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56" r:id="rId2"/>
    <p:sldId id="272" r:id="rId3"/>
    <p:sldId id="276" r:id="rId4"/>
    <p:sldId id="275" r:id="rId5"/>
    <p:sldId id="274" r:id="rId6"/>
    <p:sldId id="273" r:id="rId7"/>
    <p:sldId id="277" r:id="rId8"/>
    <p:sldId id="263" r:id="rId9"/>
    <p:sldId id="257" r:id="rId10"/>
    <p:sldId id="264" r:id="rId11"/>
    <p:sldId id="262" r:id="rId12"/>
    <p:sldId id="265" r:id="rId13"/>
    <p:sldId id="279" r:id="rId14"/>
    <p:sldId id="280" r:id="rId15"/>
    <p:sldId id="281" r:id="rId16"/>
    <p:sldId id="282" r:id="rId17"/>
    <p:sldId id="269" r:id="rId18"/>
    <p:sldId id="266" r:id="rId19"/>
    <p:sldId id="267" r:id="rId20"/>
    <p:sldId id="268" r:id="rId21"/>
    <p:sldId id="270" r:id="rId22"/>
    <p:sldId id="271" r:id="rId23"/>
    <p:sldId id="278" r:id="rId24"/>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285"/>
    <a:srgbClr val="0060A8"/>
    <a:srgbClr val="FF5A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39" autoAdjust="0"/>
    <p:restoredTop sz="94683" autoAdjust="0"/>
  </p:normalViewPr>
  <p:slideViewPr>
    <p:cSldViewPr>
      <p:cViewPr varScale="1">
        <p:scale>
          <a:sx n="70" d="100"/>
          <a:sy n="70" d="100"/>
        </p:scale>
        <p:origin x="-5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1259" y="-75"/>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D7332B-1442-4F8C-A160-0D5EB57A24C0}" type="datetimeFigureOut">
              <a:rPr lang="en-AU" smtClean="0"/>
              <a:pPr/>
              <a:t>9/08/2013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256F71-1FE9-4811-833E-31A9A4F69AB8}" type="slidenum">
              <a:rPr lang="en-AU" smtClean="0"/>
              <a:pPr/>
              <a:t>‹#›</a:t>
            </a:fld>
            <a:endParaRPr lang="en-AU"/>
          </a:p>
        </p:txBody>
      </p:sp>
    </p:spTree>
    <p:extLst>
      <p:ext uri="{BB962C8B-B14F-4D97-AF65-F5344CB8AC3E}">
        <p14:creationId xmlns:p14="http://schemas.microsoft.com/office/powerpoint/2010/main" val="4242214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744820-F59C-490B-A624-3CEFDFE2581B}" type="datetimeFigureOut">
              <a:rPr lang="en-AU" smtClean="0"/>
              <a:pPr/>
              <a:t>9/08/2013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7FE650-C70C-4B1D-9166-83BB00854515}" type="slidenum">
              <a:rPr lang="en-AU" smtClean="0"/>
              <a:pPr/>
              <a:t>‹#›</a:t>
            </a:fld>
            <a:endParaRPr lang="en-AU"/>
          </a:p>
        </p:txBody>
      </p:sp>
    </p:spTree>
    <p:extLst>
      <p:ext uri="{BB962C8B-B14F-4D97-AF65-F5344CB8AC3E}">
        <p14:creationId xmlns:p14="http://schemas.microsoft.com/office/powerpoint/2010/main" val="9744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477FE650-C70C-4B1D-9166-83BB00854515}" type="slidenum">
              <a:rPr lang="en-AU" smtClean="0"/>
              <a:pPr/>
              <a:t>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477FE650-C70C-4B1D-9166-83BB00854515}"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0080" y="4941169"/>
            <a:ext cx="7772400" cy="720080"/>
          </a:xfrm>
        </p:spPr>
        <p:txBody>
          <a:bodyPr>
            <a:normAutofit/>
          </a:bodyPr>
          <a:lstStyle>
            <a:lvl1pPr algn="r">
              <a:defRPr sz="3400">
                <a:solidFill>
                  <a:srgbClr val="0060A8"/>
                </a:solidFill>
                <a:latin typeface="Georgia" pitchFamily="18" charset="0"/>
              </a:defRPr>
            </a:lvl1pPr>
          </a:lstStyle>
          <a:p>
            <a:r>
              <a:rPr lang="en-US" smtClean="0"/>
              <a:t>Click to edit Master title style</a:t>
            </a:r>
            <a:endParaRPr lang="en-AU" dirty="0"/>
          </a:p>
        </p:txBody>
      </p:sp>
      <p:sp>
        <p:nvSpPr>
          <p:cNvPr id="3" name="Subtitle 2"/>
          <p:cNvSpPr>
            <a:spLocks noGrp="1"/>
          </p:cNvSpPr>
          <p:nvPr>
            <p:ph type="subTitle" idx="1"/>
          </p:nvPr>
        </p:nvSpPr>
        <p:spPr>
          <a:xfrm>
            <a:off x="2488232" y="4534272"/>
            <a:ext cx="6400800" cy="406896"/>
          </a:xfrm>
        </p:spPr>
        <p:txBody>
          <a:bodyPr>
            <a:normAutofit/>
          </a:bodyPr>
          <a:lstStyle>
            <a:lvl1pPr marL="0" indent="0" algn="r">
              <a:buNone/>
              <a:defRPr sz="1600">
                <a:solidFill>
                  <a:srgbClr val="808285"/>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r>
              <a:rPr lang="en-AU" smtClean="0"/>
              <a:t>University of Adelaide</a:t>
            </a:r>
            <a:endParaRPr lang="en-AU"/>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a:p>
        </p:txBody>
      </p:sp>
      <p:cxnSp>
        <p:nvCxnSpPr>
          <p:cNvPr id="7" name="Straight Connector 6"/>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University of Adelaide</a:t>
            </a:r>
            <a:endParaRPr lang="en-AU"/>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a:p>
        </p:txBody>
      </p:sp>
      <p:cxnSp>
        <p:nvCxnSpPr>
          <p:cNvPr id="7" name="Straight Connector 6"/>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p>
            <a:r>
              <a:rPr lang="en-AU" smtClean="0"/>
              <a:t>University of Adelaide</a:t>
            </a:r>
            <a:endParaRPr lang="en-AU" dirty="0"/>
          </a:p>
        </p:txBody>
      </p:sp>
      <p:sp>
        <p:nvSpPr>
          <p:cNvPr id="5" name="Slide Number Placeholder 4"/>
          <p:cNvSpPr>
            <a:spLocks noGrp="1"/>
          </p:cNvSpPr>
          <p:nvPr>
            <p:ph type="sldNum" sz="quarter" idx="11"/>
          </p:nvPr>
        </p:nvSpPr>
        <p:spPr/>
        <p:txBody>
          <a:bodyPr/>
          <a:lstStyle/>
          <a:p>
            <a:fld id="{95078D05-E1F1-4281-8199-8B61E9D73635}" type="slidenum">
              <a:rPr lang="en-AU" smtClean="0"/>
              <a:pPr/>
              <a:t>‹#›</a:t>
            </a:fld>
            <a:endParaRPr lang="en-AU" dirty="0"/>
          </a:p>
        </p:txBody>
      </p:sp>
    </p:spTree>
    <p:extLst>
      <p:ext uri="{BB962C8B-B14F-4D97-AF65-F5344CB8AC3E}">
        <p14:creationId xmlns:p14="http://schemas.microsoft.com/office/powerpoint/2010/main" val="267123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dirty="0" smtClean="0"/>
              <a:t>University of Adelaide</a:t>
            </a:r>
            <a:endParaRPr lang="en-AU" dirty="0"/>
          </a:p>
        </p:txBody>
      </p:sp>
      <p:sp>
        <p:nvSpPr>
          <p:cNvPr id="6" name="Slide Number Placeholder 5"/>
          <p:cNvSpPr>
            <a:spLocks noGrp="1"/>
          </p:cNvSpPr>
          <p:nvPr>
            <p:ph type="sldNum" sz="quarter" idx="12"/>
          </p:nvPr>
        </p:nvSpPr>
        <p:spPr/>
        <p:txBody>
          <a:bodyPr/>
          <a:lstStyle/>
          <a:p>
            <a:fld id="{7E8AFECB-488C-4862-A863-69DB259C81CD}" type="slidenum">
              <a:rPr lang="en-AU" smtClean="0"/>
              <a:pPr/>
              <a:t>‹#›</a:t>
            </a:fld>
            <a:endParaRPr lang="en-AU" dirty="0"/>
          </a:p>
        </p:txBody>
      </p:sp>
      <p:cxnSp>
        <p:nvCxnSpPr>
          <p:cNvPr id="10" name="Straight Connector 9"/>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ampus-background.jpg"/>
          <p:cNvPicPr>
            <a:picLocks noChangeAspect="1"/>
          </p:cNvPicPr>
          <p:nvPr userDrawn="1"/>
        </p:nvPicPr>
        <p:blipFill>
          <a:blip r:embed="rId2" cstate="print"/>
          <a:stretch>
            <a:fillRect/>
          </a:stretch>
        </p:blipFill>
        <p:spPr>
          <a:xfrm>
            <a:off x="0" y="0"/>
            <a:ext cx="9144000" cy="6885384"/>
          </a:xfrm>
          <a:prstGeom prst="rect">
            <a:avLst/>
          </a:prstGeom>
        </p:spPr>
      </p:pic>
      <p:sp>
        <p:nvSpPr>
          <p:cNvPr id="2" name="Title 1"/>
          <p:cNvSpPr>
            <a:spLocks noGrp="1"/>
          </p:cNvSpPr>
          <p:nvPr>
            <p:ph type="title"/>
          </p:nvPr>
        </p:nvSpPr>
        <p:spPr>
          <a:xfrm>
            <a:off x="722313" y="4406900"/>
            <a:ext cx="7772400" cy="1362075"/>
          </a:xfrm>
        </p:spPr>
        <p:txBody>
          <a:bodyPr anchor="t"/>
          <a:lstStyle>
            <a:lvl1pPr algn="r">
              <a:defRPr sz="4000" b="0" cap="none" baseline="0">
                <a:solidFill>
                  <a:schemeClr val="bg1"/>
                </a:solidFill>
              </a:defRPr>
            </a:lvl1pPr>
          </a:lstStyle>
          <a:p>
            <a:r>
              <a:rPr lang="en-US" smtClean="0"/>
              <a:t>Click to edit Master 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lgn="r">
              <a:buNone/>
              <a:defRPr sz="2000">
                <a:solidFill>
                  <a:schemeClr val="bg1">
                    <a:lumMod val="8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UoA_logo_vert_cmyk_midbg.png"/>
          <p:cNvPicPr/>
          <p:nvPr userDrawn="1"/>
        </p:nvPicPr>
        <p:blipFill>
          <a:blip r:embed="rId3" cstate="screen"/>
          <a:stretch>
            <a:fillRect/>
          </a:stretch>
        </p:blipFill>
        <p:spPr>
          <a:xfrm>
            <a:off x="310772" y="318199"/>
            <a:ext cx="1107584" cy="82127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3" name="Content Placeholder 2"/>
          <p:cNvSpPr>
            <a:spLocks noGrp="1"/>
          </p:cNvSpPr>
          <p:nvPr>
            <p:ph sz="half" idx="1"/>
          </p:nvPr>
        </p:nvSpPr>
        <p:spPr>
          <a:xfrm>
            <a:off x="457200" y="1412776"/>
            <a:ext cx="4038600" cy="4713387"/>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648200" y="1412776"/>
            <a:ext cx="4038600" cy="4713387"/>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r>
              <a:rPr lang="en-AU" smtClean="0"/>
              <a:t>University of Adelaide</a:t>
            </a:r>
            <a:endParaRPr lang="en-AU"/>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cxnSp>
        <p:nvCxnSpPr>
          <p:cNvPr id="8" name="Straight Connector 7"/>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8" name="Footer Placeholder 7"/>
          <p:cNvSpPr>
            <a:spLocks noGrp="1"/>
          </p:cNvSpPr>
          <p:nvPr>
            <p:ph type="ftr" sz="quarter" idx="11"/>
          </p:nvPr>
        </p:nvSpPr>
        <p:spPr/>
        <p:txBody>
          <a:bodyPr/>
          <a:lstStyle/>
          <a:p>
            <a:r>
              <a:rPr lang="en-AU" smtClean="0"/>
              <a:t>University of Adelaide</a:t>
            </a:r>
            <a:endParaRPr lang="en-AU"/>
          </a:p>
        </p:txBody>
      </p:sp>
      <p:sp>
        <p:nvSpPr>
          <p:cNvPr id="9" name="Slide Number Placeholder 8"/>
          <p:cNvSpPr>
            <a:spLocks noGrp="1"/>
          </p:cNvSpPr>
          <p:nvPr>
            <p:ph type="sldNum" sz="quarter" idx="12"/>
          </p:nvPr>
        </p:nvSpPr>
        <p:spPr/>
        <p:txBody>
          <a:bodyPr/>
          <a:lstStyle/>
          <a:p>
            <a:fld id="{7E8AFECB-488C-4862-A863-69DB259C81CD}" type="slidenum">
              <a:rPr lang="en-AU" smtClean="0"/>
              <a:pPr/>
              <a:t>‹#›</a:t>
            </a:fld>
            <a:endParaRPr lang="en-AU"/>
          </a:p>
        </p:txBody>
      </p:sp>
      <p:cxnSp>
        <p:nvCxnSpPr>
          <p:cNvPr id="10" name="Straight Connector 9"/>
          <p:cNvCxnSpPr/>
          <p:nvPr userDrawn="1"/>
        </p:nvCxnSpPr>
        <p:spPr>
          <a:xfrm>
            <a:off x="467544" y="6453336"/>
            <a:ext cx="828092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dirty="0"/>
          </a:p>
        </p:txBody>
      </p:sp>
      <p:sp>
        <p:nvSpPr>
          <p:cNvPr id="4" name="Footer Placeholder 3"/>
          <p:cNvSpPr>
            <a:spLocks noGrp="1"/>
          </p:cNvSpPr>
          <p:nvPr>
            <p:ph type="ftr" sz="quarter" idx="11"/>
          </p:nvPr>
        </p:nvSpPr>
        <p:spPr/>
        <p:txBody>
          <a:bodyPr/>
          <a:lstStyle/>
          <a:p>
            <a:r>
              <a:rPr lang="en-AU" dirty="0"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a:t>
            </a:fld>
            <a:endParaRPr lang="en-AU"/>
          </a:p>
        </p:txBody>
      </p:sp>
      <p:cxnSp>
        <p:nvCxnSpPr>
          <p:cNvPr id="6" name="Straight Connector 5"/>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University of Adelaide</a:t>
            </a:r>
            <a:endParaRPr lang="en-AU"/>
          </a:p>
        </p:txBody>
      </p:sp>
      <p:sp>
        <p:nvSpPr>
          <p:cNvPr id="4" name="Slide Number Placeholder 3"/>
          <p:cNvSpPr>
            <a:spLocks noGrp="1"/>
          </p:cNvSpPr>
          <p:nvPr>
            <p:ph type="sldNum" sz="quarter" idx="12"/>
          </p:nvPr>
        </p:nvSpPr>
        <p:spPr/>
        <p:txBody>
          <a:bodyPr/>
          <a:lstStyle/>
          <a:p>
            <a:fld id="{7E8AFECB-488C-4862-A863-69DB259C81CD}" type="slidenum">
              <a:rPr lang="en-AU" smtClean="0"/>
              <a:pPr/>
              <a:t>‹#›</a:t>
            </a:fld>
            <a:endParaRPr lang="en-AU"/>
          </a:p>
        </p:txBody>
      </p:sp>
      <p:cxnSp>
        <p:nvCxnSpPr>
          <p:cNvPr id="5" name="Straight Connector 4"/>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a:lvl1pPr>
          </a:lstStyle>
          <a:p>
            <a:r>
              <a:rPr lang="en-US" smtClean="0"/>
              <a:t>Click to edit Master title style</a:t>
            </a:r>
            <a:endParaRPr lang="en-AU" dirty="0"/>
          </a:p>
        </p:txBody>
      </p:sp>
      <p:sp>
        <p:nvSpPr>
          <p:cNvPr id="3" name="Content Placeholder 2"/>
          <p:cNvSpPr>
            <a:spLocks noGrp="1"/>
          </p:cNvSpPr>
          <p:nvPr>
            <p:ph idx="1"/>
          </p:nvPr>
        </p:nvSpPr>
        <p:spPr>
          <a:xfrm>
            <a:off x="3575050" y="273050"/>
            <a:ext cx="511175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University of Adelaide</a:t>
            </a:r>
            <a:endParaRPr lang="en-AU"/>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cxnSp>
        <p:nvCxnSpPr>
          <p:cNvPr id="8" name="Straight Connector 7"/>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0"/>
            </a:lvl1pPr>
          </a:lstStyle>
          <a:p>
            <a:r>
              <a:rPr lang="en-US" smtClean="0"/>
              <a:t>Click to edit Master title style</a:t>
            </a:r>
            <a:endParaRPr lang="en-AU"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E8AFECB-488C-4862-A863-69DB259C81CD}" type="slidenum">
              <a:rPr lang="en-AU" smtClean="0"/>
              <a:pPr/>
              <a:t>‹#›</a:t>
            </a:fld>
            <a:endParaRPr lang="en-AU"/>
          </a:p>
        </p:txBody>
      </p:sp>
      <p:sp>
        <p:nvSpPr>
          <p:cNvPr id="8" name="Footer Placeholder 4"/>
          <p:cNvSpPr>
            <a:spLocks noGrp="1"/>
          </p:cNvSpPr>
          <p:nvPr>
            <p:ph type="ftr" sz="quarter" idx="11"/>
          </p:nvPr>
        </p:nvSpPr>
        <p:spPr>
          <a:xfrm>
            <a:off x="467544" y="6448251"/>
            <a:ext cx="2895600" cy="365125"/>
          </a:xfrm>
        </p:spPr>
        <p:txBody>
          <a:bodyPr/>
          <a:lstStyle/>
          <a:p>
            <a:r>
              <a:rPr lang="en-AU" smtClean="0"/>
              <a:t>University of Adelaide</a:t>
            </a:r>
            <a:endParaRPr lang="en-AU"/>
          </a:p>
        </p:txBody>
      </p:sp>
      <p:cxnSp>
        <p:nvCxnSpPr>
          <p:cNvPr id="9" name="Straight Connector 8"/>
          <p:cNvCxnSpPr/>
          <p:nvPr userDrawn="1"/>
        </p:nvCxnSpPr>
        <p:spPr>
          <a:xfrm>
            <a:off x="467544" y="6453336"/>
            <a:ext cx="8280920"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332656"/>
            <a:ext cx="8229600" cy="850106"/>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457200" y="1412776"/>
            <a:ext cx="8229600" cy="47133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3"/>
          </p:nvPr>
        </p:nvSpPr>
        <p:spPr>
          <a:xfrm>
            <a:off x="467544" y="6448251"/>
            <a:ext cx="2895600" cy="365125"/>
          </a:xfrm>
          <a:prstGeom prst="rect">
            <a:avLst/>
          </a:prstGeom>
        </p:spPr>
        <p:txBody>
          <a:bodyPr vert="horz" lIns="91440" tIns="45720" rIns="91440" bIns="45720" rtlCol="0" anchor="ctr"/>
          <a:lstStyle>
            <a:lvl1pPr algn="l">
              <a:defRPr sz="1100">
                <a:solidFill>
                  <a:schemeClr val="tx1">
                    <a:tint val="75000"/>
                  </a:schemeClr>
                </a:solidFill>
                <a:latin typeface="Georgia" pitchFamily="18" charset="0"/>
              </a:defRPr>
            </a:lvl1pPr>
          </a:lstStyle>
          <a:p>
            <a:r>
              <a:rPr lang="en-AU" dirty="0" smtClean="0"/>
              <a:t>University of Adelaide</a:t>
            </a:r>
            <a:endParaRPr lang="en-AU" dirty="0"/>
          </a:p>
        </p:txBody>
      </p:sp>
      <p:sp>
        <p:nvSpPr>
          <p:cNvPr id="6"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100">
                <a:solidFill>
                  <a:srgbClr val="808285"/>
                </a:solidFill>
                <a:latin typeface="Georgia" pitchFamily="18" charset="0"/>
              </a:defRPr>
            </a:lvl1pPr>
          </a:lstStyle>
          <a:p>
            <a:fld id="{95078D05-E1F1-4281-8199-8B61E9D73635}"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spcBef>
          <a:spcPct val="0"/>
        </a:spcBef>
        <a:buNone/>
        <a:defRPr sz="3600" kern="1200">
          <a:solidFill>
            <a:srgbClr val="0060A8"/>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Georgia" pitchFamily="18"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Georgia" pitchFamily="18"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Georgia" pitchFamily="18"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6.emf"/><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Layout" Target="../slideLayouts/slideLayout12.xml"/><Relationship Id="rId4" Type="http://schemas.openxmlformats.org/officeDocument/2006/relationships/tags" Target="../tags/tag4.xml"/></Relationships>
</file>

<file path=ppt/slides/_rels/slide14.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6.emf"/><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Layout" Target="../slideLayouts/slideLayout12.xml"/><Relationship Id="rId4" Type="http://schemas.openxmlformats.org/officeDocument/2006/relationships/tags" Target="../tags/tag7.xml"/></Relationships>
</file>

<file path=ppt/slides/_rels/slide15.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7.emf"/><Relationship Id="rId2" Type="http://schemas.openxmlformats.org/officeDocument/2006/relationships/tags" Target="../tags/tag8.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slideLayout" Target="../slideLayouts/slideLayout12.xml"/><Relationship Id="rId4"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8.emf"/><Relationship Id="rId2" Type="http://schemas.openxmlformats.org/officeDocument/2006/relationships/tags" Target="../tags/tag11.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slideLayout" Target="../slideLayouts/slideLayout12.xml"/><Relationship Id="rId4" Type="http://schemas.openxmlformats.org/officeDocument/2006/relationships/tags" Target="../tags/tag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5229200"/>
            <a:ext cx="7772400" cy="720080"/>
          </a:xfrm>
        </p:spPr>
        <p:txBody>
          <a:bodyPr>
            <a:noAutofit/>
          </a:bodyPr>
          <a:lstStyle/>
          <a:p>
            <a:r>
              <a:rPr lang="en-AU" sz="2800" dirty="0" smtClean="0"/>
              <a:t>Investigations of reduced shelf life in harvested Pacific oysters (</a:t>
            </a:r>
            <a:r>
              <a:rPr lang="en-AU" sz="2800" i="1" dirty="0" err="1" smtClean="0"/>
              <a:t>Crassostrea</a:t>
            </a:r>
            <a:r>
              <a:rPr lang="en-AU" sz="2800" i="1" dirty="0"/>
              <a:t> </a:t>
            </a:r>
            <a:r>
              <a:rPr lang="en-AU" sz="2800" i="1" dirty="0" err="1" smtClean="0"/>
              <a:t>gigas</a:t>
            </a:r>
            <a:r>
              <a:rPr lang="en-AU" sz="2800" i="1" dirty="0" smtClean="0"/>
              <a:t>)</a:t>
            </a:r>
            <a:r>
              <a:rPr lang="en-AU" sz="2800" dirty="0" smtClean="0"/>
              <a:t> in summer months</a:t>
            </a:r>
            <a:endParaRPr lang="en-AU" sz="2800" dirty="0"/>
          </a:p>
        </p:txBody>
      </p:sp>
      <p:sp>
        <p:nvSpPr>
          <p:cNvPr id="3" name="Subtitle 2"/>
          <p:cNvSpPr>
            <a:spLocks noGrp="1"/>
          </p:cNvSpPr>
          <p:nvPr>
            <p:ph type="subTitle" idx="1"/>
          </p:nvPr>
        </p:nvSpPr>
        <p:spPr>
          <a:xfrm>
            <a:off x="2483768" y="4509120"/>
            <a:ext cx="6400800" cy="406896"/>
          </a:xfrm>
        </p:spPr>
        <p:txBody>
          <a:bodyPr/>
          <a:lstStyle/>
          <a:p>
            <a:r>
              <a:rPr lang="en-AU" dirty="0" smtClean="0">
                <a:solidFill>
                  <a:schemeClr val="tx1">
                    <a:lumMod val="95000"/>
                    <a:lumOff val="5000"/>
                  </a:schemeClr>
                </a:solidFill>
              </a:rPr>
              <a:t>Dr Stephen </a:t>
            </a:r>
            <a:r>
              <a:rPr lang="en-AU" dirty="0" err="1" smtClean="0">
                <a:solidFill>
                  <a:schemeClr val="tx1">
                    <a:lumMod val="95000"/>
                    <a:lumOff val="5000"/>
                  </a:schemeClr>
                </a:solidFill>
              </a:rPr>
              <a:t>Pyecroft</a:t>
            </a:r>
            <a:r>
              <a:rPr lang="en-AU" dirty="0" smtClean="0">
                <a:solidFill>
                  <a:schemeClr val="tx1">
                    <a:lumMod val="95000"/>
                    <a:lumOff val="5000"/>
                  </a:schemeClr>
                </a:solidFill>
              </a:rPr>
              <a:t> </a:t>
            </a:r>
            <a:r>
              <a:rPr lang="en-AU" sz="1000" dirty="0" err="1" smtClean="0">
                <a:solidFill>
                  <a:schemeClr val="tx1">
                    <a:lumMod val="95000"/>
                    <a:lumOff val="5000"/>
                  </a:schemeClr>
                </a:solidFill>
              </a:rPr>
              <a:t>BVSc</a:t>
            </a:r>
            <a:r>
              <a:rPr lang="en-AU" sz="1000" dirty="0" smtClean="0">
                <a:solidFill>
                  <a:schemeClr val="tx1">
                    <a:lumMod val="95000"/>
                    <a:lumOff val="5000"/>
                  </a:schemeClr>
                </a:solidFill>
              </a:rPr>
              <a:t> (Hons) PhD </a:t>
            </a:r>
            <a:r>
              <a:rPr lang="en-AU" sz="1000" dirty="0" err="1" smtClean="0">
                <a:solidFill>
                  <a:schemeClr val="tx1">
                    <a:lumMod val="95000"/>
                    <a:lumOff val="5000"/>
                  </a:schemeClr>
                </a:solidFill>
              </a:rPr>
              <a:t>MANZCVSc</a:t>
            </a:r>
            <a:r>
              <a:rPr lang="en-AU" sz="1000" dirty="0" smtClean="0">
                <a:solidFill>
                  <a:schemeClr val="tx1">
                    <a:lumMod val="95000"/>
                    <a:lumOff val="5000"/>
                  </a:schemeClr>
                </a:solidFill>
              </a:rPr>
              <a:t> (Path &amp; Aquatics)</a:t>
            </a:r>
            <a:endParaRPr lang="en-AU" sz="1000" dirty="0">
              <a:solidFill>
                <a:schemeClr val="tx1">
                  <a:lumMod val="95000"/>
                  <a:lumOff val="5000"/>
                </a:schemeClr>
              </a:solidFill>
            </a:endParaRPr>
          </a:p>
        </p:txBody>
      </p:sp>
      <p:pic>
        <p:nvPicPr>
          <p:cNvPr id="1026" name="Picture 2" descr="http://www.helfordmarineconservation.co.uk/os/images/jpeg/pacific_oyster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79054" y="961306"/>
            <a:ext cx="381000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reshnwildfish.com.au/wp-content/uploads/2011/12/IMG_700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692696"/>
            <a:ext cx="3264362" cy="24482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Dot points</a:t>
            </a: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t>Issue during the </a:t>
            </a:r>
            <a:r>
              <a:rPr lang="en-US" dirty="0"/>
              <a:t>spawning season (October to </a:t>
            </a:r>
            <a:r>
              <a:rPr lang="en-US" dirty="0" smtClean="0"/>
              <a:t>February) Related to stock availability?</a:t>
            </a:r>
          </a:p>
          <a:p>
            <a:r>
              <a:rPr lang="en-US" dirty="0"/>
              <a:t>ability to “hold” in the chiller or to “hold” in transport is significantly reduced.</a:t>
            </a:r>
            <a:endParaRPr lang="en-AU" dirty="0"/>
          </a:p>
          <a:p>
            <a:r>
              <a:rPr lang="en-US" dirty="0" smtClean="0"/>
              <a:t>travel </a:t>
            </a:r>
            <a:r>
              <a:rPr lang="en-US" dirty="0"/>
              <a:t>long distances to various markets</a:t>
            </a:r>
            <a:endParaRPr lang="en-AU" dirty="0"/>
          </a:p>
          <a:p>
            <a:r>
              <a:rPr lang="en-US" dirty="0"/>
              <a:t>Over the past few </a:t>
            </a:r>
            <a:r>
              <a:rPr lang="en-US" dirty="0" smtClean="0"/>
              <a:t>years</a:t>
            </a:r>
          </a:p>
          <a:p>
            <a:r>
              <a:rPr lang="en-US" dirty="0"/>
              <a:t>received several complaints and claims from customers around Australia about oysters “going off” and a “black spot” appearing in the meat of the </a:t>
            </a:r>
            <a:r>
              <a:rPr lang="en-US" dirty="0" smtClean="0"/>
              <a:t>oyster</a:t>
            </a:r>
          </a:p>
          <a:p>
            <a:r>
              <a:rPr lang="en-US" dirty="0"/>
              <a:t>processors do not open stock immediately upon </a:t>
            </a:r>
            <a:r>
              <a:rPr lang="en-US" dirty="0" err="1" smtClean="0"/>
              <a:t>receival</a:t>
            </a:r>
            <a:endParaRPr lang="en-US" dirty="0" smtClean="0"/>
          </a:p>
          <a:p>
            <a:r>
              <a:rPr lang="en-US" dirty="0"/>
              <a:t>have experienced this issue to various degrees for the past six </a:t>
            </a:r>
            <a:r>
              <a:rPr lang="en-US" dirty="0" smtClean="0"/>
              <a:t>years</a:t>
            </a:r>
          </a:p>
          <a:p>
            <a:r>
              <a:rPr lang="en-US" dirty="0"/>
              <a:t>SAOGA have instigated a study whereby they are conducting </a:t>
            </a:r>
            <a:r>
              <a:rPr lang="en-US" dirty="0" smtClean="0"/>
              <a:t>temperature test for the transportation and “holding capacity” of oysters?? </a:t>
            </a:r>
            <a:endParaRPr lang="en-AU" dirty="0"/>
          </a:p>
          <a:p>
            <a:endParaRPr lang="en-AU" dirty="0"/>
          </a:p>
          <a:p>
            <a:endParaRPr lang="en-US" dirty="0" smtClean="0"/>
          </a:p>
          <a:p>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10</a:t>
            </a:fld>
            <a:endParaRPr lang="en-AU" dirty="0"/>
          </a:p>
        </p:txBody>
      </p:sp>
    </p:spTree>
    <p:extLst>
      <p:ext uri="{BB962C8B-B14F-4D97-AF65-F5344CB8AC3E}">
        <p14:creationId xmlns:p14="http://schemas.microsoft.com/office/powerpoint/2010/main" val="3052785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800" dirty="0" smtClean="0"/>
              <a:t>My initial thoughts post initial industry consultation</a:t>
            </a:r>
            <a:endParaRPr lang="en-AU" sz="2800" dirty="0"/>
          </a:p>
        </p:txBody>
      </p:sp>
      <p:sp>
        <p:nvSpPr>
          <p:cNvPr id="3" name="Content Placeholder 2"/>
          <p:cNvSpPr>
            <a:spLocks noGrp="1"/>
          </p:cNvSpPr>
          <p:nvPr>
            <p:ph idx="1"/>
          </p:nvPr>
        </p:nvSpPr>
        <p:spPr>
          <a:xfrm>
            <a:off x="395536" y="1124744"/>
            <a:ext cx="8229600" cy="4713387"/>
          </a:xfrm>
        </p:spPr>
        <p:txBody>
          <a:bodyPr>
            <a:normAutofit fontScale="85000" lnSpcReduction="20000"/>
          </a:bodyPr>
          <a:lstStyle/>
          <a:p>
            <a:r>
              <a:rPr lang="en-AU" dirty="0" smtClean="0"/>
              <a:t>Briefly appears to be an </a:t>
            </a:r>
            <a:r>
              <a:rPr lang="en-AU" dirty="0"/>
              <a:t>issue of shelf </a:t>
            </a:r>
            <a:r>
              <a:rPr lang="en-AU" dirty="0" smtClean="0"/>
              <a:t>life affected by oyster </a:t>
            </a:r>
            <a:r>
              <a:rPr lang="en-AU" dirty="0" err="1"/>
              <a:t>growout</a:t>
            </a:r>
            <a:r>
              <a:rPr lang="en-AU" dirty="0"/>
              <a:t> condition, harvest, transport and stock handling factors. None of which should surprise anybody. </a:t>
            </a:r>
            <a:endParaRPr lang="en-AU" dirty="0" smtClean="0"/>
          </a:p>
          <a:p>
            <a:r>
              <a:rPr lang="en-AU" dirty="0" smtClean="0"/>
              <a:t>The </a:t>
            </a:r>
            <a:r>
              <a:rPr lang="en-AU" dirty="0"/>
              <a:t>role of Vibrio spp. </a:t>
            </a:r>
            <a:r>
              <a:rPr lang="en-AU" dirty="0" smtClean="0"/>
              <a:t> </a:t>
            </a:r>
            <a:r>
              <a:rPr lang="en-AU" dirty="0"/>
              <a:t>i</a:t>
            </a:r>
            <a:r>
              <a:rPr lang="en-AU" dirty="0" smtClean="0"/>
              <a:t>n </a:t>
            </a:r>
            <a:r>
              <a:rPr lang="en-AU" dirty="0"/>
              <a:t>this issue is one </a:t>
            </a:r>
            <a:r>
              <a:rPr lang="en-AU" dirty="0" smtClean="0"/>
              <a:t>area worthy of </a:t>
            </a:r>
            <a:r>
              <a:rPr lang="en-AU" dirty="0"/>
              <a:t>investigation . I believe the issue will not be as simple as presence or absence of Vibrio’s or even levels of presence but may </a:t>
            </a:r>
            <a:r>
              <a:rPr lang="en-AU" dirty="0" smtClean="0"/>
              <a:t>be vibrios </a:t>
            </a:r>
            <a:r>
              <a:rPr lang="en-AU" dirty="0"/>
              <a:t>and a combination of other factors. </a:t>
            </a:r>
          </a:p>
          <a:p>
            <a:r>
              <a:rPr lang="en-AU" dirty="0"/>
              <a:t>Given the </a:t>
            </a:r>
            <a:r>
              <a:rPr lang="en-AU" dirty="0" smtClean="0"/>
              <a:t>relatively unpredictable </a:t>
            </a:r>
            <a:r>
              <a:rPr lang="en-AU" dirty="0"/>
              <a:t>nature of occurrence it makes this </a:t>
            </a:r>
            <a:r>
              <a:rPr lang="en-AU" dirty="0" smtClean="0"/>
              <a:t>project possibly more reactive than </a:t>
            </a:r>
            <a:r>
              <a:rPr lang="en-AU" dirty="0"/>
              <a:t>a proactive </a:t>
            </a:r>
            <a:r>
              <a:rPr lang="en-AU" dirty="0" smtClean="0"/>
              <a:t> </a:t>
            </a:r>
            <a:r>
              <a:rPr lang="en-AU" dirty="0"/>
              <a:t>however </a:t>
            </a:r>
            <a:r>
              <a:rPr lang="en-AU" dirty="0" smtClean="0"/>
              <a:t> </a:t>
            </a:r>
            <a:r>
              <a:rPr lang="en-AU" dirty="0"/>
              <a:t>there is benefit in obtaining some base line data.</a:t>
            </a:r>
          </a:p>
          <a:p>
            <a:r>
              <a:rPr lang="en-AU" dirty="0" smtClean="0"/>
              <a:t>Possible need for a </a:t>
            </a:r>
            <a:r>
              <a:rPr lang="en-AU" dirty="0"/>
              <a:t>staged approach to investigation.</a:t>
            </a:r>
          </a:p>
          <a:p>
            <a:pPr lvl="0"/>
            <a:r>
              <a:rPr lang="en-AU" dirty="0"/>
              <a:t>Would include a forum discussion to identify the key elements for  investigation</a:t>
            </a:r>
          </a:p>
          <a:p>
            <a:pPr lvl="0"/>
            <a:r>
              <a:rPr lang="en-AU" dirty="0"/>
              <a:t>Under take targeted sampling and lab analysis. Oyster health and microbiological analysis</a:t>
            </a:r>
          </a:p>
          <a:p>
            <a:pPr lvl="0"/>
            <a:r>
              <a:rPr lang="en-AU" dirty="0"/>
              <a:t>Monitoring of reduced shelf life occurrence and further </a:t>
            </a:r>
            <a:r>
              <a:rPr lang="en-AU" dirty="0" smtClean="0"/>
              <a:t>sampling</a:t>
            </a:r>
            <a:endParaRPr lang="en-AU" dirty="0"/>
          </a:p>
          <a:p>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11</a:t>
            </a:fld>
            <a:endParaRPr lang="en-AU" dirty="0"/>
          </a:p>
        </p:txBody>
      </p:sp>
    </p:spTree>
    <p:extLst>
      <p:ext uri="{BB962C8B-B14F-4D97-AF65-F5344CB8AC3E}">
        <p14:creationId xmlns:p14="http://schemas.microsoft.com/office/powerpoint/2010/main" val="3336523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08920"/>
            <a:ext cx="8229600" cy="850106"/>
          </a:xfrm>
        </p:spPr>
        <p:txBody>
          <a:bodyPr>
            <a:normAutofit fontScale="90000"/>
          </a:bodyPr>
          <a:lstStyle/>
          <a:p>
            <a:pPr algn="ctr"/>
            <a:r>
              <a:rPr lang="en-AU" dirty="0" smtClean="0"/>
              <a:t>What needs to be added? </a:t>
            </a:r>
            <a:br>
              <a:rPr lang="en-AU" dirty="0" smtClean="0"/>
            </a:br>
            <a:r>
              <a:rPr lang="en-AU" dirty="0"/>
              <a:t/>
            </a:r>
            <a:br>
              <a:rPr lang="en-AU" dirty="0"/>
            </a:br>
            <a:r>
              <a:rPr lang="en-AU" dirty="0" smtClean="0"/>
              <a:t>Is this the true picture of the issue?</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12</a:t>
            </a:fld>
            <a:endParaRPr lang="en-AU" dirty="0"/>
          </a:p>
        </p:txBody>
      </p:sp>
    </p:spTree>
    <p:extLst>
      <p:ext uri="{BB962C8B-B14F-4D97-AF65-F5344CB8AC3E}">
        <p14:creationId xmlns:p14="http://schemas.microsoft.com/office/powerpoint/2010/main" val="3853602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331640" y="620688"/>
            <a:ext cx="6203032" cy="850106"/>
          </a:xfrm>
        </p:spPr>
        <p:txBody>
          <a:bodyPr>
            <a:normAutofit fontScale="90000"/>
          </a:bodyPr>
          <a:lstStyle/>
          <a:p>
            <a:r>
              <a:rPr lang="en-AU" dirty="0" smtClean="0"/>
              <a:t>Did you experience issues with shelf life over the last 2 years?</a:t>
            </a:r>
            <a:endParaRPr lang="en-AU" dirty="0"/>
          </a:p>
        </p:txBody>
      </p:sp>
      <p:sp>
        <p:nvSpPr>
          <p:cNvPr id="3" name="TPAnswers"/>
          <p:cNvSpPr>
            <a:spLocks noGrp="1"/>
          </p:cNvSpPr>
          <p:nvPr>
            <p:ph type="body" idx="1"/>
            <p:custDataLst>
              <p:tags r:id="rId3"/>
            </p:custDataLst>
          </p:nvPr>
        </p:nvSpPr>
        <p:spPr>
          <a:xfrm>
            <a:off x="457200" y="1600200"/>
            <a:ext cx="4114800" cy="4713387"/>
          </a:xfrm>
        </p:spPr>
        <p:txBody>
          <a:bodyPr>
            <a:normAutofit/>
          </a:bodyPr>
          <a:lstStyle/>
          <a:p>
            <a:pPr marL="457200" indent="-457200">
              <a:buFont typeface="Arial" pitchFamily="34" charset="0"/>
              <a:buAutoNum type="alphaUcPeriod"/>
            </a:pPr>
            <a:r>
              <a:rPr lang="en-AU" sz="3200" dirty="0" smtClean="0"/>
              <a:t>Yes</a:t>
            </a:r>
          </a:p>
          <a:p>
            <a:pPr marL="457200" indent="-457200">
              <a:buFont typeface="Arial" pitchFamily="34" charset="0"/>
              <a:buAutoNum type="alphaUcPeriod"/>
            </a:pPr>
            <a:r>
              <a:rPr lang="en-AU" sz="3200" dirty="0" smtClean="0"/>
              <a:t>No</a:t>
            </a:r>
          </a:p>
          <a:p>
            <a:pPr marL="457200" indent="-457200">
              <a:buFont typeface="Arial" pitchFamily="34" charset="0"/>
              <a:buAutoNum type="alphaUcPeriod"/>
            </a:pPr>
            <a:r>
              <a:rPr lang="en-AU" sz="3200" dirty="0" smtClean="0"/>
              <a:t>Not Sure</a:t>
            </a:r>
            <a:endParaRPr lang="en-AU" sz="3200" dirty="0"/>
          </a:p>
        </p:txBody>
      </p:sp>
      <p:sp>
        <p:nvSpPr>
          <p:cNvPr id="4" name="Footer Placeholder 3"/>
          <p:cNvSpPr>
            <a:spLocks noGrp="1"/>
          </p:cNvSpPr>
          <p:nvPr>
            <p:ph type="ftr" sz="quarter" idx="10"/>
          </p:nvPr>
        </p:nvSpPr>
        <p:spPr/>
        <p:txBody>
          <a:bodyPr/>
          <a:lstStyle/>
          <a:p>
            <a:r>
              <a:rPr lang="en-AU" smtClean="0"/>
              <a:t>University of Adelaide</a:t>
            </a:r>
            <a:endParaRPr lang="en-AU" dirty="0"/>
          </a:p>
        </p:txBody>
      </p:sp>
      <p:sp>
        <p:nvSpPr>
          <p:cNvPr id="5" name="Slide Number Placeholder 4"/>
          <p:cNvSpPr>
            <a:spLocks noGrp="1"/>
          </p:cNvSpPr>
          <p:nvPr>
            <p:ph type="sldNum" sz="quarter" idx="11"/>
          </p:nvPr>
        </p:nvSpPr>
        <p:spPr/>
        <p:txBody>
          <a:bodyPr/>
          <a:lstStyle/>
          <a:p>
            <a:fld id="{95078D05-E1F1-4281-8199-8B61E9D73635}" type="slidenum">
              <a:rPr lang="en-AU" smtClean="0"/>
              <a:pPr/>
              <a:t>13</a:t>
            </a:fld>
            <a:endParaRPr lang="en-AU" dirty="0"/>
          </a:p>
        </p:txBody>
      </p:sp>
      <p:graphicFrame>
        <p:nvGraphicFramePr>
          <p:cNvPr id="6" name="TPChart"/>
          <p:cNvGraphicFramePr>
            <a:graphicFrameLocks noChangeAspect="1"/>
          </p:cNvGraphicFramePr>
          <p:nvPr>
            <p:custDataLst>
              <p:tags r:id="rId4"/>
            </p:custDataLst>
            <p:extLst>
              <p:ext uri="{D42A27DB-BD31-4B8C-83A1-F6EECF244321}">
                <p14:modId xmlns:p14="http://schemas.microsoft.com/office/powerpoint/2010/main" val="3306182066"/>
              </p:ext>
            </p:extLst>
          </p:nvPr>
        </p:nvGraphicFramePr>
        <p:xfrm>
          <a:off x="4508500" y="1600200"/>
          <a:ext cx="4572000" cy="5143500"/>
        </p:xfrm>
        <a:graphic>
          <a:graphicData uri="http://schemas.openxmlformats.org/presentationml/2006/ole">
            <mc:AlternateContent xmlns:mc="http://schemas.openxmlformats.org/markup-compatibility/2006">
              <mc:Choice xmlns:v="urn:schemas-microsoft-com:vml" Requires="v">
                <p:oleObj spid="_x0000_s1026" name="Chart" r:id="rId6" imgW="4572034" imgH="5143584" progId="MSGraph.Chart.8">
                  <p:embed followColorScheme="full"/>
                </p:oleObj>
              </mc:Choice>
              <mc:Fallback>
                <p:oleObj name="Chart" r:id="rId6" imgW="4572034" imgH="5143584" progId="MSGraph.Chart.8">
                  <p:embed followColorScheme="full"/>
                  <p:pic>
                    <p:nvPicPr>
                      <p:cNvPr id="0" name=""/>
                      <p:cNvPicPr/>
                      <p:nvPr/>
                    </p:nvPicPr>
                    <p:blipFill>
                      <a:blip r:embed="rId7"/>
                      <a:stretch>
                        <a:fillRect/>
                      </a:stretch>
                    </p:blipFill>
                    <p:spPr>
                      <a:xfrm>
                        <a:off x="4508500" y="1600200"/>
                        <a:ext cx="4572000" cy="51435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330717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331640" y="620688"/>
            <a:ext cx="6203032" cy="850106"/>
          </a:xfrm>
        </p:spPr>
        <p:txBody>
          <a:bodyPr>
            <a:normAutofit fontScale="90000"/>
          </a:bodyPr>
          <a:lstStyle/>
          <a:p>
            <a:r>
              <a:rPr lang="en-AU" dirty="0" smtClean="0"/>
              <a:t>Did you experience stock returns over the last 2 years?</a:t>
            </a:r>
            <a:endParaRPr lang="en-AU" dirty="0"/>
          </a:p>
        </p:txBody>
      </p:sp>
      <p:sp>
        <p:nvSpPr>
          <p:cNvPr id="3" name="TPAnswers"/>
          <p:cNvSpPr>
            <a:spLocks noGrp="1"/>
          </p:cNvSpPr>
          <p:nvPr>
            <p:ph type="body" idx="1"/>
            <p:custDataLst>
              <p:tags r:id="rId3"/>
            </p:custDataLst>
          </p:nvPr>
        </p:nvSpPr>
        <p:spPr>
          <a:xfrm>
            <a:off x="457200" y="1600200"/>
            <a:ext cx="4114800" cy="4713387"/>
          </a:xfrm>
        </p:spPr>
        <p:txBody>
          <a:bodyPr>
            <a:normAutofit/>
          </a:bodyPr>
          <a:lstStyle/>
          <a:p>
            <a:pPr marL="457200" indent="-457200">
              <a:buFont typeface="Arial" pitchFamily="34" charset="0"/>
              <a:buAutoNum type="alphaUcPeriod"/>
            </a:pPr>
            <a:r>
              <a:rPr lang="en-AU" sz="3200" dirty="0" smtClean="0"/>
              <a:t>Yes</a:t>
            </a:r>
          </a:p>
          <a:p>
            <a:pPr marL="457200" indent="-457200">
              <a:buFont typeface="Arial" pitchFamily="34" charset="0"/>
              <a:buAutoNum type="alphaUcPeriod"/>
            </a:pPr>
            <a:r>
              <a:rPr lang="en-AU" sz="3200" dirty="0" smtClean="0"/>
              <a:t>No</a:t>
            </a:r>
          </a:p>
          <a:p>
            <a:pPr marL="457200" indent="-457200">
              <a:buFont typeface="Arial" pitchFamily="34" charset="0"/>
              <a:buAutoNum type="alphaUcPeriod"/>
            </a:pPr>
            <a:r>
              <a:rPr lang="en-AU" sz="3200" dirty="0" smtClean="0"/>
              <a:t>Not Sure</a:t>
            </a:r>
            <a:endParaRPr lang="en-AU" sz="3200" dirty="0"/>
          </a:p>
        </p:txBody>
      </p:sp>
      <p:sp>
        <p:nvSpPr>
          <p:cNvPr id="4" name="Footer Placeholder 3"/>
          <p:cNvSpPr>
            <a:spLocks noGrp="1"/>
          </p:cNvSpPr>
          <p:nvPr>
            <p:ph type="ftr" sz="quarter" idx="10"/>
          </p:nvPr>
        </p:nvSpPr>
        <p:spPr/>
        <p:txBody>
          <a:bodyPr/>
          <a:lstStyle/>
          <a:p>
            <a:r>
              <a:rPr lang="en-AU" smtClean="0"/>
              <a:t>University of Adelaide</a:t>
            </a:r>
            <a:endParaRPr lang="en-AU" dirty="0"/>
          </a:p>
        </p:txBody>
      </p:sp>
      <p:sp>
        <p:nvSpPr>
          <p:cNvPr id="5" name="Slide Number Placeholder 4"/>
          <p:cNvSpPr>
            <a:spLocks noGrp="1"/>
          </p:cNvSpPr>
          <p:nvPr>
            <p:ph type="sldNum" sz="quarter" idx="11"/>
          </p:nvPr>
        </p:nvSpPr>
        <p:spPr/>
        <p:txBody>
          <a:bodyPr/>
          <a:lstStyle/>
          <a:p>
            <a:fld id="{95078D05-E1F1-4281-8199-8B61E9D73635}" type="slidenum">
              <a:rPr lang="en-AU" smtClean="0"/>
              <a:pPr/>
              <a:t>14</a:t>
            </a:fld>
            <a:endParaRPr lang="en-AU" dirty="0"/>
          </a:p>
        </p:txBody>
      </p:sp>
      <p:graphicFrame>
        <p:nvGraphicFramePr>
          <p:cNvPr id="6" name="TPChart"/>
          <p:cNvGraphicFramePr>
            <a:graphicFrameLocks noChangeAspect="1"/>
          </p:cNvGraphicFramePr>
          <p:nvPr>
            <p:custDataLst>
              <p:tags r:id="rId4"/>
            </p:custDataLst>
            <p:extLst>
              <p:ext uri="{D42A27DB-BD31-4B8C-83A1-F6EECF244321}">
                <p14:modId xmlns:p14="http://schemas.microsoft.com/office/powerpoint/2010/main" val="1142325499"/>
              </p:ext>
            </p:extLst>
          </p:nvPr>
        </p:nvGraphicFramePr>
        <p:xfrm>
          <a:off x="4508500" y="1600200"/>
          <a:ext cx="4572000" cy="5143500"/>
        </p:xfrm>
        <a:graphic>
          <a:graphicData uri="http://schemas.openxmlformats.org/presentationml/2006/ole">
            <mc:AlternateContent xmlns:mc="http://schemas.openxmlformats.org/markup-compatibility/2006">
              <mc:Choice xmlns:v="urn:schemas-microsoft-com:vml" Requires="v">
                <p:oleObj spid="_x0000_s2050" name="Chart" r:id="rId6" imgW="4572034" imgH="5143584" progId="MSGraph.Chart.8">
                  <p:embed followColorScheme="full"/>
                </p:oleObj>
              </mc:Choice>
              <mc:Fallback>
                <p:oleObj name="Chart" r:id="rId6" imgW="4572034" imgH="5143584" progId="MSGraph.Chart.8">
                  <p:embed followColorScheme="full"/>
                  <p:pic>
                    <p:nvPicPr>
                      <p:cNvPr id="0" name=""/>
                      <p:cNvPicPr/>
                      <p:nvPr/>
                    </p:nvPicPr>
                    <p:blipFill>
                      <a:blip r:embed="rId7"/>
                      <a:stretch>
                        <a:fillRect/>
                      </a:stretch>
                    </p:blipFill>
                    <p:spPr>
                      <a:xfrm>
                        <a:off x="4508500" y="1600200"/>
                        <a:ext cx="4572000" cy="51435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389019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331640" y="620688"/>
            <a:ext cx="6203032" cy="850106"/>
          </a:xfrm>
        </p:spPr>
        <p:txBody>
          <a:bodyPr>
            <a:normAutofit fontScale="90000"/>
          </a:bodyPr>
          <a:lstStyle/>
          <a:p>
            <a:r>
              <a:rPr lang="en-AU" dirty="0" smtClean="0"/>
              <a:t>Of those that replied yes to either of these questions (1 and/or 2) What Bay were your oysters harvested from?</a:t>
            </a:r>
            <a:endParaRPr lang="en-AU" dirty="0"/>
          </a:p>
        </p:txBody>
      </p:sp>
      <p:sp>
        <p:nvSpPr>
          <p:cNvPr id="3" name="TPAnswers"/>
          <p:cNvSpPr>
            <a:spLocks noGrp="1"/>
          </p:cNvSpPr>
          <p:nvPr>
            <p:ph type="body" idx="1"/>
            <p:custDataLst>
              <p:tags r:id="rId3"/>
            </p:custDataLst>
          </p:nvPr>
        </p:nvSpPr>
        <p:spPr>
          <a:xfrm>
            <a:off x="683568" y="2144613"/>
            <a:ext cx="4114800" cy="4236715"/>
          </a:xfrm>
        </p:spPr>
        <p:txBody>
          <a:bodyPr>
            <a:normAutofit/>
          </a:bodyPr>
          <a:lstStyle/>
          <a:p>
            <a:pPr marL="457200" indent="-457200">
              <a:buFont typeface="Arial" pitchFamily="34" charset="0"/>
              <a:buAutoNum type="alphaUcPeriod"/>
            </a:pPr>
            <a:r>
              <a:rPr lang="en-AU" sz="3200" dirty="0" smtClean="0"/>
              <a:t>Kangaroo Island</a:t>
            </a:r>
          </a:p>
          <a:p>
            <a:pPr marL="457200" indent="-457200">
              <a:buFont typeface="Arial" pitchFamily="34" charset="0"/>
              <a:buAutoNum type="alphaUcPeriod"/>
            </a:pPr>
            <a:r>
              <a:rPr lang="en-AU" sz="3200" dirty="0" err="1" smtClean="0"/>
              <a:t>Stanbury</a:t>
            </a:r>
            <a:endParaRPr lang="en-AU" sz="3200" dirty="0" smtClean="0"/>
          </a:p>
          <a:p>
            <a:pPr marL="457200" indent="-457200">
              <a:buFont typeface="Arial" pitchFamily="34" charset="0"/>
              <a:buAutoNum type="alphaUcPeriod"/>
            </a:pPr>
            <a:r>
              <a:rPr lang="en-AU" sz="3200" dirty="0" smtClean="0"/>
              <a:t>Cowell</a:t>
            </a:r>
          </a:p>
          <a:p>
            <a:pPr marL="457200" indent="-457200">
              <a:buFont typeface="Arial" pitchFamily="34" charset="0"/>
              <a:buAutoNum type="alphaUcPeriod"/>
            </a:pPr>
            <a:r>
              <a:rPr lang="en-AU" sz="3200" dirty="0" smtClean="0"/>
              <a:t>Coffin Bay</a:t>
            </a:r>
          </a:p>
          <a:p>
            <a:pPr marL="457200" indent="-457200">
              <a:buFont typeface="Arial" pitchFamily="34" charset="0"/>
              <a:buAutoNum type="alphaUcPeriod"/>
            </a:pPr>
            <a:r>
              <a:rPr lang="en-AU" sz="3200" dirty="0" smtClean="0"/>
              <a:t>Streaky Bay</a:t>
            </a:r>
          </a:p>
          <a:p>
            <a:pPr marL="457200" indent="-457200">
              <a:buFont typeface="Arial" pitchFamily="34" charset="0"/>
              <a:buAutoNum type="alphaUcPeriod"/>
            </a:pPr>
            <a:r>
              <a:rPr lang="en-AU" sz="3200" dirty="0" smtClean="0"/>
              <a:t>Smoky Bay</a:t>
            </a:r>
          </a:p>
          <a:p>
            <a:pPr marL="457200" indent="-457200">
              <a:buFont typeface="Arial" pitchFamily="34" charset="0"/>
              <a:buAutoNum type="alphaUcPeriod"/>
            </a:pPr>
            <a:r>
              <a:rPr lang="en-AU" sz="3200" dirty="0" smtClean="0"/>
              <a:t>Denial Bay</a:t>
            </a:r>
          </a:p>
        </p:txBody>
      </p:sp>
      <p:sp>
        <p:nvSpPr>
          <p:cNvPr id="4" name="Footer Placeholder 3"/>
          <p:cNvSpPr>
            <a:spLocks noGrp="1"/>
          </p:cNvSpPr>
          <p:nvPr>
            <p:ph type="ftr" sz="quarter" idx="10"/>
          </p:nvPr>
        </p:nvSpPr>
        <p:spPr/>
        <p:txBody>
          <a:bodyPr/>
          <a:lstStyle/>
          <a:p>
            <a:r>
              <a:rPr lang="en-AU" smtClean="0"/>
              <a:t>University of Adelaide</a:t>
            </a:r>
            <a:endParaRPr lang="en-AU" dirty="0"/>
          </a:p>
        </p:txBody>
      </p:sp>
      <p:sp>
        <p:nvSpPr>
          <p:cNvPr id="5" name="Slide Number Placeholder 4"/>
          <p:cNvSpPr>
            <a:spLocks noGrp="1"/>
          </p:cNvSpPr>
          <p:nvPr>
            <p:ph type="sldNum" sz="quarter" idx="11"/>
          </p:nvPr>
        </p:nvSpPr>
        <p:spPr/>
        <p:txBody>
          <a:bodyPr/>
          <a:lstStyle/>
          <a:p>
            <a:fld id="{95078D05-E1F1-4281-8199-8B61E9D73635}" type="slidenum">
              <a:rPr lang="en-AU" smtClean="0"/>
              <a:pPr/>
              <a:t>15</a:t>
            </a:fld>
            <a:endParaRPr lang="en-AU" dirty="0"/>
          </a:p>
        </p:txBody>
      </p:sp>
      <p:graphicFrame>
        <p:nvGraphicFramePr>
          <p:cNvPr id="6" name="TPChart"/>
          <p:cNvGraphicFramePr>
            <a:graphicFrameLocks noChangeAspect="1"/>
          </p:cNvGraphicFramePr>
          <p:nvPr>
            <p:custDataLst>
              <p:tags r:id="rId4"/>
            </p:custDataLst>
            <p:extLst>
              <p:ext uri="{D42A27DB-BD31-4B8C-83A1-F6EECF244321}">
                <p14:modId xmlns:p14="http://schemas.microsoft.com/office/powerpoint/2010/main" val="2838338285"/>
              </p:ext>
            </p:extLst>
          </p:nvPr>
        </p:nvGraphicFramePr>
        <p:xfrm>
          <a:off x="4508500" y="1600200"/>
          <a:ext cx="4572000" cy="5143500"/>
        </p:xfrm>
        <a:graphic>
          <a:graphicData uri="http://schemas.openxmlformats.org/presentationml/2006/ole">
            <mc:AlternateContent xmlns:mc="http://schemas.openxmlformats.org/markup-compatibility/2006">
              <mc:Choice xmlns:v="urn:schemas-microsoft-com:vml" Requires="v">
                <p:oleObj spid="_x0000_s3074" name="Chart" r:id="rId6" imgW="4572034" imgH="5143584" progId="MSGraph.Chart.8">
                  <p:embed followColorScheme="full"/>
                </p:oleObj>
              </mc:Choice>
              <mc:Fallback>
                <p:oleObj name="Chart" r:id="rId6" imgW="4572034" imgH="5143584" progId="MSGraph.Chart.8">
                  <p:embed followColorScheme="full"/>
                  <p:pic>
                    <p:nvPicPr>
                      <p:cNvPr id="0" name=""/>
                      <p:cNvPicPr/>
                      <p:nvPr/>
                    </p:nvPicPr>
                    <p:blipFill>
                      <a:blip r:embed="rId7"/>
                      <a:stretch>
                        <a:fillRect/>
                      </a:stretch>
                    </p:blipFill>
                    <p:spPr>
                      <a:xfrm>
                        <a:off x="4508500" y="1600200"/>
                        <a:ext cx="4572000" cy="51435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389019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331640" y="620688"/>
            <a:ext cx="6203032" cy="850106"/>
          </a:xfrm>
        </p:spPr>
        <p:txBody>
          <a:bodyPr>
            <a:normAutofit fontScale="90000"/>
          </a:bodyPr>
          <a:lstStyle/>
          <a:p>
            <a:r>
              <a:rPr lang="en-AU" dirty="0" smtClean="0"/>
              <a:t>What was the </a:t>
            </a:r>
            <a:r>
              <a:rPr lang="en-AU" b="1" dirty="0" smtClean="0"/>
              <a:t>MOST </a:t>
            </a:r>
            <a:r>
              <a:rPr lang="en-AU" dirty="0" smtClean="0"/>
              <a:t>common oyster presentation </a:t>
            </a:r>
            <a:endParaRPr lang="en-AU" b="1" dirty="0"/>
          </a:p>
        </p:txBody>
      </p:sp>
      <p:sp>
        <p:nvSpPr>
          <p:cNvPr id="3" name="TPAnswers"/>
          <p:cNvSpPr>
            <a:spLocks noGrp="1"/>
          </p:cNvSpPr>
          <p:nvPr>
            <p:ph type="body" idx="1"/>
            <p:custDataLst>
              <p:tags r:id="rId3"/>
            </p:custDataLst>
          </p:nvPr>
        </p:nvSpPr>
        <p:spPr>
          <a:xfrm>
            <a:off x="457200" y="1600200"/>
            <a:ext cx="4114800" cy="4713387"/>
          </a:xfrm>
        </p:spPr>
        <p:txBody>
          <a:bodyPr>
            <a:normAutofit/>
          </a:bodyPr>
          <a:lstStyle/>
          <a:p>
            <a:pPr marL="457200" indent="-457200">
              <a:buFont typeface="Arial" pitchFamily="34" charset="0"/>
              <a:buAutoNum type="alphaUcPeriod"/>
            </a:pPr>
            <a:r>
              <a:rPr lang="en-AU" sz="3200" dirty="0" smtClean="0"/>
              <a:t>Gaping</a:t>
            </a:r>
          </a:p>
          <a:p>
            <a:pPr marL="457200" indent="-457200">
              <a:buFont typeface="Arial" pitchFamily="34" charset="0"/>
              <a:buAutoNum type="alphaUcPeriod"/>
            </a:pPr>
            <a:r>
              <a:rPr lang="en-AU" sz="3200" dirty="0" smtClean="0"/>
              <a:t>Black spots or meat lesions</a:t>
            </a:r>
          </a:p>
          <a:p>
            <a:pPr marL="457200" indent="-457200">
              <a:buFont typeface="Arial" pitchFamily="34" charset="0"/>
              <a:buAutoNum type="alphaUcPeriod"/>
            </a:pPr>
            <a:r>
              <a:rPr lang="en-AU" sz="3200" dirty="0" smtClean="0"/>
              <a:t>Bad smell</a:t>
            </a:r>
          </a:p>
          <a:p>
            <a:pPr marL="457200" indent="-457200">
              <a:buFont typeface="Arial" pitchFamily="34" charset="0"/>
              <a:buAutoNum type="alphaUcPeriod"/>
            </a:pPr>
            <a:r>
              <a:rPr lang="en-AU" sz="3200" dirty="0" smtClean="0"/>
              <a:t>Taste issues</a:t>
            </a:r>
          </a:p>
          <a:p>
            <a:pPr marL="457200" indent="-457200">
              <a:buFont typeface="Arial" pitchFamily="34" charset="0"/>
              <a:buAutoNum type="alphaUcPeriod"/>
            </a:pPr>
            <a:r>
              <a:rPr lang="en-AU" sz="3200" dirty="0" smtClean="0"/>
              <a:t>other</a:t>
            </a:r>
            <a:endParaRPr lang="en-AU" sz="3200" dirty="0"/>
          </a:p>
        </p:txBody>
      </p:sp>
      <p:sp>
        <p:nvSpPr>
          <p:cNvPr id="4" name="Footer Placeholder 3"/>
          <p:cNvSpPr>
            <a:spLocks noGrp="1"/>
          </p:cNvSpPr>
          <p:nvPr>
            <p:ph type="ftr" sz="quarter" idx="10"/>
          </p:nvPr>
        </p:nvSpPr>
        <p:spPr/>
        <p:txBody>
          <a:bodyPr/>
          <a:lstStyle/>
          <a:p>
            <a:r>
              <a:rPr lang="en-AU" smtClean="0"/>
              <a:t>University of Adelaide</a:t>
            </a:r>
            <a:endParaRPr lang="en-AU" dirty="0"/>
          </a:p>
        </p:txBody>
      </p:sp>
      <p:sp>
        <p:nvSpPr>
          <p:cNvPr id="5" name="Slide Number Placeholder 4"/>
          <p:cNvSpPr>
            <a:spLocks noGrp="1"/>
          </p:cNvSpPr>
          <p:nvPr>
            <p:ph type="sldNum" sz="quarter" idx="11"/>
          </p:nvPr>
        </p:nvSpPr>
        <p:spPr/>
        <p:txBody>
          <a:bodyPr/>
          <a:lstStyle/>
          <a:p>
            <a:fld id="{95078D05-E1F1-4281-8199-8B61E9D73635}" type="slidenum">
              <a:rPr lang="en-AU" smtClean="0"/>
              <a:pPr/>
              <a:t>16</a:t>
            </a:fld>
            <a:endParaRPr lang="en-AU" dirty="0"/>
          </a:p>
        </p:txBody>
      </p:sp>
      <p:graphicFrame>
        <p:nvGraphicFramePr>
          <p:cNvPr id="6" name="TPChart"/>
          <p:cNvGraphicFramePr>
            <a:graphicFrameLocks noChangeAspect="1"/>
          </p:cNvGraphicFramePr>
          <p:nvPr>
            <p:custDataLst>
              <p:tags r:id="rId4"/>
            </p:custDataLst>
            <p:extLst>
              <p:ext uri="{D42A27DB-BD31-4B8C-83A1-F6EECF244321}">
                <p14:modId xmlns:p14="http://schemas.microsoft.com/office/powerpoint/2010/main" val="1785782014"/>
              </p:ext>
            </p:extLst>
          </p:nvPr>
        </p:nvGraphicFramePr>
        <p:xfrm>
          <a:off x="4508500" y="1600200"/>
          <a:ext cx="4572000" cy="5143500"/>
        </p:xfrm>
        <a:graphic>
          <a:graphicData uri="http://schemas.openxmlformats.org/presentationml/2006/ole">
            <mc:AlternateContent xmlns:mc="http://schemas.openxmlformats.org/markup-compatibility/2006">
              <mc:Choice xmlns:v="urn:schemas-microsoft-com:vml" Requires="v">
                <p:oleObj spid="_x0000_s4098" name="Chart" r:id="rId6" imgW="4572034" imgH="5143584" progId="MSGraph.Chart.8">
                  <p:embed followColorScheme="full"/>
                </p:oleObj>
              </mc:Choice>
              <mc:Fallback>
                <p:oleObj name="Chart" r:id="rId6" imgW="4572034" imgH="5143584" progId="MSGraph.Chart.8">
                  <p:embed followColorScheme="full"/>
                  <p:pic>
                    <p:nvPicPr>
                      <p:cNvPr id="0" name=""/>
                      <p:cNvPicPr/>
                      <p:nvPr/>
                    </p:nvPicPr>
                    <p:blipFill>
                      <a:blip r:embed="rId7"/>
                      <a:stretch>
                        <a:fillRect/>
                      </a:stretch>
                    </p:blipFill>
                    <p:spPr>
                      <a:xfrm>
                        <a:off x="4508500" y="1600200"/>
                        <a:ext cx="4572000" cy="51435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389019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Additional defining characteristics of the syndrome.</a:t>
            </a:r>
            <a:endParaRPr lang="en-AU" sz="2800" dirty="0"/>
          </a:p>
        </p:txBody>
      </p:sp>
      <p:sp>
        <p:nvSpPr>
          <p:cNvPr id="3" name="Content Placeholder 2"/>
          <p:cNvSpPr>
            <a:spLocks noGrp="1"/>
          </p:cNvSpPr>
          <p:nvPr>
            <p:ph idx="1"/>
          </p:nvPr>
        </p:nvSpPr>
        <p:spPr>
          <a:xfrm>
            <a:off x="467544" y="1379909"/>
            <a:ext cx="8229600" cy="4713387"/>
          </a:xfrm>
        </p:spPr>
        <p:txBody>
          <a:bodyPr>
            <a:normAutofit fontScale="85000" lnSpcReduction="20000"/>
          </a:bodyPr>
          <a:lstStyle/>
          <a:p>
            <a:pPr marL="0" indent="0">
              <a:buNone/>
            </a:pPr>
            <a:r>
              <a:rPr lang="en-AU" dirty="0" smtClean="0"/>
              <a:t>1 How wide spread is the issue across the WHOLE industry in South Australia? Or is it a bay by bay issue. If so which bays most affected. Temporal component.</a:t>
            </a:r>
          </a:p>
          <a:p>
            <a:pPr marL="0" indent="0">
              <a:buNone/>
            </a:pPr>
            <a:endParaRPr lang="en-AU" dirty="0" smtClean="0"/>
          </a:p>
          <a:p>
            <a:pPr marL="0" indent="0">
              <a:buNone/>
            </a:pPr>
            <a:r>
              <a:rPr lang="en-AU" dirty="0" smtClean="0"/>
              <a:t>2 What is the impact on the industry each year? How many returns are due to this issue alone?</a:t>
            </a:r>
          </a:p>
          <a:p>
            <a:pPr marL="0" indent="0">
              <a:buNone/>
            </a:pPr>
            <a:endParaRPr lang="en-AU" dirty="0" smtClean="0"/>
          </a:p>
          <a:p>
            <a:pPr marL="0" indent="0">
              <a:buNone/>
            </a:pPr>
            <a:r>
              <a:rPr lang="en-AU" dirty="0" smtClean="0"/>
              <a:t>3 What oyster specific information do we have? Histopathology? Microbiology? etc.</a:t>
            </a:r>
          </a:p>
          <a:p>
            <a:pPr marL="0" indent="0">
              <a:buNone/>
            </a:pPr>
            <a:endParaRPr lang="en-AU" dirty="0" smtClean="0"/>
          </a:p>
          <a:p>
            <a:pPr marL="0" indent="0">
              <a:buNone/>
            </a:pPr>
            <a:r>
              <a:rPr lang="en-AU" dirty="0" smtClean="0"/>
              <a:t>4</a:t>
            </a:r>
          </a:p>
          <a:p>
            <a:pPr marL="0" indent="0">
              <a:buNone/>
            </a:pPr>
            <a:endParaRPr lang="en-AU" dirty="0" smtClean="0"/>
          </a:p>
          <a:p>
            <a:pPr marL="0" indent="0">
              <a:buNone/>
            </a:pPr>
            <a:r>
              <a:rPr lang="en-AU" dirty="0" smtClean="0"/>
              <a:t>5</a:t>
            </a:r>
          </a:p>
          <a:p>
            <a:pPr marL="0" indent="0">
              <a:buNone/>
            </a:pPr>
            <a:endParaRPr lang="en-AU" dirty="0" smtClean="0"/>
          </a:p>
          <a:p>
            <a:pPr marL="0" indent="0">
              <a:buNone/>
            </a:pPr>
            <a:r>
              <a:rPr lang="en-AU" dirty="0" smtClean="0"/>
              <a:t>6</a:t>
            </a:r>
          </a:p>
          <a:p>
            <a:pPr marL="0" indent="0" algn="ctr">
              <a:buNone/>
            </a:pPr>
            <a:r>
              <a:rPr lang="en-AU" dirty="0" smtClean="0"/>
              <a:t>????????????????</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17</a:t>
            </a:fld>
            <a:endParaRPr lang="en-AU" dirty="0"/>
          </a:p>
        </p:txBody>
      </p:sp>
    </p:spTree>
    <p:extLst>
      <p:ext uri="{BB962C8B-B14F-4D97-AF65-F5344CB8AC3E}">
        <p14:creationId xmlns:p14="http://schemas.microsoft.com/office/powerpoint/2010/main" val="2828198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Way forward</a:t>
            </a:r>
            <a:endParaRPr lang="en-AU" dirty="0"/>
          </a:p>
        </p:txBody>
      </p:sp>
      <p:sp>
        <p:nvSpPr>
          <p:cNvPr id="3" name="Content Placeholder 2"/>
          <p:cNvSpPr>
            <a:spLocks noGrp="1"/>
          </p:cNvSpPr>
          <p:nvPr>
            <p:ph idx="1"/>
          </p:nvPr>
        </p:nvSpPr>
        <p:spPr/>
        <p:txBody>
          <a:bodyPr>
            <a:normAutofit/>
          </a:bodyPr>
          <a:lstStyle/>
          <a:p>
            <a:r>
              <a:rPr lang="en-AU" dirty="0" smtClean="0"/>
              <a:t>Health surveillance of adult, mature point of harvest stock (or animals that are the closest cohort to these)</a:t>
            </a:r>
          </a:p>
          <a:p>
            <a:pPr lvl="1"/>
            <a:r>
              <a:rPr lang="en-AU" dirty="0" smtClean="0"/>
              <a:t>Potentially the animals that may be affected in Oct –Feb 2013-14</a:t>
            </a:r>
          </a:p>
          <a:p>
            <a:pPr lvl="1"/>
            <a:r>
              <a:rPr lang="en-AU" dirty="0" smtClean="0"/>
              <a:t>Microbiological and </a:t>
            </a:r>
            <a:r>
              <a:rPr lang="en-AU" dirty="0" err="1" smtClean="0"/>
              <a:t>histopathological</a:t>
            </a:r>
            <a:r>
              <a:rPr lang="en-AU" dirty="0" smtClean="0"/>
              <a:t> examination of these animals</a:t>
            </a:r>
          </a:p>
          <a:p>
            <a:pPr lvl="1"/>
            <a:r>
              <a:rPr lang="en-AU" dirty="0" smtClean="0"/>
              <a:t>Collection of corresponding data around these animal (cohort) from areas that have been previously affected </a:t>
            </a:r>
          </a:p>
          <a:p>
            <a:pPr lvl="2"/>
            <a:r>
              <a:rPr lang="en-AU" dirty="0" smtClean="0"/>
              <a:t>Water temperature/turbidity/salinity </a:t>
            </a:r>
            <a:r>
              <a:rPr lang="en-AU" dirty="0" err="1" smtClean="0"/>
              <a:t>etc</a:t>
            </a:r>
            <a:endParaRPr lang="en-AU" dirty="0" smtClean="0"/>
          </a:p>
          <a:p>
            <a:pPr lvl="2"/>
            <a:r>
              <a:rPr lang="en-AU" dirty="0" smtClean="0"/>
              <a:t>Food availability/type</a:t>
            </a:r>
          </a:p>
          <a:p>
            <a:pPr lvl="2"/>
            <a:r>
              <a:rPr lang="en-AU" dirty="0" smtClean="0"/>
              <a:t>Ambient temperature data</a:t>
            </a:r>
          </a:p>
          <a:p>
            <a:pPr lvl="2"/>
            <a:r>
              <a:rPr lang="en-AU" dirty="0" smtClean="0"/>
              <a:t>Rainfall data</a:t>
            </a:r>
          </a:p>
          <a:p>
            <a:pPr lvl="2"/>
            <a:r>
              <a:rPr lang="en-AU" dirty="0" err="1" smtClean="0"/>
              <a:t>Adhoc</a:t>
            </a:r>
            <a:r>
              <a:rPr lang="en-AU" dirty="0" smtClean="0"/>
              <a:t> management history – e.g. grading </a:t>
            </a:r>
            <a:r>
              <a:rPr lang="en-AU" dirty="0" err="1" smtClean="0"/>
              <a:t>etc</a:t>
            </a:r>
            <a:endParaRPr lang="en-AU" dirty="0" smtClean="0"/>
          </a:p>
          <a:p>
            <a:endParaRPr lang="en-AU" dirty="0" smtClean="0"/>
          </a:p>
          <a:p>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18</a:t>
            </a:fld>
            <a:endParaRPr lang="en-AU" dirty="0"/>
          </a:p>
        </p:txBody>
      </p:sp>
    </p:spTree>
    <p:extLst>
      <p:ext uri="{BB962C8B-B14F-4D97-AF65-F5344CB8AC3E}">
        <p14:creationId xmlns:p14="http://schemas.microsoft.com/office/powerpoint/2010/main" val="305698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Way forward </a:t>
            </a:r>
            <a:endParaRPr lang="en-AU" dirty="0"/>
          </a:p>
        </p:txBody>
      </p:sp>
      <p:sp>
        <p:nvSpPr>
          <p:cNvPr id="3" name="Content Placeholder 2"/>
          <p:cNvSpPr>
            <a:spLocks noGrp="1"/>
          </p:cNvSpPr>
          <p:nvPr>
            <p:ph idx="1"/>
          </p:nvPr>
        </p:nvSpPr>
        <p:spPr/>
        <p:txBody>
          <a:bodyPr/>
          <a:lstStyle/>
          <a:p>
            <a:r>
              <a:rPr lang="en-AU" dirty="0"/>
              <a:t>Shelf life testing</a:t>
            </a:r>
          </a:p>
          <a:p>
            <a:pPr lvl="1"/>
            <a:r>
              <a:rPr lang="en-AU" dirty="0"/>
              <a:t>Select stock closest to that which will be harvested and </a:t>
            </a:r>
            <a:r>
              <a:rPr lang="en-AU" dirty="0" smtClean="0"/>
              <a:t>/or implicated </a:t>
            </a:r>
            <a:r>
              <a:rPr lang="en-AU" dirty="0"/>
              <a:t>in </a:t>
            </a:r>
            <a:r>
              <a:rPr lang="en-AU" dirty="0" smtClean="0"/>
              <a:t>the incidents</a:t>
            </a:r>
          </a:p>
          <a:p>
            <a:pPr lvl="1"/>
            <a:r>
              <a:rPr lang="en-AU" dirty="0" smtClean="0"/>
              <a:t>Selectively “stress” the animals with factors implicated i.e</a:t>
            </a:r>
            <a:r>
              <a:rPr lang="en-AU" dirty="0"/>
              <a:t>. </a:t>
            </a:r>
            <a:endParaRPr lang="en-AU" dirty="0" smtClean="0"/>
          </a:p>
          <a:p>
            <a:pPr lvl="2"/>
            <a:r>
              <a:rPr lang="en-AU" dirty="0" smtClean="0"/>
              <a:t>temperature increases</a:t>
            </a:r>
          </a:p>
          <a:p>
            <a:pPr lvl="2"/>
            <a:r>
              <a:rPr lang="en-AU" dirty="0" smtClean="0"/>
              <a:t>Turbidity</a:t>
            </a:r>
          </a:p>
          <a:p>
            <a:pPr lvl="2"/>
            <a:r>
              <a:rPr lang="en-AU" dirty="0" smtClean="0"/>
              <a:t>Known CFU’s of Vibrio </a:t>
            </a:r>
            <a:r>
              <a:rPr lang="en-AU" dirty="0" err="1" smtClean="0"/>
              <a:t>spp</a:t>
            </a:r>
            <a:endParaRPr lang="en-AU" dirty="0" smtClean="0"/>
          </a:p>
          <a:p>
            <a:pPr lvl="2"/>
            <a:r>
              <a:rPr lang="en-AU" dirty="0" smtClean="0"/>
              <a:t>Drying/out of water/packing  - consistent with that experienced during transport and storage prior to sale, from water.</a:t>
            </a:r>
          </a:p>
          <a:p>
            <a:pPr lvl="2"/>
            <a:endParaRPr lang="en-AU" dirty="0"/>
          </a:p>
          <a:p>
            <a:pPr marL="0" indent="0">
              <a:buNone/>
            </a:pPr>
            <a:r>
              <a:rPr lang="en-AU" dirty="0" smtClean="0"/>
              <a:t>Undertake the stressors singularly and in combination.</a:t>
            </a:r>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19</a:t>
            </a:fld>
            <a:endParaRPr lang="en-AU" dirty="0"/>
          </a:p>
        </p:txBody>
      </p:sp>
    </p:spTree>
    <p:extLst>
      <p:ext uri="{BB962C8B-B14F-4D97-AF65-F5344CB8AC3E}">
        <p14:creationId xmlns:p14="http://schemas.microsoft.com/office/powerpoint/2010/main" val="3824135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t>DEFINES</a:t>
            </a:r>
          </a:p>
          <a:p>
            <a:pPr marL="0" indent="0" algn="ctr">
              <a:buNone/>
            </a:pPr>
            <a:endParaRPr lang="en-AU" dirty="0" smtClean="0"/>
          </a:p>
          <a:p>
            <a:pPr marL="0" indent="0" algn="ctr">
              <a:buNone/>
            </a:pPr>
            <a:r>
              <a:rPr lang="en-AU" dirty="0" smtClean="0">
                <a:solidFill>
                  <a:schemeClr val="bg1">
                    <a:lumMod val="85000"/>
                  </a:schemeClr>
                </a:solidFill>
              </a:rPr>
              <a:t>ENGAGES</a:t>
            </a:r>
            <a:endParaRPr lang="en-AU" dirty="0">
              <a:solidFill>
                <a:schemeClr val="bg1">
                  <a:lumMod val="85000"/>
                </a:schemeClr>
              </a:solidFill>
            </a:endParaRP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DIRECTS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FOCUSES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REDUCES</a:t>
            </a:r>
            <a:endParaRPr lang="en-AU" dirty="0">
              <a:solidFill>
                <a:schemeClr val="bg1">
                  <a:lumMod val="85000"/>
                </a:schemeClr>
              </a:solidFill>
            </a:endParaRPr>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2</a:t>
            </a:fld>
            <a:endParaRPr lang="en-AU" dirty="0"/>
          </a:p>
        </p:txBody>
      </p:sp>
      <p:sp>
        <p:nvSpPr>
          <p:cNvPr id="7" name="TextBox 6"/>
          <p:cNvSpPr txBox="1"/>
          <p:nvPr/>
        </p:nvSpPr>
        <p:spPr>
          <a:xfrm>
            <a:off x="5508104" y="908720"/>
            <a:ext cx="3600400" cy="2031325"/>
          </a:xfrm>
          <a:prstGeom prst="rect">
            <a:avLst/>
          </a:prstGeom>
          <a:noFill/>
        </p:spPr>
        <p:txBody>
          <a:bodyPr wrap="square" rtlCol="0">
            <a:spAutoFit/>
          </a:bodyPr>
          <a:lstStyle/>
          <a:p>
            <a:r>
              <a:rPr lang="en-AU" dirty="0" smtClean="0"/>
              <a:t>What’s the issue?</a:t>
            </a:r>
          </a:p>
          <a:p>
            <a:r>
              <a:rPr lang="en-AU" dirty="0" smtClean="0"/>
              <a:t>Who’s involved</a:t>
            </a:r>
          </a:p>
          <a:p>
            <a:r>
              <a:rPr lang="en-AU" dirty="0" smtClean="0"/>
              <a:t>What do we need to do?</a:t>
            </a:r>
          </a:p>
          <a:p>
            <a:r>
              <a:rPr lang="en-AU" dirty="0" smtClean="0"/>
              <a:t>What are the resource needs?</a:t>
            </a:r>
          </a:p>
          <a:p>
            <a:r>
              <a:rPr lang="en-AU" dirty="0" smtClean="0"/>
              <a:t>What is the benefits of doing something?</a:t>
            </a:r>
          </a:p>
          <a:p>
            <a:endParaRPr lang="en-AU" dirty="0"/>
          </a:p>
        </p:txBody>
      </p:sp>
    </p:spTree>
    <p:extLst>
      <p:ext uri="{BB962C8B-B14F-4D97-AF65-F5344CB8AC3E}">
        <p14:creationId xmlns:p14="http://schemas.microsoft.com/office/powerpoint/2010/main" val="16712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a:t>
            </a:r>
            <a:r>
              <a:rPr lang="en-AU" dirty="0" smtClean="0"/>
              <a:t>utcomes</a:t>
            </a:r>
            <a:endParaRPr lang="en-AU" dirty="0"/>
          </a:p>
        </p:txBody>
      </p:sp>
      <p:sp>
        <p:nvSpPr>
          <p:cNvPr id="3" name="Content Placeholder 2"/>
          <p:cNvSpPr>
            <a:spLocks noGrp="1"/>
          </p:cNvSpPr>
          <p:nvPr>
            <p:ph idx="1"/>
          </p:nvPr>
        </p:nvSpPr>
        <p:spPr>
          <a:xfrm>
            <a:off x="421196" y="1052736"/>
            <a:ext cx="8229600" cy="2376264"/>
          </a:xfrm>
        </p:spPr>
        <p:txBody>
          <a:bodyPr>
            <a:normAutofit fontScale="92500" lnSpcReduction="20000"/>
          </a:bodyPr>
          <a:lstStyle/>
          <a:p>
            <a:r>
              <a:rPr lang="en-AU" dirty="0" smtClean="0"/>
              <a:t>Understanding of the issue</a:t>
            </a:r>
          </a:p>
          <a:p>
            <a:r>
              <a:rPr lang="en-AU" dirty="0" smtClean="0"/>
              <a:t>Development of mitigation strategy to reduce or prevent the occurrence</a:t>
            </a:r>
          </a:p>
          <a:p>
            <a:r>
              <a:rPr lang="en-AU" dirty="0" smtClean="0"/>
              <a:t>Negate the biosecurity risk of returning oysters to SA during this peak temperature season.</a:t>
            </a:r>
          </a:p>
          <a:p>
            <a:r>
              <a:rPr lang="en-AU" dirty="0" smtClean="0"/>
              <a:t>Possible structure for a South Australian Pacific Oyster </a:t>
            </a:r>
            <a:r>
              <a:rPr lang="en-AU" dirty="0"/>
              <a:t>H</a:t>
            </a:r>
            <a:r>
              <a:rPr lang="en-AU" dirty="0" smtClean="0"/>
              <a:t>ealth surveillance program</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20</a:t>
            </a:fld>
            <a:endParaRPr lang="en-AU" dirty="0"/>
          </a:p>
        </p:txBody>
      </p:sp>
      <p:sp>
        <p:nvSpPr>
          <p:cNvPr id="6" name="Title 1"/>
          <p:cNvSpPr txBox="1">
            <a:spLocks/>
          </p:cNvSpPr>
          <p:nvPr/>
        </p:nvSpPr>
        <p:spPr>
          <a:xfrm>
            <a:off x="539552" y="3501008"/>
            <a:ext cx="8229600" cy="85010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a:solidFill>
                  <a:srgbClr val="0060A8"/>
                </a:solidFill>
                <a:latin typeface="Georgia" pitchFamily="18" charset="0"/>
                <a:ea typeface="+mj-ea"/>
                <a:cs typeface="+mj-cs"/>
              </a:defRPr>
            </a:lvl1pPr>
          </a:lstStyle>
          <a:p>
            <a:r>
              <a:rPr lang="en-AU" dirty="0" smtClean="0"/>
              <a:t>Outputs</a:t>
            </a:r>
            <a:endParaRPr lang="en-AU" dirty="0"/>
          </a:p>
        </p:txBody>
      </p:sp>
      <p:sp>
        <p:nvSpPr>
          <p:cNvPr id="7" name="TextBox 6"/>
          <p:cNvSpPr txBox="1"/>
          <p:nvPr/>
        </p:nvSpPr>
        <p:spPr>
          <a:xfrm>
            <a:off x="755576" y="4351114"/>
            <a:ext cx="7560840" cy="1569660"/>
          </a:xfrm>
          <a:prstGeom prst="rect">
            <a:avLst/>
          </a:prstGeom>
          <a:noFill/>
        </p:spPr>
        <p:txBody>
          <a:bodyPr wrap="square" rtlCol="0">
            <a:spAutoFit/>
          </a:bodyPr>
          <a:lstStyle/>
          <a:p>
            <a:pPr marL="342900" indent="-342900">
              <a:buFont typeface="Wingdings" pitchFamily="2" charset="2"/>
              <a:buChar char="v"/>
            </a:pPr>
            <a:r>
              <a:rPr lang="en-AU" sz="2400" dirty="0" smtClean="0">
                <a:latin typeface="Georgia" pitchFamily="18" charset="0"/>
              </a:rPr>
              <a:t>Production of a Protocol/Guideline for handling and transporting point of sale oysters at the “at risk” time of the year.</a:t>
            </a:r>
          </a:p>
          <a:p>
            <a:pPr marL="342900" indent="-342900">
              <a:buFont typeface="Wingdings" pitchFamily="2" charset="2"/>
              <a:buChar char="v"/>
            </a:pPr>
            <a:r>
              <a:rPr lang="en-AU" sz="2400" dirty="0" smtClean="0">
                <a:latin typeface="Georgia" pitchFamily="18" charset="0"/>
              </a:rPr>
              <a:t>Publish the findings of the study</a:t>
            </a:r>
            <a:endParaRPr lang="en-AU" sz="2400" dirty="0">
              <a:latin typeface="Georgia" pitchFamily="18" charset="0"/>
            </a:endParaRPr>
          </a:p>
        </p:txBody>
      </p:sp>
    </p:spTree>
    <p:extLst>
      <p:ext uri="{BB962C8B-B14F-4D97-AF65-F5344CB8AC3E}">
        <p14:creationId xmlns:p14="http://schemas.microsoft.com/office/powerpoint/2010/main" val="3261920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Combining  surveillance sampling – Just a thought??</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SAMS</a:t>
            </a:r>
          </a:p>
          <a:p>
            <a:r>
              <a:rPr lang="en-AU" dirty="0" smtClean="0"/>
              <a:t>POMS</a:t>
            </a:r>
          </a:p>
          <a:p>
            <a:r>
              <a:rPr lang="en-AU" dirty="0" smtClean="0"/>
              <a:t>Shelf life issues</a:t>
            </a:r>
          </a:p>
          <a:p>
            <a:endParaRPr lang="en-AU" dirty="0"/>
          </a:p>
          <a:p>
            <a:pPr marL="0" indent="0" algn="ctr">
              <a:buNone/>
            </a:pPr>
            <a:r>
              <a:rPr lang="en-AU" dirty="0" smtClean="0"/>
              <a:t>Common to all is </a:t>
            </a:r>
            <a:r>
              <a:rPr lang="en-AU" b="1" dirty="0" smtClean="0"/>
              <a:t>base line </a:t>
            </a:r>
            <a:r>
              <a:rPr lang="en-AU" dirty="0" smtClean="0"/>
              <a:t>health</a:t>
            </a:r>
            <a:r>
              <a:rPr lang="en-AU" b="1" dirty="0" smtClean="0"/>
              <a:t> </a:t>
            </a:r>
            <a:r>
              <a:rPr lang="en-AU" dirty="0" smtClean="0"/>
              <a:t>data collection</a:t>
            </a:r>
          </a:p>
          <a:p>
            <a:pPr marL="0" indent="0" algn="ctr">
              <a:buNone/>
            </a:pPr>
            <a:endParaRPr lang="en-AU" dirty="0" smtClean="0"/>
          </a:p>
          <a:p>
            <a:pPr marL="0" indent="0" algn="ctr">
              <a:buNone/>
            </a:pPr>
            <a:r>
              <a:rPr lang="en-AU" dirty="0" smtClean="0"/>
              <a:t>Collection and sample processing can be streamlined to meet all needs.</a:t>
            </a:r>
          </a:p>
          <a:p>
            <a:pPr marL="0" indent="0" algn="ctr">
              <a:buNone/>
            </a:pPr>
            <a:endParaRPr lang="en-AU" dirty="0" smtClean="0"/>
          </a:p>
          <a:p>
            <a:pPr marL="0" indent="0" algn="ctr">
              <a:buNone/>
            </a:pPr>
            <a:r>
              <a:rPr lang="en-AU" dirty="0" smtClean="0"/>
              <a:t>Whole of industry issue.</a:t>
            </a:r>
          </a:p>
          <a:p>
            <a:pPr marL="0" indent="0" algn="ctr">
              <a:buNone/>
            </a:pPr>
            <a:endParaRPr lang="en-AU" dirty="0" smtClean="0"/>
          </a:p>
          <a:p>
            <a:pPr marL="0" indent="0" algn="ctr">
              <a:buNone/>
            </a:pPr>
            <a:r>
              <a:rPr lang="en-AU" dirty="0" smtClean="0"/>
              <a:t>Focused sampling approach with coordination and case management of all aspects.</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21</a:t>
            </a:fld>
            <a:endParaRPr lang="en-AU" dirty="0"/>
          </a:p>
        </p:txBody>
      </p:sp>
    </p:spTree>
    <p:extLst>
      <p:ext uri="{BB962C8B-B14F-4D97-AF65-F5344CB8AC3E}">
        <p14:creationId xmlns:p14="http://schemas.microsoft.com/office/powerpoint/2010/main" val="128310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Acknowledgements</a:t>
            </a:r>
            <a:endParaRPr lang="en-AU" dirty="0"/>
          </a:p>
        </p:txBody>
      </p:sp>
      <p:sp>
        <p:nvSpPr>
          <p:cNvPr id="3" name="Content Placeholder 2"/>
          <p:cNvSpPr>
            <a:spLocks noGrp="1"/>
          </p:cNvSpPr>
          <p:nvPr>
            <p:ph idx="1"/>
          </p:nvPr>
        </p:nvSpPr>
        <p:spPr/>
        <p:txBody>
          <a:bodyPr/>
          <a:lstStyle/>
          <a:p>
            <a:r>
              <a:rPr lang="en-AU" dirty="0" smtClean="0"/>
              <a:t>SAOGA</a:t>
            </a:r>
          </a:p>
          <a:p>
            <a:r>
              <a:rPr lang="en-AU" dirty="0" smtClean="0"/>
              <a:t>SAORC</a:t>
            </a:r>
          </a:p>
          <a:p>
            <a:r>
              <a:rPr lang="en-AU" dirty="0" smtClean="0"/>
              <a:t>University of Adelaide</a:t>
            </a:r>
          </a:p>
          <a:p>
            <a:r>
              <a:rPr lang="en-AU" dirty="0" smtClean="0"/>
              <a:t>Gordon Gardner, Bruce </a:t>
            </a:r>
            <a:r>
              <a:rPr lang="en-AU" dirty="0" err="1" smtClean="0"/>
              <a:t>Zipell</a:t>
            </a:r>
            <a:r>
              <a:rPr lang="en-AU" dirty="0" smtClean="0"/>
              <a:t>, </a:t>
            </a:r>
            <a:r>
              <a:rPr lang="en-US" dirty="0" smtClean="0"/>
              <a:t>Carl </a:t>
            </a:r>
            <a:r>
              <a:rPr lang="en-US" dirty="0" err="1"/>
              <a:t>Jaeschke</a:t>
            </a:r>
            <a:r>
              <a:rPr lang="en-US" dirty="0"/>
              <a:t> </a:t>
            </a:r>
            <a:r>
              <a:rPr lang="en-US" dirty="0" smtClean="0"/>
              <a:t>, </a:t>
            </a:r>
            <a:r>
              <a:rPr lang="en-US" dirty="0" err="1" smtClean="0"/>
              <a:t>Jedd</a:t>
            </a:r>
            <a:r>
              <a:rPr lang="en-US" dirty="0" smtClean="0"/>
              <a:t> </a:t>
            </a:r>
            <a:r>
              <a:rPr lang="en-US" dirty="0" err="1" smtClean="0"/>
              <a:t>Routledge</a:t>
            </a:r>
            <a:endParaRPr lang="en-US" dirty="0" smtClean="0"/>
          </a:p>
          <a:p>
            <a:pPr marL="0" indent="0">
              <a:buNone/>
            </a:pPr>
            <a:r>
              <a:rPr lang="en-US" dirty="0"/>
              <a:t/>
            </a:r>
            <a:br>
              <a:rPr lang="en-US" dirty="0"/>
            </a:br>
            <a:endParaRPr lang="en-AU" dirty="0"/>
          </a:p>
        </p:txBody>
      </p:sp>
      <p:sp>
        <p:nvSpPr>
          <p:cNvPr id="4" name="Footer Placeholder 3"/>
          <p:cNvSpPr>
            <a:spLocks noGrp="1"/>
          </p:cNvSpPr>
          <p:nvPr>
            <p:ph type="ftr" sz="quarter" idx="11"/>
          </p:nvPr>
        </p:nvSpPr>
        <p:spPr/>
        <p:txBody>
          <a:bodyPr/>
          <a:lstStyle/>
          <a:p>
            <a:r>
              <a:rPr lang="en-AU" dirty="0"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22</a:t>
            </a:fld>
            <a:endParaRPr lang="en-AU" dirty="0"/>
          </a:p>
        </p:txBody>
      </p:sp>
    </p:spTree>
    <p:extLst>
      <p:ext uri="{BB962C8B-B14F-4D97-AF65-F5344CB8AC3E}">
        <p14:creationId xmlns:p14="http://schemas.microsoft.com/office/powerpoint/2010/main" val="11395651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freerangecrossfit.com/wp-content/uploads/2013/05/Confused_baby-500x3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268760"/>
            <a:ext cx="6345017" cy="4200401"/>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3"/>
          <p:cNvSpPr>
            <a:spLocks noGrp="1"/>
          </p:cNvSpPr>
          <p:nvPr>
            <p:ph type="ftr" sz="quarter" idx="11"/>
          </p:nvPr>
        </p:nvSpPr>
        <p:spPr>
          <a:xfrm>
            <a:off x="467544" y="6448251"/>
            <a:ext cx="2895600" cy="365125"/>
          </a:xfrm>
        </p:spPr>
        <p:txBody>
          <a:bodyPr/>
          <a:lstStyle/>
          <a:p>
            <a:r>
              <a:rPr lang="en-AU" dirty="0" smtClean="0"/>
              <a:t>University of Adelaide</a:t>
            </a:r>
            <a:endParaRPr lang="en-AU" dirty="0"/>
          </a:p>
        </p:txBody>
      </p:sp>
      <p:sp>
        <p:nvSpPr>
          <p:cNvPr id="4" name="Slide Number Placeholder 4"/>
          <p:cNvSpPr>
            <a:spLocks noGrp="1"/>
          </p:cNvSpPr>
          <p:nvPr>
            <p:ph type="sldNum" sz="quarter" idx="12"/>
          </p:nvPr>
        </p:nvSpPr>
        <p:spPr>
          <a:xfrm>
            <a:off x="6553200" y="6448251"/>
            <a:ext cx="2133600" cy="365125"/>
          </a:xfrm>
        </p:spPr>
        <p:txBody>
          <a:bodyPr/>
          <a:lstStyle/>
          <a:p>
            <a:fld id="{7E8AFECB-488C-4862-A863-69DB259C81CD}" type="slidenum">
              <a:rPr lang="en-AU" smtClean="0"/>
              <a:pPr/>
              <a:t>23</a:t>
            </a:fld>
            <a:endParaRPr lang="en-AU" dirty="0"/>
          </a:p>
        </p:txBody>
      </p:sp>
    </p:spTree>
    <p:extLst>
      <p:ext uri="{BB962C8B-B14F-4D97-AF65-F5344CB8AC3E}">
        <p14:creationId xmlns:p14="http://schemas.microsoft.com/office/powerpoint/2010/main" val="243893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solidFill>
                  <a:schemeClr val="bg1">
                    <a:lumMod val="85000"/>
                  </a:schemeClr>
                </a:solidFill>
              </a:rPr>
              <a:t>DEFINES</a:t>
            </a:r>
          </a:p>
          <a:p>
            <a:pPr marL="0" indent="0" algn="ctr">
              <a:buNone/>
            </a:pPr>
            <a:endParaRPr lang="en-AU" dirty="0" smtClean="0"/>
          </a:p>
          <a:p>
            <a:pPr marL="0" indent="0" algn="ctr">
              <a:buNone/>
            </a:pPr>
            <a:r>
              <a:rPr lang="en-AU" dirty="0" smtClean="0"/>
              <a:t>ENGAGES</a:t>
            </a:r>
            <a:endParaRPr lang="en-AU" dirty="0"/>
          </a:p>
          <a:p>
            <a:pPr marL="0" indent="0" algn="ctr">
              <a:buNone/>
            </a:pPr>
            <a:endParaRPr lang="en-AU" dirty="0"/>
          </a:p>
          <a:p>
            <a:pPr marL="0" indent="0" algn="ctr">
              <a:buNone/>
            </a:pPr>
            <a:r>
              <a:rPr lang="en-AU" dirty="0" smtClean="0">
                <a:solidFill>
                  <a:schemeClr val="bg1">
                    <a:lumMod val="85000"/>
                  </a:schemeClr>
                </a:solidFill>
              </a:rPr>
              <a:t>DIRECTS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FOCUSES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REDUCES</a:t>
            </a:r>
            <a:endParaRPr lang="en-AU" dirty="0">
              <a:solidFill>
                <a:schemeClr val="bg1">
                  <a:lumMod val="85000"/>
                </a:schemeClr>
              </a:solidFill>
            </a:endParaRPr>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3</a:t>
            </a:fld>
            <a:endParaRPr lang="en-AU" dirty="0"/>
          </a:p>
        </p:txBody>
      </p:sp>
      <p:sp>
        <p:nvSpPr>
          <p:cNvPr id="6" name="TextBox 5"/>
          <p:cNvSpPr txBox="1"/>
          <p:nvPr/>
        </p:nvSpPr>
        <p:spPr>
          <a:xfrm>
            <a:off x="5868144" y="2418224"/>
            <a:ext cx="2664296" cy="923330"/>
          </a:xfrm>
          <a:prstGeom prst="rect">
            <a:avLst/>
          </a:prstGeom>
          <a:noFill/>
        </p:spPr>
        <p:txBody>
          <a:bodyPr wrap="square" rtlCol="0">
            <a:spAutoFit/>
          </a:bodyPr>
          <a:lstStyle/>
          <a:p>
            <a:r>
              <a:rPr lang="en-AU" dirty="0" smtClean="0"/>
              <a:t>Stakeholders</a:t>
            </a:r>
          </a:p>
          <a:p>
            <a:r>
              <a:rPr lang="en-AU" dirty="0" smtClean="0"/>
              <a:t>Researchers</a:t>
            </a:r>
          </a:p>
          <a:p>
            <a:r>
              <a:rPr lang="en-AU" dirty="0" smtClean="0"/>
              <a:t>Sponsors</a:t>
            </a:r>
            <a:endParaRPr lang="en-AU" dirty="0"/>
          </a:p>
        </p:txBody>
      </p:sp>
    </p:spTree>
    <p:extLst>
      <p:ext uri="{BB962C8B-B14F-4D97-AF65-F5344CB8AC3E}">
        <p14:creationId xmlns:p14="http://schemas.microsoft.com/office/powerpoint/2010/main" val="305328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solidFill>
                  <a:schemeClr val="bg1">
                    <a:lumMod val="85000"/>
                  </a:schemeClr>
                </a:solidFill>
              </a:rPr>
              <a:t>DEFINES</a:t>
            </a:r>
          </a:p>
          <a:p>
            <a:pPr marL="0" indent="0" algn="ctr">
              <a:buNone/>
            </a:pPr>
            <a:endParaRPr lang="en-AU" dirty="0" smtClean="0">
              <a:solidFill>
                <a:schemeClr val="bg1">
                  <a:lumMod val="85000"/>
                </a:schemeClr>
              </a:solidFill>
            </a:endParaRPr>
          </a:p>
          <a:p>
            <a:pPr marL="0" indent="0" algn="ctr">
              <a:buNone/>
            </a:pPr>
            <a:r>
              <a:rPr lang="en-AU" dirty="0" smtClean="0">
                <a:solidFill>
                  <a:schemeClr val="bg1">
                    <a:lumMod val="85000"/>
                  </a:schemeClr>
                </a:solidFill>
              </a:rPr>
              <a:t>ENGAGES</a:t>
            </a:r>
            <a:endParaRPr lang="en-AU" dirty="0">
              <a:solidFill>
                <a:schemeClr val="bg1">
                  <a:lumMod val="85000"/>
                </a:schemeClr>
              </a:solidFill>
            </a:endParaRPr>
          </a:p>
          <a:p>
            <a:pPr marL="0" indent="0" algn="ctr">
              <a:buNone/>
            </a:pPr>
            <a:endParaRPr lang="en-AU" dirty="0"/>
          </a:p>
          <a:p>
            <a:pPr marL="0" indent="0" algn="ctr">
              <a:buNone/>
            </a:pPr>
            <a:r>
              <a:rPr lang="en-AU" dirty="0" smtClean="0"/>
              <a:t>DIRECTS</a:t>
            </a:r>
          </a:p>
          <a:p>
            <a:pPr marL="0" indent="0" algn="ctr">
              <a:buNone/>
            </a:pPr>
            <a:endParaRPr lang="en-AU" dirty="0"/>
          </a:p>
          <a:p>
            <a:pPr marL="0" indent="0" algn="ctr">
              <a:buNone/>
            </a:pPr>
            <a:r>
              <a:rPr lang="en-AU" dirty="0" smtClean="0">
                <a:solidFill>
                  <a:schemeClr val="bg1">
                    <a:lumMod val="85000"/>
                  </a:schemeClr>
                </a:solidFill>
              </a:rPr>
              <a:t>FOCUSES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REDUCES</a:t>
            </a:r>
            <a:endParaRPr lang="en-AU" dirty="0">
              <a:solidFill>
                <a:schemeClr val="bg1">
                  <a:lumMod val="85000"/>
                </a:schemeClr>
              </a:solidFill>
            </a:endParaRPr>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4</a:t>
            </a:fld>
            <a:endParaRPr lang="en-AU" dirty="0"/>
          </a:p>
        </p:txBody>
      </p:sp>
      <p:sp>
        <p:nvSpPr>
          <p:cNvPr id="6" name="TextBox 5"/>
          <p:cNvSpPr txBox="1"/>
          <p:nvPr/>
        </p:nvSpPr>
        <p:spPr>
          <a:xfrm>
            <a:off x="5796136" y="2924944"/>
            <a:ext cx="3168352" cy="1477328"/>
          </a:xfrm>
          <a:prstGeom prst="rect">
            <a:avLst/>
          </a:prstGeom>
          <a:noFill/>
        </p:spPr>
        <p:txBody>
          <a:bodyPr wrap="square" rtlCol="0">
            <a:spAutoFit/>
          </a:bodyPr>
          <a:lstStyle/>
          <a:p>
            <a:r>
              <a:rPr lang="en-AU" dirty="0" smtClean="0"/>
              <a:t>Investigations</a:t>
            </a:r>
          </a:p>
          <a:p>
            <a:r>
              <a:rPr lang="en-AU" dirty="0" smtClean="0"/>
              <a:t>Effort</a:t>
            </a:r>
          </a:p>
          <a:p>
            <a:r>
              <a:rPr lang="en-AU" dirty="0" smtClean="0"/>
              <a:t>Expenses</a:t>
            </a:r>
          </a:p>
          <a:p>
            <a:r>
              <a:rPr lang="en-AU" dirty="0" smtClean="0"/>
              <a:t>Benefits</a:t>
            </a:r>
          </a:p>
          <a:p>
            <a:r>
              <a:rPr lang="en-AU" dirty="0" smtClean="0"/>
              <a:t>Outputs</a:t>
            </a:r>
            <a:endParaRPr lang="en-AU" dirty="0"/>
          </a:p>
        </p:txBody>
      </p:sp>
    </p:spTree>
    <p:extLst>
      <p:ext uri="{BB962C8B-B14F-4D97-AF65-F5344CB8AC3E}">
        <p14:creationId xmlns:p14="http://schemas.microsoft.com/office/powerpoint/2010/main" val="305328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solidFill>
                  <a:schemeClr val="bg1">
                    <a:lumMod val="85000"/>
                  </a:schemeClr>
                </a:solidFill>
              </a:rPr>
              <a:t>DEFINES</a:t>
            </a:r>
          </a:p>
          <a:p>
            <a:pPr marL="0" indent="0" algn="ctr">
              <a:buNone/>
            </a:pPr>
            <a:endParaRPr lang="en-AU" dirty="0" smtClean="0">
              <a:solidFill>
                <a:schemeClr val="bg1">
                  <a:lumMod val="85000"/>
                </a:schemeClr>
              </a:solidFill>
            </a:endParaRPr>
          </a:p>
          <a:p>
            <a:pPr marL="0" indent="0" algn="ctr">
              <a:buNone/>
            </a:pPr>
            <a:r>
              <a:rPr lang="en-AU" dirty="0" smtClean="0">
                <a:solidFill>
                  <a:schemeClr val="bg1">
                    <a:lumMod val="85000"/>
                  </a:schemeClr>
                </a:solidFill>
              </a:rPr>
              <a:t>ENGAGES</a:t>
            </a:r>
            <a:endParaRPr lang="en-AU" dirty="0">
              <a:solidFill>
                <a:schemeClr val="bg1">
                  <a:lumMod val="85000"/>
                </a:schemeClr>
              </a:solidFill>
            </a:endParaRP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DIRECTS</a:t>
            </a:r>
          </a:p>
          <a:p>
            <a:pPr marL="0" indent="0" algn="ctr">
              <a:buNone/>
            </a:pPr>
            <a:endParaRPr lang="en-AU" dirty="0"/>
          </a:p>
          <a:p>
            <a:pPr marL="0" indent="0" algn="ctr">
              <a:buNone/>
            </a:pPr>
            <a:r>
              <a:rPr lang="en-AU" dirty="0" smtClean="0"/>
              <a:t>FOCUSES</a:t>
            </a:r>
          </a:p>
          <a:p>
            <a:pPr marL="0" indent="0" algn="ctr">
              <a:buNone/>
            </a:pPr>
            <a:endParaRPr lang="en-AU" dirty="0"/>
          </a:p>
          <a:p>
            <a:pPr marL="0" indent="0" algn="ctr">
              <a:buNone/>
            </a:pPr>
            <a:r>
              <a:rPr lang="en-AU" dirty="0" smtClean="0">
                <a:solidFill>
                  <a:schemeClr val="bg1">
                    <a:lumMod val="85000"/>
                  </a:schemeClr>
                </a:solidFill>
              </a:rPr>
              <a:t>REDUCES</a:t>
            </a:r>
            <a:endParaRPr lang="en-AU" dirty="0">
              <a:solidFill>
                <a:schemeClr val="bg1">
                  <a:lumMod val="85000"/>
                </a:schemeClr>
              </a:solidFill>
            </a:endParaRPr>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5</a:t>
            </a:fld>
            <a:endParaRPr lang="en-AU" dirty="0"/>
          </a:p>
        </p:txBody>
      </p:sp>
      <p:sp>
        <p:nvSpPr>
          <p:cNvPr id="6" name="TextBox 5"/>
          <p:cNvSpPr txBox="1"/>
          <p:nvPr/>
        </p:nvSpPr>
        <p:spPr>
          <a:xfrm>
            <a:off x="5868144" y="4149080"/>
            <a:ext cx="2592288" cy="1200329"/>
          </a:xfrm>
          <a:prstGeom prst="rect">
            <a:avLst/>
          </a:prstGeom>
          <a:noFill/>
        </p:spPr>
        <p:txBody>
          <a:bodyPr wrap="square" rtlCol="0">
            <a:spAutoFit/>
          </a:bodyPr>
          <a:lstStyle/>
          <a:p>
            <a:r>
              <a:rPr lang="en-AU" dirty="0" smtClean="0"/>
              <a:t>Attention and scope</a:t>
            </a:r>
          </a:p>
          <a:p>
            <a:r>
              <a:rPr lang="en-AU" dirty="0" smtClean="0"/>
              <a:t>Efforts</a:t>
            </a:r>
          </a:p>
          <a:p>
            <a:r>
              <a:rPr lang="en-AU" dirty="0" smtClean="0"/>
              <a:t>Time frames &amp; milestones</a:t>
            </a:r>
            <a:endParaRPr lang="en-AU" dirty="0"/>
          </a:p>
        </p:txBody>
      </p:sp>
    </p:spTree>
    <p:extLst>
      <p:ext uri="{BB962C8B-B14F-4D97-AF65-F5344CB8AC3E}">
        <p14:creationId xmlns:p14="http://schemas.microsoft.com/office/powerpoint/2010/main" val="305328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solidFill>
                  <a:schemeClr val="bg1">
                    <a:lumMod val="85000"/>
                  </a:schemeClr>
                </a:solidFill>
              </a:rPr>
              <a:t>DEFINES</a:t>
            </a:r>
          </a:p>
          <a:p>
            <a:pPr marL="0" indent="0" algn="ctr">
              <a:buNone/>
            </a:pPr>
            <a:endParaRPr lang="en-AU" dirty="0" smtClean="0">
              <a:solidFill>
                <a:schemeClr val="bg1">
                  <a:lumMod val="85000"/>
                </a:schemeClr>
              </a:solidFill>
            </a:endParaRPr>
          </a:p>
          <a:p>
            <a:pPr marL="0" indent="0" algn="ctr">
              <a:buNone/>
            </a:pPr>
            <a:r>
              <a:rPr lang="en-AU" dirty="0" smtClean="0">
                <a:solidFill>
                  <a:schemeClr val="bg1">
                    <a:lumMod val="85000"/>
                  </a:schemeClr>
                </a:solidFill>
              </a:rPr>
              <a:t>ENGAGES</a:t>
            </a:r>
            <a:endParaRPr lang="en-AU" dirty="0">
              <a:solidFill>
                <a:schemeClr val="bg1">
                  <a:lumMod val="85000"/>
                </a:schemeClr>
              </a:solidFill>
            </a:endParaRP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DIRECTS</a:t>
            </a:r>
          </a:p>
          <a:p>
            <a:pPr marL="0" indent="0" algn="ctr">
              <a:buNone/>
            </a:pPr>
            <a:endParaRPr lang="en-AU" dirty="0">
              <a:solidFill>
                <a:schemeClr val="bg1">
                  <a:lumMod val="85000"/>
                </a:schemeClr>
              </a:solidFill>
            </a:endParaRPr>
          </a:p>
          <a:p>
            <a:pPr marL="0" indent="0" algn="ctr">
              <a:buNone/>
            </a:pPr>
            <a:r>
              <a:rPr lang="en-AU" dirty="0" smtClean="0">
                <a:solidFill>
                  <a:schemeClr val="bg1">
                    <a:lumMod val="85000"/>
                  </a:schemeClr>
                </a:solidFill>
              </a:rPr>
              <a:t>FOCUSES</a:t>
            </a:r>
          </a:p>
          <a:p>
            <a:pPr marL="0" indent="0" algn="ctr">
              <a:buNone/>
            </a:pPr>
            <a:endParaRPr lang="en-AU" dirty="0"/>
          </a:p>
          <a:p>
            <a:pPr marL="0" indent="0" algn="ctr">
              <a:buNone/>
            </a:pPr>
            <a:r>
              <a:rPr lang="en-AU" dirty="0" smtClean="0"/>
              <a:t>REDUCES</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6</a:t>
            </a:fld>
            <a:endParaRPr lang="en-AU" dirty="0"/>
          </a:p>
        </p:txBody>
      </p:sp>
      <p:sp>
        <p:nvSpPr>
          <p:cNvPr id="6" name="TextBox 5"/>
          <p:cNvSpPr txBox="1"/>
          <p:nvPr/>
        </p:nvSpPr>
        <p:spPr>
          <a:xfrm>
            <a:off x="5724128" y="4653136"/>
            <a:ext cx="2952328" cy="2031325"/>
          </a:xfrm>
          <a:prstGeom prst="rect">
            <a:avLst/>
          </a:prstGeom>
          <a:noFill/>
        </p:spPr>
        <p:txBody>
          <a:bodyPr wrap="square" rtlCol="0">
            <a:spAutoFit/>
          </a:bodyPr>
          <a:lstStyle/>
          <a:p>
            <a:r>
              <a:rPr lang="en-AU" dirty="0" smtClean="0"/>
              <a:t>Time frames</a:t>
            </a:r>
          </a:p>
          <a:p>
            <a:r>
              <a:rPr lang="en-AU" dirty="0" smtClean="0"/>
              <a:t>Costs</a:t>
            </a:r>
          </a:p>
          <a:p>
            <a:r>
              <a:rPr lang="en-AU" dirty="0" smtClean="0"/>
              <a:t>Frustration</a:t>
            </a:r>
          </a:p>
          <a:p>
            <a:r>
              <a:rPr lang="en-AU" dirty="0" smtClean="0"/>
              <a:t>Misunderstandings</a:t>
            </a:r>
          </a:p>
          <a:p>
            <a:r>
              <a:rPr lang="en-AU" dirty="0" smtClean="0"/>
              <a:t>Disengagement</a:t>
            </a:r>
          </a:p>
          <a:p>
            <a:r>
              <a:rPr lang="en-AU" dirty="0" smtClean="0"/>
              <a:t>Misdirected activities</a:t>
            </a:r>
          </a:p>
          <a:p>
            <a:endParaRPr lang="en-AU" dirty="0"/>
          </a:p>
        </p:txBody>
      </p:sp>
    </p:spTree>
    <p:extLst>
      <p:ext uri="{BB962C8B-B14F-4D97-AF65-F5344CB8AC3E}">
        <p14:creationId xmlns:p14="http://schemas.microsoft.com/office/powerpoint/2010/main" val="305328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Approach</a:t>
            </a:r>
            <a:endParaRPr lang="en-AU" dirty="0"/>
          </a:p>
        </p:txBody>
      </p:sp>
      <p:sp>
        <p:nvSpPr>
          <p:cNvPr id="3" name="Content Placeholder 2"/>
          <p:cNvSpPr>
            <a:spLocks noGrp="1"/>
          </p:cNvSpPr>
          <p:nvPr>
            <p:ph idx="1"/>
          </p:nvPr>
        </p:nvSpPr>
        <p:spPr>
          <a:xfrm>
            <a:off x="457200" y="1700808"/>
            <a:ext cx="8229600" cy="4713387"/>
          </a:xfrm>
        </p:spPr>
        <p:txBody>
          <a:bodyPr/>
          <a:lstStyle/>
          <a:p>
            <a:pPr marL="0" indent="0" algn="ctr">
              <a:buNone/>
            </a:pPr>
            <a:r>
              <a:rPr lang="en-AU" dirty="0" smtClean="0"/>
              <a:t>DEFINES</a:t>
            </a:r>
          </a:p>
          <a:p>
            <a:pPr marL="0" indent="0" algn="ctr">
              <a:buNone/>
            </a:pPr>
            <a:endParaRPr lang="en-AU" dirty="0" smtClean="0"/>
          </a:p>
          <a:p>
            <a:pPr marL="0" indent="0" algn="ctr">
              <a:buNone/>
            </a:pPr>
            <a:r>
              <a:rPr lang="en-AU" dirty="0" smtClean="0"/>
              <a:t>ENGAGES</a:t>
            </a:r>
            <a:endParaRPr lang="en-AU" dirty="0"/>
          </a:p>
          <a:p>
            <a:pPr marL="0" indent="0" algn="ctr">
              <a:buNone/>
            </a:pPr>
            <a:endParaRPr lang="en-AU" dirty="0"/>
          </a:p>
          <a:p>
            <a:pPr marL="0" indent="0" algn="ctr">
              <a:buNone/>
            </a:pPr>
            <a:r>
              <a:rPr lang="en-AU" dirty="0" smtClean="0"/>
              <a:t>DIRECTS</a:t>
            </a:r>
          </a:p>
          <a:p>
            <a:pPr marL="0" indent="0" algn="ctr">
              <a:buNone/>
            </a:pPr>
            <a:endParaRPr lang="en-AU" dirty="0"/>
          </a:p>
          <a:p>
            <a:pPr marL="0" indent="0" algn="ctr">
              <a:buNone/>
            </a:pPr>
            <a:r>
              <a:rPr lang="en-AU" dirty="0" smtClean="0"/>
              <a:t>FOCUSES</a:t>
            </a:r>
          </a:p>
          <a:p>
            <a:pPr marL="0" indent="0" algn="ctr">
              <a:buNone/>
            </a:pPr>
            <a:endParaRPr lang="en-AU" dirty="0"/>
          </a:p>
          <a:p>
            <a:pPr marL="0" indent="0" algn="ctr">
              <a:buNone/>
            </a:pPr>
            <a:r>
              <a:rPr lang="en-AU" dirty="0" smtClean="0"/>
              <a:t>REDUCES</a:t>
            </a: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7</a:t>
            </a:fld>
            <a:endParaRPr lang="en-AU" dirty="0"/>
          </a:p>
        </p:txBody>
      </p:sp>
    </p:spTree>
    <p:extLst>
      <p:ext uri="{BB962C8B-B14F-4D97-AF65-F5344CB8AC3E}">
        <p14:creationId xmlns:p14="http://schemas.microsoft.com/office/powerpoint/2010/main" val="3053287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Case definition – what are we investigating?</a:t>
            </a:r>
            <a:endParaRPr lang="en-AU" dirty="0"/>
          </a:p>
        </p:txBody>
      </p:sp>
      <p:sp>
        <p:nvSpPr>
          <p:cNvPr id="3" name="Content Placeholder 2"/>
          <p:cNvSpPr>
            <a:spLocks noGrp="1"/>
          </p:cNvSpPr>
          <p:nvPr>
            <p:ph idx="1"/>
          </p:nvPr>
        </p:nvSpPr>
        <p:spPr>
          <a:xfrm>
            <a:off x="516229" y="1268760"/>
            <a:ext cx="8229600" cy="4713387"/>
          </a:xfrm>
        </p:spPr>
        <p:txBody>
          <a:bodyPr>
            <a:normAutofit fontScale="92500" lnSpcReduction="10000"/>
          </a:bodyPr>
          <a:lstStyle/>
          <a:p>
            <a:r>
              <a:rPr lang="en-AU" dirty="0" smtClean="0"/>
              <a:t>Presenting issue – details of character, timing and location</a:t>
            </a:r>
          </a:p>
          <a:p>
            <a:r>
              <a:rPr lang="en-AU" dirty="0" smtClean="0"/>
              <a:t>What information do we have? (Function of today)</a:t>
            </a:r>
          </a:p>
          <a:p>
            <a:r>
              <a:rPr lang="en-AU" dirty="0" smtClean="0"/>
              <a:t>Preliminary Definition</a:t>
            </a:r>
          </a:p>
          <a:p>
            <a:r>
              <a:rPr lang="en-AU" dirty="0" smtClean="0"/>
              <a:t>What information do we need that we don’t have?</a:t>
            </a:r>
          </a:p>
          <a:p>
            <a:r>
              <a:rPr lang="en-AU" dirty="0" smtClean="0"/>
              <a:t>How will we get this additional information? </a:t>
            </a:r>
          </a:p>
          <a:p>
            <a:pPr lvl="1"/>
            <a:r>
              <a:rPr lang="en-AU" dirty="0" smtClean="0"/>
              <a:t>Collect baseline data</a:t>
            </a:r>
          </a:p>
          <a:p>
            <a:pPr lvl="1"/>
            <a:r>
              <a:rPr lang="en-AU" dirty="0" smtClean="0"/>
              <a:t>Wait for an event</a:t>
            </a:r>
          </a:p>
          <a:p>
            <a:pPr lvl="1"/>
            <a:r>
              <a:rPr lang="en-AU" dirty="0" smtClean="0"/>
              <a:t>Research trials?</a:t>
            </a:r>
          </a:p>
          <a:p>
            <a:r>
              <a:rPr lang="en-AU" dirty="0" smtClean="0"/>
              <a:t>Collect the additional data</a:t>
            </a:r>
          </a:p>
          <a:p>
            <a:r>
              <a:rPr lang="en-AU" dirty="0" smtClean="0"/>
              <a:t>Analysis phase</a:t>
            </a:r>
          </a:p>
          <a:p>
            <a:r>
              <a:rPr lang="en-AU" dirty="0" smtClean="0"/>
              <a:t>Further define the issue</a:t>
            </a:r>
          </a:p>
          <a:p>
            <a:r>
              <a:rPr lang="en-AU" dirty="0" smtClean="0"/>
              <a:t>Formulate and apply initial mitigations if available/possible.</a:t>
            </a:r>
          </a:p>
          <a:p>
            <a:r>
              <a:rPr lang="en-AU" dirty="0" smtClean="0"/>
              <a:t>Establish the cost/benefits for any investigation </a:t>
            </a:r>
          </a:p>
          <a:p>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8</a:t>
            </a:fld>
            <a:endParaRPr lang="en-AU" dirty="0"/>
          </a:p>
        </p:txBody>
      </p:sp>
      <p:sp>
        <p:nvSpPr>
          <p:cNvPr id="6" name="Curved Right Arrow 5"/>
          <p:cNvSpPr/>
          <p:nvPr/>
        </p:nvSpPr>
        <p:spPr>
          <a:xfrm>
            <a:off x="304488" y="1412776"/>
            <a:ext cx="235063" cy="50405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7" name="Curved Right Arrow 6"/>
          <p:cNvSpPr/>
          <p:nvPr/>
        </p:nvSpPr>
        <p:spPr>
          <a:xfrm>
            <a:off x="309355" y="2204864"/>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9" name="Curved Right Arrow 8"/>
          <p:cNvSpPr/>
          <p:nvPr/>
        </p:nvSpPr>
        <p:spPr>
          <a:xfrm>
            <a:off x="304489" y="1868937"/>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0" name="Curved Right Arrow 9"/>
          <p:cNvSpPr/>
          <p:nvPr/>
        </p:nvSpPr>
        <p:spPr>
          <a:xfrm>
            <a:off x="296958" y="4227052"/>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1" name="Curved Right Arrow 10"/>
          <p:cNvSpPr/>
          <p:nvPr/>
        </p:nvSpPr>
        <p:spPr>
          <a:xfrm>
            <a:off x="323527" y="2545666"/>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2" name="Curved Right Arrow 11"/>
          <p:cNvSpPr/>
          <p:nvPr/>
        </p:nvSpPr>
        <p:spPr>
          <a:xfrm>
            <a:off x="179512" y="2977714"/>
            <a:ext cx="375746" cy="12493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3" name="Curved Right Arrow 12"/>
          <p:cNvSpPr/>
          <p:nvPr/>
        </p:nvSpPr>
        <p:spPr>
          <a:xfrm>
            <a:off x="304488" y="4941168"/>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4" name="Curved Right Arrow 13"/>
          <p:cNvSpPr/>
          <p:nvPr/>
        </p:nvSpPr>
        <p:spPr>
          <a:xfrm>
            <a:off x="257802" y="4581128"/>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Tree>
    <p:extLst>
      <p:ext uri="{BB962C8B-B14F-4D97-AF65-F5344CB8AC3E}">
        <p14:creationId xmlns:p14="http://schemas.microsoft.com/office/powerpoint/2010/main" val="2589172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4713387"/>
          </a:xfrm>
        </p:spPr>
        <p:txBody>
          <a:bodyPr>
            <a:normAutofit fontScale="25000" lnSpcReduction="20000"/>
          </a:bodyPr>
          <a:lstStyle/>
          <a:p>
            <a:pPr marL="0" indent="0">
              <a:lnSpc>
                <a:spcPct val="120000"/>
              </a:lnSpc>
              <a:spcBef>
                <a:spcPts val="0"/>
              </a:spcBef>
              <a:buNone/>
            </a:pPr>
            <a:r>
              <a:rPr lang="en-US" sz="4800" b="1" u="sng" dirty="0">
                <a:latin typeface="Arial" pitchFamily="34" charset="0"/>
                <a:cs typeface="Arial" pitchFamily="34" charset="0"/>
              </a:rPr>
              <a:t>Be Aware</a:t>
            </a:r>
            <a:endParaRPr lang="en-AU" sz="4800" dirty="0">
              <a:latin typeface="Arial" pitchFamily="34" charset="0"/>
              <a:cs typeface="Arial" pitchFamily="34" charset="0"/>
            </a:endParaRPr>
          </a:p>
          <a:p>
            <a:pPr marL="0" indent="0">
              <a:lnSpc>
                <a:spcPct val="120000"/>
              </a:lnSpc>
              <a:spcBef>
                <a:spcPts val="0"/>
              </a:spcBef>
              <a:buNone/>
            </a:pPr>
            <a:r>
              <a:rPr lang="en-US" sz="4800" dirty="0">
                <a:latin typeface="Arial" pitchFamily="34" charset="0"/>
                <a:cs typeface="Arial" pitchFamily="34" charset="0"/>
              </a:rPr>
              <a:t> </a:t>
            </a:r>
            <a:endParaRPr lang="en-AU" sz="48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Selling oysters throughout Australia through the spawning season (October to January) can be a very nerving experience. </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From our experience it appears that because the oyster is “converting” its ability to “hold” in the chiller or to “hold” in transport is significantly reduced</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This is especially the case when oysters have to travel long distances to various markets</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Over the past few years and around this time of the year we have received several complaints and claims from customers around Australia about oysters “going off” and a “black spot” appearing in the meat of the oyster. </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Initially it was thought the black spot represented the gut of the oyster but this appears not to be the case</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Last year we got our customer to freeze some of this problem stock and forwarded the samples to Ken Lee</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Clayton (SASQAP) also visited the bay concerned and obtained stock and analyzed the oyster meat and found that there was very little food in the gut of the oyster of both the frozen and fresh product</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Apparently SASQAP called a Tasmanian researcher who stated that similar problems have occurred with Tasmanian oysters. </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This appears to be an event that manifests itself after 4 or 5 days out of the water and does not occur to all the stock within a consignment</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For instance we initially associated the problem with temperature and transport but after some research concluded that this could not be a factor as we were forwarding stock from various growers from various bays in the same consignment with no problems</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If it was a transport or temperature issue it should have happened to most or all of the stock in that consignment</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In the past when this issue has eventuated it has caused our customer(s) to stop buying </a:t>
            </a:r>
            <a:r>
              <a:rPr lang="en-US" sz="4000" dirty="0" err="1">
                <a:latin typeface="Arial" pitchFamily="34" charset="0"/>
                <a:cs typeface="Arial" pitchFamily="34" charset="0"/>
              </a:rPr>
              <a:t>Sth</a:t>
            </a:r>
            <a:r>
              <a:rPr lang="en-US" sz="4000" dirty="0">
                <a:latin typeface="Arial" pitchFamily="34" charset="0"/>
                <a:cs typeface="Arial" pitchFamily="34" charset="0"/>
              </a:rPr>
              <a:t>. Aust. oysters and swap to purchasing </a:t>
            </a:r>
            <a:r>
              <a:rPr lang="en-US" sz="4000" dirty="0" err="1">
                <a:latin typeface="Arial" pitchFamily="34" charset="0"/>
                <a:cs typeface="Arial" pitchFamily="34" charset="0"/>
              </a:rPr>
              <a:t>Tassie</a:t>
            </a:r>
            <a:r>
              <a:rPr lang="en-US" sz="4000" dirty="0">
                <a:latin typeface="Arial" pitchFamily="34" charset="0"/>
                <a:cs typeface="Arial" pitchFamily="34" charset="0"/>
              </a:rPr>
              <a:t> or Rock oysters</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This “black spot” is something that growers could not possibly identify with at the time of harvest but never the less from our experience in time it does develop</a:t>
            </a:r>
            <a:r>
              <a:rPr lang="en-US" sz="4000" dirty="0" smtClean="0">
                <a:latin typeface="Arial" pitchFamily="34" charset="0"/>
                <a:cs typeface="Arial" pitchFamily="34" charset="0"/>
              </a:rPr>
              <a:t>.</a:t>
            </a:r>
            <a:endParaRPr lang="en-AU" sz="4000" dirty="0" smtClean="0">
              <a:latin typeface="Arial" pitchFamily="34" charset="0"/>
              <a:cs typeface="Arial" pitchFamily="34" charset="0"/>
            </a:endParaRPr>
          </a:p>
          <a:p>
            <a:pPr marL="0" indent="0">
              <a:lnSpc>
                <a:spcPct val="120000"/>
              </a:lnSpc>
              <a:spcBef>
                <a:spcPts val="0"/>
              </a:spcBef>
              <a:buNone/>
            </a:pPr>
            <a:r>
              <a:rPr lang="en-US" sz="4000" dirty="0" smtClean="0">
                <a:latin typeface="Arial" pitchFamily="34" charset="0"/>
                <a:cs typeface="Arial" pitchFamily="34" charset="0"/>
              </a:rPr>
              <a:t>Processors </a:t>
            </a:r>
            <a:r>
              <a:rPr lang="en-US" sz="4000" dirty="0">
                <a:latin typeface="Arial" pitchFamily="34" charset="0"/>
                <a:cs typeface="Arial" pitchFamily="34" charset="0"/>
              </a:rPr>
              <a:t>will not accept responsibility for the product if it “goes off” earlier than usual whether it is spawn or not. – they usually issue a claim and deduct the problem stock from their account</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Despite what many may think, processors do not open stock immediately upon </a:t>
            </a:r>
            <a:r>
              <a:rPr lang="en-US" sz="4000" dirty="0" err="1">
                <a:latin typeface="Arial" pitchFamily="34" charset="0"/>
                <a:cs typeface="Arial" pitchFamily="34" charset="0"/>
              </a:rPr>
              <a:t>receival</a:t>
            </a:r>
            <a:r>
              <a:rPr lang="en-US" sz="4000" dirty="0">
                <a:latin typeface="Arial" pitchFamily="34" charset="0"/>
                <a:cs typeface="Arial" pitchFamily="34" charset="0"/>
              </a:rPr>
              <a:t> as it may take a few days to open the entire order – this therefore increases the probability for </a:t>
            </a:r>
            <a:r>
              <a:rPr lang="en-US" sz="4000" dirty="0" err="1">
                <a:latin typeface="Arial" pitchFamily="34" charset="0"/>
                <a:cs typeface="Arial" pitchFamily="34" charset="0"/>
              </a:rPr>
              <a:t>spawny</a:t>
            </a:r>
            <a:r>
              <a:rPr lang="en-US" sz="4000" dirty="0">
                <a:latin typeface="Arial" pitchFamily="34" charset="0"/>
                <a:cs typeface="Arial" pitchFamily="34" charset="0"/>
              </a:rPr>
              <a:t> oysters not lasting the distance and “going off</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We have experienced this issue to various degrees for the past six years and still have not got a definite reason as to how and why it occurs</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Apparently SAOGA have instigated a study whereby they are conducting temperature test for the transportation and “holding capacity” of oysters </a:t>
            </a:r>
            <a:r>
              <a:rPr lang="en-US" sz="4000" dirty="0" smtClean="0">
                <a:latin typeface="Arial" pitchFamily="34" charset="0"/>
                <a:cs typeface="Arial" pitchFamily="34" charset="0"/>
              </a:rPr>
              <a:t>(fantastic)</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I suggested to Mike that we also need to look at do the same study on </a:t>
            </a:r>
            <a:r>
              <a:rPr lang="en-US" sz="4000" dirty="0" err="1">
                <a:latin typeface="Arial" pitchFamily="34" charset="0"/>
                <a:cs typeface="Arial" pitchFamily="34" charset="0"/>
              </a:rPr>
              <a:t>spawny</a:t>
            </a:r>
            <a:r>
              <a:rPr lang="en-US" sz="4000" dirty="0">
                <a:latin typeface="Arial" pitchFamily="34" charset="0"/>
                <a:cs typeface="Arial" pitchFamily="34" charset="0"/>
              </a:rPr>
              <a:t> oysters as well – he </a:t>
            </a:r>
            <a:r>
              <a:rPr lang="en-US" sz="4000" dirty="0" smtClean="0">
                <a:latin typeface="Arial" pitchFamily="34" charset="0"/>
                <a:cs typeface="Arial" pitchFamily="34" charset="0"/>
              </a:rPr>
              <a:t>agreed</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This letter is just a notation to all growers to be aware of where and how you send your oysters as you could experience the same issues as we </a:t>
            </a:r>
            <a:r>
              <a:rPr lang="en-US" sz="4000" dirty="0" smtClean="0">
                <a:latin typeface="Arial" pitchFamily="34" charset="0"/>
                <a:cs typeface="Arial" pitchFamily="34" charset="0"/>
              </a:rPr>
              <a:t>are</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I would be very interested to know if any other growers/marketers have had issues with this “black spot” and or oysters going off earlier than usual during the spawning season</a:t>
            </a:r>
            <a:r>
              <a:rPr lang="en-US" sz="4000" dirty="0" smtClean="0">
                <a:latin typeface="Arial" pitchFamily="34" charset="0"/>
                <a:cs typeface="Arial" pitchFamily="34" charset="0"/>
              </a:rPr>
              <a:t>.</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 </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Best Regards</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 </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Bob Simmonds</a:t>
            </a:r>
            <a:endParaRPr lang="en-AU" sz="4000" dirty="0">
              <a:latin typeface="Arial" pitchFamily="34" charset="0"/>
              <a:cs typeface="Arial" pitchFamily="34" charset="0"/>
            </a:endParaRPr>
          </a:p>
          <a:p>
            <a:pPr marL="0" indent="0">
              <a:lnSpc>
                <a:spcPct val="120000"/>
              </a:lnSpc>
              <a:spcBef>
                <a:spcPts val="0"/>
              </a:spcBef>
              <a:buNone/>
            </a:pPr>
            <a:r>
              <a:rPr lang="en-US" sz="4000" dirty="0">
                <a:latin typeface="Arial" pitchFamily="34" charset="0"/>
                <a:cs typeface="Arial" pitchFamily="34" charset="0"/>
              </a:rPr>
              <a:t>2</a:t>
            </a:r>
            <a:r>
              <a:rPr lang="en-US" sz="4000" baseline="30000" dirty="0">
                <a:latin typeface="Arial" pitchFamily="34" charset="0"/>
                <a:cs typeface="Arial" pitchFamily="34" charset="0"/>
              </a:rPr>
              <a:t>nd</a:t>
            </a:r>
            <a:r>
              <a:rPr lang="en-US" sz="4000" dirty="0">
                <a:latin typeface="Arial" pitchFamily="34" charset="0"/>
                <a:cs typeface="Arial" pitchFamily="34" charset="0"/>
              </a:rPr>
              <a:t> November 2006</a:t>
            </a:r>
            <a:endParaRPr lang="en-AU" sz="4000" dirty="0">
              <a:latin typeface="Arial" pitchFamily="34" charset="0"/>
              <a:cs typeface="Arial" pitchFamily="34" charset="0"/>
            </a:endParaRPr>
          </a:p>
          <a:p>
            <a:endParaRPr lang="en-AU" sz="4000" dirty="0"/>
          </a:p>
        </p:txBody>
      </p:sp>
      <p:sp>
        <p:nvSpPr>
          <p:cNvPr id="4" name="Footer Placeholder 3"/>
          <p:cNvSpPr>
            <a:spLocks noGrp="1"/>
          </p:cNvSpPr>
          <p:nvPr>
            <p:ph type="ftr" sz="quarter" idx="11"/>
          </p:nvPr>
        </p:nvSpPr>
        <p:spPr/>
        <p:txBody>
          <a:bodyPr/>
          <a:lstStyle/>
          <a:p>
            <a:r>
              <a:rPr lang="en-AU" dirty="0" smtClean="0"/>
              <a:t>University of Adelaide</a:t>
            </a:r>
            <a:endParaRPr lang="en-AU" dirty="0"/>
          </a:p>
        </p:txBody>
      </p:sp>
      <p:sp>
        <p:nvSpPr>
          <p:cNvPr id="5" name="Slide Number Placeholder 4"/>
          <p:cNvSpPr>
            <a:spLocks noGrp="1"/>
          </p:cNvSpPr>
          <p:nvPr>
            <p:ph type="sldNum" sz="quarter" idx="12"/>
          </p:nvPr>
        </p:nvSpPr>
        <p:spPr/>
        <p:txBody>
          <a:bodyPr/>
          <a:lstStyle/>
          <a:p>
            <a:fld id="{7E8AFECB-488C-4862-A863-69DB259C81CD}" type="slidenum">
              <a:rPr lang="en-AU" smtClean="0"/>
              <a:pPr/>
              <a:t>9</a:t>
            </a:fld>
            <a:endParaRPr lang="en-AU"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2.0.3121"/>
  <p:tag name="PPTVERSION" val="14"/>
  <p:tag name="TPOS" val="2"/>
</p:tagLst>
</file>

<file path=ppt/tags/tag10.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NUMBERFORMAT" val="0"/>
  <p:tag name="LABELFORMAT" val="0"/>
</p:tagLst>
</file>

<file path=ppt/tags/tag11.xml><?xml version="1.0" encoding="utf-8"?>
<p:tagLst xmlns:a="http://schemas.openxmlformats.org/drawingml/2006/main" xmlns:r="http://schemas.openxmlformats.org/officeDocument/2006/relationships" xmlns:p="http://schemas.openxmlformats.org/presentationml/2006/main">
  <p:tag name="LIVECHARTING" val="False"/>
  <p:tag name="AUTOOPENPOLL" val="True"/>
  <p:tag name="AUTOFORMATCHART" val="True"/>
  <p:tag name="TYPE" val="MultiChoiceSlide"/>
  <p:tag name="TPQUESTIONXML" val="﻿&lt;?xml version=&quot;1.0&quot; encoding=&quot;utf-8&quot;?&gt;&#10;&lt;questionlist&gt;&#10;    &lt;properties&gt;&#10;        &lt;guid&gt;898FDEAE71E14967982677BB510F68CF&lt;/guid&gt;&#10;        &lt;description /&gt;&#10;        &lt;date&gt;8/9/2013 12:59:5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13E3BA99042452494BC5FE15369F131&lt;/guid&gt;&#10;            &lt;repollguid&gt;09769BD16F294F7483DDEE6837CF1EC9&lt;/repollguid&gt;&#10;            &lt;sourceid&gt;E1D7DAD3D03545B691FBB40E58E92AD0&lt;/sourceid&gt;&#10;            &lt;questiontext&gt;What was the MOST common oyster presentation &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BDD732488ED4434997BFC4DB2B3334F7&lt;/guid&gt;&#10;                    &lt;answertext&gt;Gaping&lt;/answertext&gt;&#10;                    &lt;valuetype&gt;0&lt;/valuetype&gt;&#10;                &lt;/answer&gt;&#10;                &lt;answer&gt;&#10;                    &lt;guid&gt;4F5293BB2A5D4F69A3D559B09A8C0A48&lt;/guid&gt;&#10;                    &lt;answertext&gt;Black spots or meat lesions&lt;/answertext&gt;&#10;                    &lt;valuetype&gt;0&lt;/valuetype&gt;&#10;                &lt;/answer&gt;&#10;                &lt;answer&gt;&#10;                    &lt;guid&gt;8EAB1E88131049C597FD68DB1FFDCB57&lt;/guid&gt;&#10;                    &lt;answertext&gt;Bad smell&lt;/answertext&gt;&#10;                    &lt;valuetype&gt;0&lt;/valuetype&gt;&#10;                &lt;/answer&gt;&#10;                &lt;answer&gt;&#10;                    &lt;guid&gt;4D37BC209C1646FE84E06939DDC6F59E&lt;/guid&gt;&#10;                    &lt;answertext&gt;Taste issues&lt;/answertext&gt;&#10;                    &lt;valuetype&gt;0&lt;/valuetype&gt;&#10;                &lt;/answer&gt;&#10;                &lt;answer&gt;&#10;                    &lt;guid&gt;2BE8D1040FBB436896320D2C163402FD&lt;/guid&gt;&#10;                    &lt;answertext&gt;other&lt;/answertext&gt;&#10;                    &lt;valuetype&gt;0&lt;/valuetype&gt;&#10;                &lt;/answer&gt;&#10;            &lt;/answers&gt;&#10;        &lt;/multichoice&gt;&#10;    &lt;/questions&gt;&#10;&lt;/questionlist&gt;"/>
</p:tagLst>
</file>

<file path=ppt/tags/tag12.xml><?xml version="1.0" encoding="utf-8"?>
<p:tagLst xmlns:a="http://schemas.openxmlformats.org/drawingml/2006/main" xmlns:r="http://schemas.openxmlformats.org/officeDocument/2006/relationships" xmlns:p="http://schemas.openxmlformats.org/presentationml/2006/main">
  <p:tag name="ZEROBASED" val="False"/>
</p:tagLst>
</file>

<file path=ppt/tags/tag13.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COLORTYPE" val="SCHEME"/>
  <p:tag name="LABELFORMAT" val="0"/>
  <p:tag name="NUMBERFORMAT" val="0"/>
</p:tagLst>
</file>

<file path=ppt/tags/tag2.xml><?xml version="1.0" encoding="utf-8"?>
<p:tagLst xmlns:a="http://schemas.openxmlformats.org/drawingml/2006/main" xmlns:r="http://schemas.openxmlformats.org/officeDocument/2006/relationships" xmlns:p="http://schemas.openxmlformats.org/presentationml/2006/main">
  <p:tag name="LIVECHARTING" val="False"/>
  <p:tag name="AUTOOPENPOLL" val="True"/>
  <p:tag name="AUTOFORMATCHART" val="True"/>
  <p:tag name="TYPE" val="MultiChoiceSlide"/>
  <p:tag name="TPQUESTIONXML" val="﻿&lt;?xml version=&quot;1.0&quot; encoding=&quot;utf-8&quot;?&gt;&#10;&lt;questionlist&gt;&#10;    &lt;properties&gt;&#10;        &lt;guid&gt;898FDEAE71E14967982677BB510F68CF&lt;/guid&gt;&#10;        &lt;description /&gt;&#10;        &lt;date&gt;8/9/2013 12:59:5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9D3CBE764E645C99B8BAABF9A47FD57&lt;/guid&gt;&#10;            &lt;repollguid&gt;09769BD16F294F7483DDEE6837CF1EC9&lt;/repollguid&gt;&#10;            &lt;sourceid&gt;E1D7DAD3D03545B691FBB40E58E92AD0&lt;/sourceid&gt;&#10;            &lt;questiontext&gt;Did you experience issues with shelf life over the last 2 years?&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BDD732488ED4434997BFC4DB2B3334F7&lt;/guid&gt;&#10;                    &lt;answertext&gt;Yes&lt;/answertext&gt;&#10;                    &lt;valuetype&gt;0&lt;/valuetype&gt;&#10;                &lt;/answer&gt;&#10;                &lt;answer&gt;&#10;                    &lt;guid&gt;4F5293BB2A5D4F69A3D559B09A8C0A48&lt;/guid&gt;&#10;                    &lt;answertext&gt;No&lt;/answertext&gt;&#10;                    &lt;valuetype&gt;0&lt;/valuetype&gt;&#10;                &lt;/answer&gt;&#10;                &lt;answer&gt;&#10;                    &lt;guid&gt;8EAB1E88131049C597FD68DB1FFDCB57&lt;/guid&gt;&#10;                    &lt;answertext&gt;Not Sure&lt;/answertext&gt;&#10;                    &lt;valuetype&gt;0&lt;/valuetype&gt;&#10;                &lt;/answer&gt;&#10;            &lt;/answers&gt;&#10;        &lt;/multichoice&gt;&#10;    &lt;/questions&gt;&#10;&lt;/questionlist&gt;"/>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NUMBERFORMAT" val="0"/>
  <p:tag name="LABELFORMAT" val="0"/>
</p:tagLst>
</file>

<file path=ppt/tags/tag5.xml><?xml version="1.0" encoding="utf-8"?>
<p:tagLst xmlns:a="http://schemas.openxmlformats.org/drawingml/2006/main" xmlns:r="http://schemas.openxmlformats.org/officeDocument/2006/relationships" xmlns:p="http://schemas.openxmlformats.org/presentationml/2006/main">
  <p:tag name="LIVECHARTING" val="False"/>
  <p:tag name="AUTOOPENPOLL" val="True"/>
  <p:tag name="AUTOFORMATCHART" val="True"/>
  <p:tag name="TYPE" val="MultiChoiceSlide"/>
  <p:tag name="TPQUESTIONXML" val="﻿&lt;?xml version=&quot;1.0&quot; encoding=&quot;utf-8&quot;?&gt;&#10;&lt;questionlist&gt;&#10;    &lt;properties&gt;&#10;        &lt;guid&gt;898FDEAE71E14967982677BB510F68CF&lt;/guid&gt;&#10;        &lt;description /&gt;&#10;        &lt;date&gt;8/9/2013 12:59:5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0EFBF09E71D54554BF3F84804F30604D&lt;/guid&gt;&#10;            &lt;repollguid&gt;09769BD16F294F7483DDEE6837CF1EC9&lt;/repollguid&gt;&#10;            &lt;sourceid&gt;E1D7DAD3D03545B691FBB40E58E92AD0&lt;/sourceid&gt;&#10;            &lt;questiontext&gt;Did you experience stock returns over the last 2 years?&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BDD732488ED4434997BFC4DB2B3334F7&lt;/guid&gt;&#10;                    &lt;answertext&gt;Yes&lt;/answertext&gt;&#10;                    &lt;valuetype&gt;0&lt;/valuetype&gt;&#10;                &lt;/answer&gt;&#10;                &lt;answer&gt;&#10;                    &lt;guid&gt;4F5293BB2A5D4F69A3D559B09A8C0A48&lt;/guid&gt;&#10;                    &lt;answertext&gt;No&lt;/answertext&gt;&#10;                    &lt;valuetype&gt;0&lt;/valuetype&gt;&#10;                &lt;/answer&gt;&#10;                &lt;answer&gt;&#10;                    &lt;guid&gt;8EAB1E88131049C597FD68DB1FFDCB57&lt;/guid&gt;&#10;                    &lt;answertext&gt;Not Sure&lt;/answertext&gt;&#10;                    &lt;valuetype&gt;0&lt;/valuetype&gt;&#10;                &lt;/answer&gt;&#10;            &lt;/answers&gt;&#10;        &lt;/multichoice&gt;&#10;    &lt;/questions&gt;&#10;&lt;/questionlist&gt;"/>
</p:tagLst>
</file>

<file path=ppt/tags/tag6.xml><?xml version="1.0" encoding="utf-8"?>
<p:tagLst xmlns:a="http://schemas.openxmlformats.org/drawingml/2006/main" xmlns:r="http://schemas.openxmlformats.org/officeDocument/2006/relationships" xmlns:p="http://schemas.openxmlformats.org/presentationml/2006/main">
  <p:tag name="ZEROBASED" val="False"/>
</p:tagLst>
</file>

<file path=ppt/tags/tag7.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NUMBERFORMAT" val="0"/>
  <p:tag name="LABELFORMAT" val="0"/>
</p:tagLst>
</file>

<file path=ppt/tags/tag8.xml><?xml version="1.0" encoding="utf-8"?>
<p:tagLst xmlns:a="http://schemas.openxmlformats.org/drawingml/2006/main" xmlns:r="http://schemas.openxmlformats.org/officeDocument/2006/relationships" xmlns:p="http://schemas.openxmlformats.org/presentationml/2006/main">
  <p:tag name="LIVECHARTING" val="False"/>
  <p:tag name="AUTOOPENPOLL" val="True"/>
  <p:tag name="AUTOFORMATCHART" val="True"/>
  <p:tag name="TYPE" val="MultiChoiceSlide"/>
  <p:tag name="TPQUESTIONXML" val="﻿&lt;?xml version=&quot;1.0&quot; encoding=&quot;utf-8&quot;?&gt;&#10;&lt;questionlist&gt;&#10;    &lt;properties&gt;&#10;        &lt;guid&gt;898FDEAE71E14967982677BB510F68CF&lt;/guid&gt;&#10;        &lt;description /&gt;&#10;        &lt;date&gt;8/9/2013 12:59:5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D8C768A193F4C1085DC982590DBD555&lt;/guid&gt;&#10;            &lt;repollguid&gt;09769BD16F294F7483DDEE6837CF1EC9&lt;/repollguid&gt;&#10;            &lt;sourceid&gt;E1D7DAD3D03545B691FBB40E58E92AD0&lt;/sourceid&gt;&#10;            &lt;questiontext&gt;Of those that replied yes to either of these questions (1 and/or 2) What Bay were your oysters harvested from?&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BDD732488ED4434997BFC4DB2B3334F7&lt;/guid&gt;&#10;                    &lt;answertext&gt;Kangaroo Island&lt;/answertext&gt;&#10;                    &lt;valuetype&gt;0&lt;/valuetype&gt;&#10;                &lt;/answer&gt;&#10;                &lt;answer&gt;&#10;                    &lt;guid&gt;4F5293BB2A5D4F69A3D559B09A8C0A48&lt;/guid&gt;&#10;                    &lt;answertext&gt;Stanbury&lt;/answertext&gt;&#10;                    &lt;valuetype&gt;0&lt;/valuetype&gt;&#10;                &lt;/answer&gt;&#10;                &lt;answer&gt;&#10;                    &lt;guid&gt;8EAB1E88131049C597FD68DB1FFDCB57&lt;/guid&gt;&#10;                    &lt;answertext&gt;Cowell&lt;/answertext&gt;&#10;                    &lt;valuetype&gt;0&lt;/valuetype&gt;&#10;                &lt;/answer&gt;&#10;                &lt;answer&gt;&#10;                    &lt;guid&gt;B0D2EA6AD24949D4AD4CF8D00B07EC3F&lt;/guid&gt;&#10;                    &lt;answertext&gt;Coffin Bay&lt;/answertext&gt;&#10;                    &lt;valuetype&gt;0&lt;/valuetype&gt;&#10;                &lt;/answer&gt;&#10;                &lt;answer&gt;&#10;                    &lt;guid&gt;08E9F5BDD89A473BB6D5D5137E7C91C4&lt;/guid&gt;&#10;                    &lt;answertext&gt;Streaky Bay&lt;/answertext&gt;&#10;                    &lt;valuetype&gt;0&lt;/valuetype&gt;&#10;                &lt;/answer&gt;&#10;                &lt;answer&gt;&#10;                    &lt;guid&gt;EBB430D146D04CFC973177FF1379DC4D&lt;/guid&gt;&#10;                    &lt;answertext&gt;Smoky Bay&lt;/answertext&gt;&#10;                    &lt;valuetype&gt;0&lt;/valuetype&gt;&#10;                &lt;/answer&gt;&#10;                &lt;answer&gt;&#10;                    &lt;guid&gt;DC57DB1C213B4A1BB9A2B3ED5940E885&lt;/guid&gt;&#10;                    &lt;answertext&gt;Denial Bay&lt;/answertext&gt;&#10;                    &lt;valuetype&gt;0&lt;/valuetype&gt;&#10;                &lt;/answer&gt;&#10;            &lt;/answers&gt;&#10;        &lt;/multichoice&gt;&#10;    &lt;/questions&gt;&#10;&lt;/questionlist&gt;"/>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theme1.xml><?xml version="1.0" encoding="utf-8"?>
<a:theme xmlns:a="http://schemas.openxmlformats.org/drawingml/2006/main" name="UoA_PPT3">
  <a:themeElements>
    <a:clrScheme name="Custom UofA">
      <a:dk1>
        <a:sysClr val="windowText" lastClr="000000"/>
      </a:dk1>
      <a:lt1>
        <a:sysClr val="window" lastClr="FFFFFF"/>
      </a:lt1>
      <a:dk2>
        <a:srgbClr val="0F497B"/>
      </a:dk2>
      <a:lt2>
        <a:srgbClr val="EEECE1"/>
      </a:lt2>
      <a:accent1>
        <a:srgbClr val="005A9C"/>
      </a:accent1>
      <a:accent2>
        <a:srgbClr val="ED1C2E"/>
      </a:accent2>
      <a:accent3>
        <a:srgbClr val="B38808"/>
      </a:accent3>
      <a:accent4>
        <a:srgbClr val="4391CA"/>
      </a:accent4>
      <a:accent5>
        <a:srgbClr val="C7DAEA"/>
      </a:accent5>
      <a:accent6>
        <a:srgbClr val="D6B400"/>
      </a:accent6>
      <a:hlink>
        <a:srgbClr val="0070C0"/>
      </a:hlink>
      <a:folHlink>
        <a:srgbClr val="C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UoA_PPT3</Template>
  <TotalTime>316</TotalTime>
  <Words>996</Words>
  <Application>Microsoft Office PowerPoint</Application>
  <PresentationFormat>On-screen Show (4:3)</PresentationFormat>
  <Paragraphs>271</Paragraphs>
  <Slides>23</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UoA_PPT3</vt:lpstr>
      <vt:lpstr>Microsoft Graph Chart</vt:lpstr>
      <vt:lpstr>Investigations of reduced shelf life in harvested Pacific oysters (Crassostrea gigas) in summer months</vt:lpstr>
      <vt:lpstr>Approach</vt:lpstr>
      <vt:lpstr>Approach</vt:lpstr>
      <vt:lpstr>Approach</vt:lpstr>
      <vt:lpstr>Approach</vt:lpstr>
      <vt:lpstr>Approach</vt:lpstr>
      <vt:lpstr>Approach</vt:lpstr>
      <vt:lpstr>Case definition – what are we investigating?</vt:lpstr>
      <vt:lpstr>PowerPoint Presentation</vt:lpstr>
      <vt:lpstr>Dot points</vt:lpstr>
      <vt:lpstr>My initial thoughts post initial industry consultation</vt:lpstr>
      <vt:lpstr>What needs to be added?   Is this the true picture of the issue?</vt:lpstr>
      <vt:lpstr>Did you experience issues with shelf life over the last 2 years?</vt:lpstr>
      <vt:lpstr>Did you experience stock returns over the last 2 years?</vt:lpstr>
      <vt:lpstr>Of those that replied yes to either of these questions (1 and/or 2) What Bay were your oysters harvested from?</vt:lpstr>
      <vt:lpstr>What was the MOST common oyster presentation </vt:lpstr>
      <vt:lpstr>Additional defining characteristics of the syndrome.</vt:lpstr>
      <vt:lpstr>Way forward</vt:lpstr>
      <vt:lpstr>Way forward </vt:lpstr>
      <vt:lpstr>Outcomes</vt:lpstr>
      <vt:lpstr>Combining  surveillance sampling – Just a thought??</vt:lpstr>
      <vt:lpstr>Acknowledgements</vt:lpstr>
      <vt:lpstr>PowerPoint Presentation</vt:lpstr>
    </vt:vector>
  </TitlesOfParts>
  <Company>The University of Adelaide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a1638728</dc:creator>
  <cp:lastModifiedBy>Gary Zippel</cp:lastModifiedBy>
  <cp:revision>27</cp:revision>
  <dcterms:created xsi:type="dcterms:W3CDTF">2013-08-07T04:33:53Z</dcterms:created>
  <dcterms:modified xsi:type="dcterms:W3CDTF">2013-08-09T03:37:04Z</dcterms:modified>
</cp:coreProperties>
</file>