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1" r:id="rId3"/>
    <p:sldId id="262" r:id="rId4"/>
    <p:sldId id="278" r:id="rId5"/>
    <p:sldId id="279" r:id="rId6"/>
    <p:sldId id="263" r:id="rId7"/>
    <p:sldId id="275" r:id="rId8"/>
    <p:sldId id="276" r:id="rId9"/>
    <p:sldId id="280" r:id="rId10"/>
    <p:sldId id="264" r:id="rId11"/>
    <p:sldId id="265" r:id="rId12"/>
    <p:sldId id="272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ACB6C-5D78-464D-A15E-589F39F3B8B9}" type="datetimeFigureOut">
              <a:rPr lang="en-AU" smtClean="0"/>
              <a:t>8/08/2013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E8AA72CD-D649-4D5D-A29C-EF0D6B909DB1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ACB6C-5D78-464D-A15E-589F39F3B8B9}" type="datetimeFigureOut">
              <a:rPr lang="en-AU" smtClean="0"/>
              <a:t>8/08/2013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A72CD-D649-4D5D-A29C-EF0D6B909DB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ACB6C-5D78-464D-A15E-589F39F3B8B9}" type="datetimeFigureOut">
              <a:rPr lang="en-AU" smtClean="0"/>
              <a:t>8/08/2013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A72CD-D649-4D5D-A29C-EF0D6B909DB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ACB6C-5D78-464D-A15E-589F39F3B8B9}" type="datetimeFigureOut">
              <a:rPr lang="en-AU" smtClean="0"/>
              <a:t>8/08/2013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A72CD-D649-4D5D-A29C-EF0D6B909DB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ACB6C-5D78-464D-A15E-589F39F3B8B9}" type="datetimeFigureOut">
              <a:rPr lang="en-AU" smtClean="0"/>
              <a:t>8/08/2013</a:t>
            </a:fld>
            <a:endParaRPr lang="en-A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A72CD-D649-4D5D-A29C-EF0D6B909DB1}" type="slidenum">
              <a:rPr lang="en-AU" smtClean="0"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ACB6C-5D78-464D-A15E-589F39F3B8B9}" type="datetimeFigureOut">
              <a:rPr lang="en-AU" smtClean="0"/>
              <a:t>8/08/2013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A72CD-D649-4D5D-A29C-EF0D6B909DB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ACB6C-5D78-464D-A15E-589F39F3B8B9}" type="datetimeFigureOut">
              <a:rPr lang="en-AU" smtClean="0"/>
              <a:t>8/08/2013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A72CD-D649-4D5D-A29C-EF0D6B909DB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ACB6C-5D78-464D-A15E-589F39F3B8B9}" type="datetimeFigureOut">
              <a:rPr lang="en-AU" smtClean="0"/>
              <a:t>8/08/2013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A72CD-D649-4D5D-A29C-EF0D6B909DB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ACB6C-5D78-464D-A15E-589F39F3B8B9}" type="datetimeFigureOut">
              <a:rPr lang="en-AU" smtClean="0"/>
              <a:t>8/08/2013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A72CD-D649-4D5D-A29C-EF0D6B909DB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ACB6C-5D78-464D-A15E-589F39F3B8B9}" type="datetimeFigureOut">
              <a:rPr lang="en-AU" smtClean="0"/>
              <a:t>8/08/2013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A72CD-D649-4D5D-A29C-EF0D6B909DB1}" type="slidenum">
              <a:rPr lang="en-AU" smtClean="0"/>
              <a:t>‹#›</a:t>
            </a:fld>
            <a:endParaRPr lang="en-A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ACB6C-5D78-464D-A15E-589F39F3B8B9}" type="datetimeFigureOut">
              <a:rPr lang="en-AU" smtClean="0"/>
              <a:t>8/08/2013</a:t>
            </a:fld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A72CD-D649-4D5D-A29C-EF0D6B909DB1}" type="slidenum">
              <a:rPr lang="en-AU" smtClean="0"/>
              <a:t>‹#›</a:t>
            </a:fld>
            <a:endParaRPr lang="en-A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B0ACB6C-5D78-464D-A15E-589F39F3B8B9}" type="datetimeFigureOut">
              <a:rPr lang="en-AU" smtClean="0"/>
              <a:t>8/08/2013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E8AA72CD-D649-4D5D-A29C-EF0D6B909DB1}" type="slidenum">
              <a:rPr lang="en-AU" smtClean="0"/>
              <a:t>‹#›</a:t>
            </a:fld>
            <a:endParaRPr lang="en-A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Membership fee proposal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SAOGA </a:t>
            </a:r>
            <a:br>
              <a:rPr lang="en-AU" dirty="0" smtClean="0"/>
            </a:br>
            <a:endParaRPr lang="en-AU" sz="2400" dirty="0"/>
          </a:p>
        </p:txBody>
      </p:sp>
    </p:spTree>
    <p:extLst>
      <p:ext uri="{BB962C8B-B14F-4D97-AF65-F5344CB8AC3E}">
        <p14:creationId xmlns:p14="http://schemas.microsoft.com/office/powerpoint/2010/main" val="880633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Membership structure and fees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916760"/>
          </a:xfrm>
        </p:spPr>
        <p:txBody>
          <a:bodyPr>
            <a:normAutofit lnSpcReduction="10000"/>
          </a:bodyPr>
          <a:lstStyle/>
          <a:p>
            <a:pPr marL="114300" indent="0">
              <a:buNone/>
            </a:pPr>
            <a:r>
              <a:rPr lang="en-AU" b="1" dirty="0" smtClean="0"/>
              <a:t>Summary Fees</a:t>
            </a:r>
          </a:p>
          <a:p>
            <a:pPr marL="114300" indent="0">
              <a:buNone/>
            </a:pPr>
            <a:r>
              <a:rPr lang="en-AU" b="1" u="sng" dirty="0" smtClean="0"/>
              <a:t>1 Vote – 1 Member</a:t>
            </a:r>
          </a:p>
          <a:p>
            <a:pPr marL="114300" indent="0">
              <a:buNone/>
            </a:pPr>
            <a:r>
              <a:rPr lang="en-AU" b="1" dirty="0" smtClean="0"/>
              <a:t>Licence $500</a:t>
            </a:r>
          </a:p>
          <a:p>
            <a:pPr marL="114300" indent="0">
              <a:buNone/>
            </a:pPr>
            <a:r>
              <a:rPr lang="en-AU" b="1" dirty="0" smtClean="0"/>
              <a:t>Corresponding lease entities related or unrelated parties endorsed on licence membership $100</a:t>
            </a:r>
          </a:p>
          <a:p>
            <a:pPr marL="114300" indent="0">
              <a:buNone/>
            </a:pPr>
            <a:r>
              <a:rPr lang="en-AU" b="1" dirty="0" smtClean="0"/>
              <a:t>SRF Fee is $20 fixed charge plus $2.50 per hectare per lease entity.</a:t>
            </a:r>
          </a:p>
          <a:p>
            <a:pPr marL="114300" indent="0">
              <a:buNone/>
            </a:pPr>
            <a:endParaRPr lang="en-AU" b="1" dirty="0" smtClean="0"/>
          </a:p>
          <a:p>
            <a:pPr marL="114300" indent="0">
              <a:buNone/>
            </a:pPr>
            <a:r>
              <a:rPr lang="en-AU" b="1" u="sng" dirty="0" smtClean="0"/>
              <a:t>Extra Vote per licenced member </a:t>
            </a:r>
            <a:r>
              <a:rPr lang="en-AU" b="1" dirty="0" smtClean="0"/>
              <a:t>if a corresponding lease entity wishes to become a member in own right.</a:t>
            </a:r>
          </a:p>
          <a:p>
            <a:pPr marL="114300" indent="0">
              <a:buNone/>
            </a:pPr>
            <a:r>
              <a:rPr lang="en-AU" b="1" dirty="0" smtClean="0"/>
              <a:t>Lease $500 plus SRF Fee.</a:t>
            </a:r>
          </a:p>
          <a:p>
            <a:pPr marL="114300" indent="0">
              <a:buNone/>
            </a:pPr>
            <a:endParaRPr lang="en-AU" b="1" dirty="0"/>
          </a:p>
        </p:txBody>
      </p:sp>
    </p:spTree>
    <p:extLst>
      <p:ext uri="{BB962C8B-B14F-4D97-AF65-F5344CB8AC3E}">
        <p14:creationId xmlns:p14="http://schemas.microsoft.com/office/powerpoint/2010/main" val="4137609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Membership structure and fees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AU" b="1" dirty="0" smtClean="0"/>
              <a:t>Important Note:</a:t>
            </a:r>
          </a:p>
          <a:p>
            <a:pPr marL="114300" indent="0">
              <a:buNone/>
            </a:pPr>
            <a:endParaRPr lang="en-AU" dirty="0"/>
          </a:p>
          <a:p>
            <a:pPr marL="114300" indent="0">
              <a:buNone/>
            </a:pPr>
            <a:r>
              <a:rPr lang="en-AU" dirty="0" smtClean="0"/>
              <a:t>If a lease entity chooses not to become a member of SAOGA endorsed on licence holder membership or in own right </a:t>
            </a:r>
          </a:p>
          <a:p>
            <a:pPr marL="114300" indent="0">
              <a:buNone/>
            </a:pPr>
            <a:r>
              <a:rPr lang="en-AU" dirty="0" smtClean="0"/>
              <a:t>then </a:t>
            </a:r>
          </a:p>
          <a:p>
            <a:pPr marL="114300" indent="0">
              <a:buNone/>
            </a:pPr>
            <a:r>
              <a:rPr lang="en-AU" dirty="0" smtClean="0"/>
              <a:t>that entity will be required to provide PIRSA with a $10,000 bank guarantee as an alternative to the SAOGA SRF.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32672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Questions for Industry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en-AU" dirty="0" smtClean="0"/>
              <a:t>Would industry support </a:t>
            </a:r>
          </a:p>
          <a:p>
            <a:pPr marL="571500" indent="-457200">
              <a:buFont typeface="+mj-lt"/>
              <a:buAutoNum type="arabicPeriod"/>
            </a:pPr>
            <a:r>
              <a:rPr lang="en-AU" dirty="0" smtClean="0"/>
              <a:t>The new membership fee structure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AU" dirty="0" smtClean="0"/>
              <a:t>$500 per licence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AU" dirty="0" smtClean="0"/>
              <a:t>$100 per corresponding lease entity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AU" dirty="0" smtClean="0"/>
              <a:t>$20 fixed fee plus $2.50 per hectare SRF fee per lease entity.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AU" dirty="0" smtClean="0"/>
              <a:t>$500 per lease entity only membership plus SRF as per 3. above</a:t>
            </a:r>
          </a:p>
          <a:p>
            <a:pPr marL="571500" indent="-457200">
              <a:buFont typeface="+mj-lt"/>
              <a:buAutoNum type="arabicPeriod"/>
            </a:pPr>
            <a:r>
              <a:rPr lang="en-AU" dirty="0" smtClean="0"/>
              <a:t>The voting structure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AU" dirty="0" smtClean="0"/>
              <a:t>Licence/lease holder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AU" dirty="0" smtClean="0"/>
              <a:t>Lease holder only</a:t>
            </a:r>
          </a:p>
          <a:p>
            <a:pPr marL="114300" indent="0">
              <a:buNone/>
            </a:pPr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2473920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Membership structure and fees</a:t>
            </a:r>
            <a:endParaRPr lang="en-AU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AU" dirty="0" smtClean="0">
                <a:solidFill>
                  <a:schemeClr val="tx1"/>
                </a:solidFill>
              </a:rPr>
              <a:t>Pre Aquaculture Act 2002 – licence holder only</a:t>
            </a:r>
          </a:p>
          <a:p>
            <a:endParaRPr lang="en-AU" dirty="0">
              <a:solidFill>
                <a:schemeClr val="tx1"/>
              </a:solidFill>
            </a:endParaRPr>
          </a:p>
          <a:p>
            <a:endParaRPr lang="en-AU" dirty="0" smtClean="0">
              <a:solidFill>
                <a:schemeClr val="tx1"/>
              </a:solidFill>
            </a:endParaRPr>
          </a:p>
          <a:p>
            <a:endParaRPr lang="en-AU" dirty="0">
              <a:solidFill>
                <a:schemeClr val="tx1"/>
              </a:solidFill>
            </a:endParaRPr>
          </a:p>
          <a:p>
            <a:endParaRPr lang="en-AU" dirty="0" smtClean="0">
              <a:solidFill>
                <a:schemeClr val="tx1"/>
              </a:solidFill>
            </a:endParaRPr>
          </a:p>
          <a:p>
            <a:endParaRPr lang="en-AU" dirty="0">
              <a:solidFill>
                <a:schemeClr val="tx1"/>
              </a:solidFill>
            </a:endParaRPr>
          </a:p>
          <a:p>
            <a:r>
              <a:rPr lang="en-AU" dirty="0" smtClean="0">
                <a:solidFill>
                  <a:schemeClr val="tx1"/>
                </a:solidFill>
              </a:rPr>
              <a:t>Post Aquaculture Act 2002 – licence/lease holder member SAOGA (site rehabilitation fund for lease)</a:t>
            </a:r>
          </a:p>
          <a:p>
            <a:endParaRPr lang="en-AU" dirty="0">
              <a:solidFill>
                <a:schemeClr val="tx1"/>
              </a:solidFill>
            </a:endParaRPr>
          </a:p>
          <a:p>
            <a:endParaRPr lang="en-AU" dirty="0" smtClean="0">
              <a:solidFill>
                <a:schemeClr val="tx1"/>
              </a:solidFill>
            </a:endParaRPr>
          </a:p>
          <a:p>
            <a:endParaRPr lang="en-AU" dirty="0">
              <a:solidFill>
                <a:schemeClr val="tx1"/>
              </a:solidFill>
            </a:endParaRPr>
          </a:p>
          <a:p>
            <a:endParaRPr lang="en-AU" dirty="0" smtClean="0">
              <a:solidFill>
                <a:schemeClr val="tx1"/>
              </a:solidFill>
            </a:endParaRPr>
          </a:p>
          <a:p>
            <a:endParaRPr lang="en-AU" dirty="0" smtClean="0">
              <a:solidFill>
                <a:schemeClr val="tx1"/>
              </a:solidFill>
            </a:endParaRPr>
          </a:p>
          <a:p>
            <a:endParaRPr lang="en-AU" dirty="0" smtClean="0">
              <a:solidFill>
                <a:schemeClr val="tx1"/>
              </a:solidFill>
            </a:endParaRPr>
          </a:p>
          <a:p>
            <a:r>
              <a:rPr lang="en-AU" dirty="0" smtClean="0">
                <a:solidFill>
                  <a:schemeClr val="tx1"/>
                </a:solidFill>
              </a:rPr>
              <a:t>These entities were usually related parties 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89615" y="4077072"/>
            <a:ext cx="2376264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Rectangle 4"/>
          <p:cNvSpPr/>
          <p:nvPr/>
        </p:nvSpPr>
        <p:spPr>
          <a:xfrm>
            <a:off x="5706113" y="4077072"/>
            <a:ext cx="2304256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Left-Right Arrow 5"/>
          <p:cNvSpPr/>
          <p:nvPr/>
        </p:nvSpPr>
        <p:spPr>
          <a:xfrm>
            <a:off x="3995936" y="4509120"/>
            <a:ext cx="1296144" cy="50405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TextBox 6"/>
          <p:cNvSpPr txBox="1"/>
          <p:nvPr/>
        </p:nvSpPr>
        <p:spPr>
          <a:xfrm>
            <a:off x="1115616" y="4509120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Licence Holder</a:t>
            </a:r>
          </a:p>
          <a:p>
            <a:r>
              <a:rPr lang="en-AU" dirty="0" smtClean="0"/>
              <a:t>Operating Entity</a:t>
            </a:r>
            <a:endParaRPr lang="en-AU" dirty="0"/>
          </a:p>
        </p:txBody>
      </p:sp>
      <p:sp>
        <p:nvSpPr>
          <p:cNvPr id="8" name="TextBox 7"/>
          <p:cNvSpPr txBox="1"/>
          <p:nvPr/>
        </p:nvSpPr>
        <p:spPr>
          <a:xfrm>
            <a:off x="5922137" y="4370620"/>
            <a:ext cx="18722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Corresponding Lease Holder</a:t>
            </a:r>
          </a:p>
          <a:p>
            <a:r>
              <a:rPr lang="en-AU" dirty="0" smtClean="0"/>
              <a:t>Entity (water)</a:t>
            </a:r>
            <a:endParaRPr lang="en-AU" dirty="0"/>
          </a:p>
        </p:txBody>
      </p:sp>
      <p:sp>
        <p:nvSpPr>
          <p:cNvPr id="13" name="Rectangle 12"/>
          <p:cNvSpPr/>
          <p:nvPr/>
        </p:nvSpPr>
        <p:spPr>
          <a:xfrm>
            <a:off x="989615" y="2276872"/>
            <a:ext cx="2376264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TextBox 13"/>
          <p:cNvSpPr txBox="1"/>
          <p:nvPr/>
        </p:nvSpPr>
        <p:spPr>
          <a:xfrm>
            <a:off x="1259632" y="2492896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Licence Holder</a:t>
            </a:r>
          </a:p>
          <a:p>
            <a:r>
              <a:rPr lang="en-AU" dirty="0" smtClean="0"/>
              <a:t>Operator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77697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3"/>
            <a:ext cx="8260672" cy="932396"/>
          </a:xfrm>
        </p:spPr>
        <p:txBody>
          <a:bodyPr/>
          <a:lstStyle/>
          <a:p>
            <a:r>
              <a:rPr lang="en-AU" dirty="0"/>
              <a:t>Membership structure and fees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95819"/>
            <a:ext cx="8229600" cy="4497363"/>
          </a:xfrm>
        </p:spPr>
        <p:txBody>
          <a:bodyPr>
            <a:normAutofit/>
          </a:bodyPr>
          <a:lstStyle/>
          <a:p>
            <a:r>
              <a:rPr lang="en-AU" dirty="0" smtClean="0"/>
              <a:t>Over time – the trading of leases and licences has resulted in a licence holding operating over corresponding lease which may or may not be owned by related parties.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1005849" y="3440444"/>
            <a:ext cx="2376264" cy="19327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Rectangle 4"/>
          <p:cNvSpPr/>
          <p:nvPr/>
        </p:nvSpPr>
        <p:spPr>
          <a:xfrm>
            <a:off x="5116194" y="2780928"/>
            <a:ext cx="2768174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Rectangle 5"/>
          <p:cNvSpPr/>
          <p:nvPr/>
        </p:nvSpPr>
        <p:spPr>
          <a:xfrm>
            <a:off x="5103052" y="4028876"/>
            <a:ext cx="278131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Rectangle 6"/>
          <p:cNvSpPr/>
          <p:nvPr/>
        </p:nvSpPr>
        <p:spPr>
          <a:xfrm>
            <a:off x="5174258" y="5373216"/>
            <a:ext cx="2710110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Left-Right Arrow 7"/>
          <p:cNvSpPr/>
          <p:nvPr/>
        </p:nvSpPr>
        <p:spPr>
          <a:xfrm rot="19963552">
            <a:off x="3691715" y="3323547"/>
            <a:ext cx="1169270" cy="43204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Right Arrow 8"/>
          <p:cNvSpPr/>
          <p:nvPr/>
        </p:nvSpPr>
        <p:spPr>
          <a:xfrm rot="976422">
            <a:off x="3804479" y="4224601"/>
            <a:ext cx="1008112" cy="4727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Right Arrow 9"/>
          <p:cNvSpPr/>
          <p:nvPr/>
        </p:nvSpPr>
        <p:spPr>
          <a:xfrm rot="976422">
            <a:off x="3790690" y="5146911"/>
            <a:ext cx="1065534" cy="51729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TextBox 10"/>
          <p:cNvSpPr txBox="1"/>
          <p:nvPr/>
        </p:nvSpPr>
        <p:spPr>
          <a:xfrm>
            <a:off x="5364088" y="2978950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err="1" smtClean="0"/>
              <a:t>Bloggs</a:t>
            </a:r>
            <a:r>
              <a:rPr lang="en-AU" dirty="0" smtClean="0"/>
              <a:t>’ Superfund</a:t>
            </a:r>
          </a:p>
          <a:p>
            <a:r>
              <a:rPr lang="en-AU" dirty="0" smtClean="0"/>
              <a:t>Lease 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257877" y="3482836"/>
            <a:ext cx="18722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Operating entity holding</a:t>
            </a:r>
          </a:p>
          <a:p>
            <a:r>
              <a:rPr lang="en-AU" dirty="0" smtClean="0"/>
              <a:t>Licence 1</a:t>
            </a:r>
          </a:p>
          <a:p>
            <a:r>
              <a:rPr lang="en-AU" dirty="0" smtClean="0"/>
              <a:t>Licence 2</a:t>
            </a:r>
          </a:p>
          <a:p>
            <a:r>
              <a:rPr lang="en-AU" dirty="0" smtClean="0"/>
              <a:t>Licence 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349520" y="4028876"/>
            <a:ext cx="25348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Oyster Investments Pty Ltd</a:t>
            </a:r>
          </a:p>
          <a:p>
            <a:r>
              <a:rPr lang="en-AU" dirty="0" smtClean="0"/>
              <a:t>Lease 2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49520" y="5405557"/>
            <a:ext cx="25348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Seafood Investments Pty Ltd</a:t>
            </a:r>
          </a:p>
          <a:p>
            <a:r>
              <a:rPr lang="en-AU" dirty="0" smtClean="0"/>
              <a:t>Lease 3</a:t>
            </a:r>
            <a:endParaRPr lang="en-AU" dirty="0"/>
          </a:p>
        </p:txBody>
      </p:sp>
      <p:sp>
        <p:nvSpPr>
          <p:cNvPr id="15" name="TextBox 14"/>
          <p:cNvSpPr txBox="1"/>
          <p:nvPr/>
        </p:nvSpPr>
        <p:spPr>
          <a:xfrm>
            <a:off x="3739556" y="3302115"/>
            <a:ext cx="1119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related</a:t>
            </a:r>
            <a:endParaRPr lang="en-AU" dirty="0"/>
          </a:p>
        </p:txBody>
      </p:sp>
      <p:sp>
        <p:nvSpPr>
          <p:cNvPr id="16" name="TextBox 15"/>
          <p:cNvSpPr txBox="1"/>
          <p:nvPr/>
        </p:nvSpPr>
        <p:spPr>
          <a:xfrm>
            <a:off x="3491880" y="4276301"/>
            <a:ext cx="13911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dirty="0" smtClean="0"/>
              <a:t>unrelated</a:t>
            </a:r>
            <a:endParaRPr lang="en-AU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3491880" y="5220891"/>
            <a:ext cx="13440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dirty="0" smtClean="0"/>
              <a:t>unrelated</a:t>
            </a:r>
            <a:endParaRPr lang="en-AU" sz="1600" dirty="0"/>
          </a:p>
        </p:txBody>
      </p:sp>
    </p:spTree>
    <p:extLst>
      <p:ext uri="{BB962C8B-B14F-4D97-AF65-F5344CB8AC3E}">
        <p14:creationId xmlns:p14="http://schemas.microsoft.com/office/powerpoint/2010/main" val="1373370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Drivers for change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SAOGA Member usually the Operating Entity (licence holders) - required to list all of their leases on their membership –often incomplete</a:t>
            </a:r>
          </a:p>
          <a:p>
            <a:r>
              <a:rPr lang="en-AU" dirty="0" smtClean="0"/>
              <a:t>Corresponding leases often owned by different legal entities </a:t>
            </a:r>
          </a:p>
          <a:p>
            <a:r>
              <a:rPr lang="en-AU" dirty="0" smtClean="0"/>
              <a:t>Lease holder entities are responsible for site rehabilitation and therefore for contribution to site indemnity fund</a:t>
            </a:r>
          </a:p>
          <a:p>
            <a:r>
              <a:rPr lang="en-AU" dirty="0" smtClean="0"/>
              <a:t>PIRSA requires information about lease holder entities who are SAOGA members </a:t>
            </a:r>
          </a:p>
          <a:p>
            <a:r>
              <a:rPr lang="en-AU" dirty="0" smtClean="0"/>
              <a:t>No membership =$10,000 bank guarantee to PIRSA</a:t>
            </a:r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477382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3"/>
            <a:ext cx="8260672" cy="932396"/>
          </a:xfrm>
        </p:spPr>
        <p:txBody>
          <a:bodyPr/>
          <a:lstStyle/>
          <a:p>
            <a:r>
              <a:rPr lang="en-AU" dirty="0" smtClean="0"/>
              <a:t>For example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95819"/>
            <a:ext cx="8229600" cy="4497363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AU" dirty="0" smtClean="0"/>
              <a:t>Natural Oysters is the Operating Partnership with 9 licences. Corresponding leases are</a:t>
            </a:r>
          </a:p>
          <a:p>
            <a:pPr marL="114300" indent="0">
              <a:buNone/>
            </a:pPr>
            <a:r>
              <a:rPr lang="en-AU" dirty="0"/>
              <a:t>o</a:t>
            </a:r>
            <a:r>
              <a:rPr lang="en-AU" dirty="0" smtClean="0"/>
              <a:t>wned by 3 different legal </a:t>
            </a:r>
          </a:p>
          <a:p>
            <a:pPr marL="114300" indent="0">
              <a:buNone/>
            </a:pPr>
            <a:r>
              <a:rPr lang="en-AU" dirty="0" smtClean="0"/>
              <a:t>Entities. </a:t>
            </a:r>
          </a:p>
        </p:txBody>
      </p:sp>
      <p:sp>
        <p:nvSpPr>
          <p:cNvPr id="4" name="Rectangle 3"/>
          <p:cNvSpPr/>
          <p:nvPr/>
        </p:nvSpPr>
        <p:spPr>
          <a:xfrm>
            <a:off x="1005849" y="3440444"/>
            <a:ext cx="2376264" cy="26114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Rectangle 4"/>
          <p:cNvSpPr/>
          <p:nvPr/>
        </p:nvSpPr>
        <p:spPr>
          <a:xfrm>
            <a:off x="5116194" y="2780928"/>
            <a:ext cx="2768174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Rectangle 5"/>
          <p:cNvSpPr/>
          <p:nvPr/>
        </p:nvSpPr>
        <p:spPr>
          <a:xfrm>
            <a:off x="5103052" y="4028876"/>
            <a:ext cx="278131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Rectangle 6"/>
          <p:cNvSpPr/>
          <p:nvPr/>
        </p:nvSpPr>
        <p:spPr>
          <a:xfrm>
            <a:off x="5174258" y="5373216"/>
            <a:ext cx="2710110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Left-Right Arrow 7"/>
          <p:cNvSpPr/>
          <p:nvPr/>
        </p:nvSpPr>
        <p:spPr>
          <a:xfrm rot="19963552">
            <a:off x="3691715" y="3323547"/>
            <a:ext cx="1169270" cy="43204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Right Arrow 8"/>
          <p:cNvSpPr/>
          <p:nvPr/>
        </p:nvSpPr>
        <p:spPr>
          <a:xfrm rot="976422">
            <a:off x="3804479" y="4224601"/>
            <a:ext cx="1008112" cy="4727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Right Arrow 9"/>
          <p:cNvSpPr/>
          <p:nvPr/>
        </p:nvSpPr>
        <p:spPr>
          <a:xfrm rot="976422">
            <a:off x="3790690" y="5146911"/>
            <a:ext cx="1065534" cy="51729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TextBox 10"/>
          <p:cNvSpPr txBox="1"/>
          <p:nvPr/>
        </p:nvSpPr>
        <p:spPr>
          <a:xfrm>
            <a:off x="5364088" y="2978950"/>
            <a:ext cx="2520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Coates Superfund</a:t>
            </a:r>
          </a:p>
          <a:p>
            <a:r>
              <a:rPr lang="en-AU" dirty="0" smtClean="0"/>
              <a:t>4 leases</a:t>
            </a:r>
          </a:p>
          <a:p>
            <a:endParaRPr lang="en-AU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1257877" y="3482836"/>
            <a:ext cx="18722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Operating entity </a:t>
            </a:r>
          </a:p>
          <a:p>
            <a:r>
              <a:rPr lang="en-AU" dirty="0" smtClean="0"/>
              <a:t>Natural Oysters</a:t>
            </a:r>
          </a:p>
          <a:p>
            <a:r>
              <a:rPr lang="en-AU" dirty="0" smtClean="0"/>
              <a:t>9 licences</a:t>
            </a:r>
          </a:p>
          <a:p>
            <a:r>
              <a:rPr lang="en-AU" dirty="0" smtClean="0"/>
              <a:t>e.g. FM0052 </a:t>
            </a:r>
            <a:r>
              <a:rPr lang="en-AU" dirty="0" err="1" smtClean="0"/>
              <a:t>etc</a:t>
            </a:r>
            <a:endParaRPr lang="en-AU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5349520" y="4028876"/>
            <a:ext cx="25348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Coates  Family Trust</a:t>
            </a:r>
          </a:p>
          <a:p>
            <a:r>
              <a:rPr lang="en-AU" dirty="0" smtClean="0"/>
              <a:t>2 leases</a:t>
            </a:r>
          </a:p>
          <a:p>
            <a:r>
              <a:rPr lang="en-AU" dirty="0" smtClean="0"/>
              <a:t>e.g. AL 00023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49520" y="5405557"/>
            <a:ext cx="25348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JR Trust</a:t>
            </a:r>
          </a:p>
          <a:p>
            <a:r>
              <a:rPr lang="en-AU" dirty="0" smtClean="0"/>
              <a:t>3 leases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17514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Membership structure and fees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114300" indent="0">
              <a:buNone/>
            </a:pPr>
            <a:r>
              <a:rPr lang="en-AU" b="1" dirty="0" err="1" smtClean="0"/>
              <a:t>Summar</a:t>
            </a:r>
            <a:endParaRPr lang="en-AU" b="1" dirty="0" smtClean="0"/>
          </a:p>
          <a:p>
            <a:pPr marL="114300" indent="0">
              <a:buNone/>
            </a:pPr>
            <a:r>
              <a:rPr lang="en-AU" b="1" dirty="0" smtClean="0"/>
              <a:t>Constitution  </a:t>
            </a:r>
          </a:p>
          <a:p>
            <a:pPr marL="114300" indent="0">
              <a:buNone/>
            </a:pPr>
            <a:r>
              <a:rPr lang="en-AU" dirty="0" smtClean="0"/>
              <a:t>Membership is licence/lease</a:t>
            </a:r>
          </a:p>
          <a:p>
            <a:pPr marL="114300" indent="0">
              <a:buNone/>
            </a:pPr>
            <a:r>
              <a:rPr lang="en-AU" b="1" dirty="0" smtClean="0"/>
              <a:t>Interpretation:</a:t>
            </a:r>
          </a:p>
          <a:p>
            <a:pPr marL="114300" indent="0">
              <a:buNone/>
            </a:pPr>
            <a:r>
              <a:rPr lang="en-AU" dirty="0" smtClean="0"/>
              <a:t>Membership is </a:t>
            </a:r>
          </a:p>
          <a:p>
            <a:r>
              <a:rPr lang="en-AU" dirty="0"/>
              <a:t>L</a:t>
            </a:r>
            <a:r>
              <a:rPr lang="en-AU" dirty="0" smtClean="0"/>
              <a:t>icence/lease holder(s) – 1 vote</a:t>
            </a:r>
          </a:p>
          <a:p>
            <a:pPr marL="114300" indent="0">
              <a:buNone/>
            </a:pPr>
            <a:r>
              <a:rPr lang="en-AU" dirty="0" smtClean="0"/>
              <a:t>or could be</a:t>
            </a:r>
          </a:p>
          <a:p>
            <a:r>
              <a:rPr lang="en-AU" dirty="0" smtClean="0"/>
              <a:t>Lease holder only – 1 vote</a:t>
            </a:r>
          </a:p>
          <a:p>
            <a:pPr marL="114300" indent="0">
              <a:buNone/>
            </a:pPr>
            <a:r>
              <a:rPr lang="en-AU" b="1" dirty="0" smtClean="0"/>
              <a:t>Rationale</a:t>
            </a:r>
            <a:endParaRPr lang="en-AU" b="1" dirty="0"/>
          </a:p>
          <a:p>
            <a:pPr marL="114300" indent="0">
              <a:buNone/>
            </a:pPr>
            <a:r>
              <a:rPr lang="en-AU" dirty="0" smtClean="0"/>
              <a:t>Major value of the investment lies in the lease.</a:t>
            </a:r>
          </a:p>
          <a:p>
            <a:pPr marL="114300" indent="0">
              <a:buNone/>
            </a:pPr>
            <a:r>
              <a:rPr lang="en-AU" dirty="0" smtClean="0"/>
              <a:t>A lease holder who is a “silent” partner in terms of operation may still wish to have a significant involvement with the strategic direction of industry and therefore a vote.</a:t>
            </a:r>
          </a:p>
          <a:p>
            <a:pPr marL="114300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42202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Membership structure and fees</a:t>
            </a:r>
            <a:endParaRPr lang="en-AU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5112568"/>
          </a:xfrm>
        </p:spPr>
        <p:txBody>
          <a:bodyPr>
            <a:normAutofit fontScale="92500" lnSpcReduction="10000"/>
          </a:bodyPr>
          <a:lstStyle/>
          <a:p>
            <a:r>
              <a:rPr lang="en-AU" dirty="0"/>
              <a:t>L</a:t>
            </a:r>
            <a:r>
              <a:rPr lang="en-AU" dirty="0" smtClean="0"/>
              <a:t>icence/lease holder member SAOGA (site rehabilitation fund for lease)- </a:t>
            </a:r>
            <a:r>
              <a:rPr lang="en-AU" b="1" dirty="0" smtClean="0"/>
              <a:t>related parties</a:t>
            </a:r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endParaRPr lang="en-AU" dirty="0" smtClean="0"/>
          </a:p>
          <a:p>
            <a:r>
              <a:rPr lang="en-AU" b="1" dirty="0" smtClean="0"/>
              <a:t>Current Membership Fee would be $650 </a:t>
            </a:r>
          </a:p>
          <a:p>
            <a:r>
              <a:rPr lang="en-AU" b="1" dirty="0" smtClean="0"/>
              <a:t>Proposed New Fee 1 vote</a:t>
            </a:r>
          </a:p>
          <a:p>
            <a:r>
              <a:rPr lang="en-AU" dirty="0" smtClean="0"/>
              <a:t>Licence Fee: $500 + Lease Fee $100</a:t>
            </a:r>
          </a:p>
          <a:p>
            <a:r>
              <a:rPr lang="en-AU" dirty="0" smtClean="0"/>
              <a:t>Site Rehabilitation Fee: $20 plus $2.50 per hectare i.e. $20 + $2.50 x 10 = $45.00</a:t>
            </a:r>
          </a:p>
          <a:p>
            <a:r>
              <a:rPr lang="en-AU" b="1" dirty="0" smtClean="0"/>
              <a:t>Total Membership Fee $645.00</a:t>
            </a:r>
          </a:p>
        </p:txBody>
      </p:sp>
      <p:sp>
        <p:nvSpPr>
          <p:cNvPr id="4" name="Rectangle 3"/>
          <p:cNvSpPr/>
          <p:nvPr/>
        </p:nvSpPr>
        <p:spPr>
          <a:xfrm>
            <a:off x="971600" y="2692590"/>
            <a:ext cx="2376264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Rectangle 4"/>
          <p:cNvSpPr/>
          <p:nvPr/>
        </p:nvSpPr>
        <p:spPr>
          <a:xfrm>
            <a:off x="5724128" y="2706445"/>
            <a:ext cx="2304256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Left-Right Arrow 5"/>
          <p:cNvSpPr/>
          <p:nvPr/>
        </p:nvSpPr>
        <p:spPr>
          <a:xfrm>
            <a:off x="3995936" y="3124638"/>
            <a:ext cx="1296144" cy="50405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TextBox 6"/>
          <p:cNvSpPr txBox="1"/>
          <p:nvPr/>
        </p:nvSpPr>
        <p:spPr>
          <a:xfrm>
            <a:off x="1115616" y="2724313"/>
            <a:ext cx="20882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Licence Holder</a:t>
            </a:r>
          </a:p>
          <a:p>
            <a:r>
              <a:rPr lang="en-AU" dirty="0"/>
              <a:t>Operating Entity</a:t>
            </a:r>
          </a:p>
          <a:p>
            <a:endParaRPr lang="en-AU" dirty="0"/>
          </a:p>
        </p:txBody>
      </p:sp>
      <p:sp>
        <p:nvSpPr>
          <p:cNvPr id="8" name="TextBox 7"/>
          <p:cNvSpPr txBox="1"/>
          <p:nvPr/>
        </p:nvSpPr>
        <p:spPr>
          <a:xfrm>
            <a:off x="5796136" y="2790356"/>
            <a:ext cx="2160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Corresponding Lease Holder</a:t>
            </a:r>
          </a:p>
          <a:p>
            <a:r>
              <a:rPr lang="en-AU" dirty="0"/>
              <a:t>Entity (water)</a:t>
            </a:r>
          </a:p>
        </p:txBody>
      </p:sp>
    </p:spTree>
    <p:extLst>
      <p:ext uri="{BB962C8B-B14F-4D97-AF65-F5344CB8AC3E}">
        <p14:creationId xmlns:p14="http://schemas.microsoft.com/office/powerpoint/2010/main" val="2820275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3"/>
            <a:ext cx="8260672" cy="932396"/>
          </a:xfrm>
        </p:spPr>
        <p:txBody>
          <a:bodyPr/>
          <a:lstStyle/>
          <a:p>
            <a:r>
              <a:rPr lang="en-AU" dirty="0"/>
              <a:t>Membership structure and fees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97363"/>
          </a:xfrm>
        </p:spPr>
        <p:txBody>
          <a:bodyPr>
            <a:normAutofit/>
          </a:bodyPr>
          <a:lstStyle/>
          <a:p>
            <a:endParaRPr lang="en-AU" sz="2000" dirty="0"/>
          </a:p>
          <a:p>
            <a:endParaRPr lang="en-AU" sz="2000" dirty="0" smtClean="0"/>
          </a:p>
          <a:p>
            <a:endParaRPr lang="en-AU" sz="2000" dirty="0"/>
          </a:p>
          <a:p>
            <a:endParaRPr lang="en-AU" sz="2000" dirty="0" smtClean="0"/>
          </a:p>
          <a:p>
            <a:r>
              <a:rPr lang="en-AU" sz="2000" b="1" dirty="0" smtClean="0"/>
              <a:t>Fee Structure 1 vote</a:t>
            </a:r>
            <a:r>
              <a:rPr lang="en-AU" sz="2000" dirty="0" smtClean="0"/>
              <a:t>:</a:t>
            </a:r>
          </a:p>
          <a:p>
            <a:r>
              <a:rPr lang="en-AU" sz="2000" dirty="0" smtClean="0"/>
              <a:t>Licences Entity $500</a:t>
            </a:r>
          </a:p>
          <a:p>
            <a:r>
              <a:rPr lang="en-AU" sz="2000" dirty="0" smtClean="0"/>
              <a:t>Lease Entity 1 $100 + $45 SRF</a:t>
            </a:r>
          </a:p>
          <a:p>
            <a:r>
              <a:rPr lang="en-AU" sz="2000" dirty="0" smtClean="0"/>
              <a:t>Lease Entity 2 $100 + $32.50 SRF</a:t>
            </a:r>
          </a:p>
          <a:p>
            <a:r>
              <a:rPr lang="en-AU" sz="2000" dirty="0" smtClean="0"/>
              <a:t>Lease Entity 3 $100 + $27.50 SRF</a:t>
            </a:r>
          </a:p>
          <a:p>
            <a:r>
              <a:rPr lang="en-AU" sz="2000" b="1" dirty="0" smtClean="0"/>
              <a:t>Total Membership Fee = $500 + $145 + $132.50 + $127.50 = $905</a:t>
            </a:r>
          </a:p>
        </p:txBody>
      </p:sp>
      <p:sp>
        <p:nvSpPr>
          <p:cNvPr id="4" name="Rectangle 3"/>
          <p:cNvSpPr/>
          <p:nvPr/>
        </p:nvSpPr>
        <p:spPr>
          <a:xfrm>
            <a:off x="863588" y="2276872"/>
            <a:ext cx="2376264" cy="12395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Rectangle 4"/>
          <p:cNvSpPr/>
          <p:nvPr/>
        </p:nvSpPr>
        <p:spPr>
          <a:xfrm>
            <a:off x="5061489" y="1772816"/>
            <a:ext cx="2376264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Rectangle 5"/>
          <p:cNvSpPr/>
          <p:nvPr/>
        </p:nvSpPr>
        <p:spPr>
          <a:xfrm>
            <a:off x="5077544" y="2921760"/>
            <a:ext cx="2376264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Rectangle 6"/>
          <p:cNvSpPr/>
          <p:nvPr/>
        </p:nvSpPr>
        <p:spPr>
          <a:xfrm>
            <a:off x="5074631" y="4092821"/>
            <a:ext cx="2376264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Left-Right Arrow 7"/>
          <p:cNvSpPr/>
          <p:nvPr/>
        </p:nvSpPr>
        <p:spPr>
          <a:xfrm rot="19963552">
            <a:off x="3655367" y="2336385"/>
            <a:ext cx="1169270" cy="43204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Right Arrow 8"/>
          <p:cNvSpPr/>
          <p:nvPr/>
        </p:nvSpPr>
        <p:spPr>
          <a:xfrm rot="976422">
            <a:off x="3772254" y="2980945"/>
            <a:ext cx="1008112" cy="4727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Right Arrow 9"/>
          <p:cNvSpPr/>
          <p:nvPr/>
        </p:nvSpPr>
        <p:spPr>
          <a:xfrm rot="2288541">
            <a:off x="3709739" y="3671225"/>
            <a:ext cx="1065534" cy="51729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TextBox 10"/>
          <p:cNvSpPr txBox="1"/>
          <p:nvPr/>
        </p:nvSpPr>
        <p:spPr>
          <a:xfrm>
            <a:off x="5061490" y="1641239"/>
            <a:ext cx="25348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AU" dirty="0" smtClean="0"/>
          </a:p>
          <a:p>
            <a:r>
              <a:rPr lang="en-AU" dirty="0" smtClean="0"/>
              <a:t>Lease Entity 1 Superfund 10 ha</a:t>
            </a:r>
            <a:endParaRPr lang="en-AU" dirty="0"/>
          </a:p>
        </p:txBody>
      </p:sp>
      <p:sp>
        <p:nvSpPr>
          <p:cNvPr id="12" name="TextBox 11"/>
          <p:cNvSpPr txBox="1"/>
          <p:nvPr/>
        </p:nvSpPr>
        <p:spPr>
          <a:xfrm>
            <a:off x="863588" y="2387500"/>
            <a:ext cx="23762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Operator/Licences holder</a:t>
            </a:r>
          </a:p>
          <a:p>
            <a:r>
              <a:rPr lang="en-AU" dirty="0" smtClean="0"/>
              <a:t>Farm Fresh Oysters</a:t>
            </a:r>
            <a:endParaRPr lang="en-AU" dirty="0"/>
          </a:p>
        </p:txBody>
      </p:sp>
      <p:sp>
        <p:nvSpPr>
          <p:cNvPr id="13" name="TextBox 12"/>
          <p:cNvSpPr txBox="1"/>
          <p:nvPr/>
        </p:nvSpPr>
        <p:spPr>
          <a:xfrm>
            <a:off x="5061488" y="2964151"/>
            <a:ext cx="23923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Lease Entity 2</a:t>
            </a:r>
          </a:p>
          <a:p>
            <a:r>
              <a:rPr lang="en-AU" dirty="0" smtClean="0"/>
              <a:t>Oyster Investments Pty Ltd 5 ha</a:t>
            </a:r>
            <a:endParaRPr lang="en-AU" dirty="0"/>
          </a:p>
        </p:txBody>
      </p:sp>
      <p:sp>
        <p:nvSpPr>
          <p:cNvPr id="14" name="TextBox 13"/>
          <p:cNvSpPr txBox="1"/>
          <p:nvPr/>
        </p:nvSpPr>
        <p:spPr>
          <a:xfrm>
            <a:off x="5077544" y="4092821"/>
            <a:ext cx="25187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Lease Entity 3</a:t>
            </a:r>
          </a:p>
          <a:p>
            <a:r>
              <a:rPr lang="en-AU" dirty="0" smtClean="0"/>
              <a:t>Seafood Investment Pty Ltd 3 ha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92037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3"/>
            <a:ext cx="8260672" cy="932396"/>
          </a:xfrm>
        </p:spPr>
        <p:txBody>
          <a:bodyPr/>
          <a:lstStyle/>
          <a:p>
            <a:r>
              <a:rPr lang="en-AU" dirty="0"/>
              <a:t>Membership structure and fees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5040560"/>
          </a:xfrm>
        </p:spPr>
        <p:txBody>
          <a:bodyPr>
            <a:normAutofit fontScale="70000" lnSpcReduction="20000"/>
          </a:bodyPr>
          <a:lstStyle/>
          <a:p>
            <a:endParaRPr lang="en-AU" sz="2000" dirty="0"/>
          </a:p>
          <a:p>
            <a:endParaRPr lang="en-AU" sz="2000" dirty="0" smtClean="0"/>
          </a:p>
          <a:p>
            <a:endParaRPr lang="en-AU" sz="2000" dirty="0"/>
          </a:p>
          <a:p>
            <a:endParaRPr lang="en-AU" sz="2000" dirty="0" smtClean="0"/>
          </a:p>
          <a:p>
            <a:pPr marL="114300" indent="0">
              <a:buNone/>
            </a:pPr>
            <a:endParaRPr lang="en-AU" sz="2000" b="1" dirty="0" smtClean="0"/>
          </a:p>
          <a:p>
            <a:pPr marL="114300" indent="0">
              <a:buNone/>
            </a:pPr>
            <a:endParaRPr lang="en-AU" sz="2000" b="1" dirty="0"/>
          </a:p>
          <a:p>
            <a:pPr marL="114300" indent="0">
              <a:buNone/>
            </a:pPr>
            <a:endParaRPr lang="en-AU" sz="2000" b="1" dirty="0" smtClean="0"/>
          </a:p>
          <a:p>
            <a:pPr marL="114300" indent="0">
              <a:buNone/>
            </a:pPr>
            <a:endParaRPr lang="en-AU" sz="2000" b="1" dirty="0"/>
          </a:p>
          <a:p>
            <a:pPr marL="114300" indent="0">
              <a:buNone/>
            </a:pPr>
            <a:endParaRPr lang="en-AU" b="1" dirty="0" smtClean="0"/>
          </a:p>
          <a:p>
            <a:pPr marL="114300" indent="0">
              <a:buNone/>
            </a:pPr>
            <a:endParaRPr lang="en-AU" b="1" dirty="0"/>
          </a:p>
          <a:p>
            <a:pPr marL="114300" indent="0">
              <a:buNone/>
            </a:pPr>
            <a:endParaRPr lang="en-AU" b="1" dirty="0" smtClean="0"/>
          </a:p>
          <a:p>
            <a:pPr marL="114300" indent="0">
              <a:buNone/>
            </a:pPr>
            <a:r>
              <a:rPr lang="en-AU" b="1" dirty="0" smtClean="0"/>
              <a:t>Fee </a:t>
            </a:r>
            <a:r>
              <a:rPr lang="en-AU" b="1" dirty="0"/>
              <a:t>Structure 1 vote</a:t>
            </a:r>
            <a:r>
              <a:rPr lang="en-AU" dirty="0"/>
              <a:t>:</a:t>
            </a:r>
          </a:p>
          <a:p>
            <a:r>
              <a:rPr lang="en-AU" dirty="0"/>
              <a:t>Licence holder $500</a:t>
            </a:r>
          </a:p>
          <a:p>
            <a:r>
              <a:rPr lang="en-AU" dirty="0"/>
              <a:t>Lease Holder 1 $100 + $45 SRF</a:t>
            </a:r>
          </a:p>
          <a:p>
            <a:r>
              <a:rPr lang="en-AU" dirty="0"/>
              <a:t>Lease Holder 2 $100 + $32.50 SRF</a:t>
            </a:r>
          </a:p>
          <a:p>
            <a:r>
              <a:rPr lang="en-AU" b="1" dirty="0"/>
              <a:t>Total Membership Fee = $500 + $145 + $132.50 = $777.50</a:t>
            </a:r>
          </a:p>
          <a:p>
            <a:pPr marL="114300" indent="0">
              <a:buNone/>
            </a:pPr>
            <a:endParaRPr lang="en-AU" b="1" dirty="0" smtClean="0"/>
          </a:p>
          <a:p>
            <a:pPr marL="114300" indent="0">
              <a:buNone/>
            </a:pPr>
            <a:r>
              <a:rPr lang="en-AU" b="1" dirty="0" smtClean="0"/>
              <a:t>Fee </a:t>
            </a:r>
            <a:r>
              <a:rPr lang="en-AU" b="1" dirty="0"/>
              <a:t>Structure 1 vote</a:t>
            </a:r>
          </a:p>
          <a:p>
            <a:r>
              <a:rPr lang="en-AU" dirty="0"/>
              <a:t>Lease Holder 3 </a:t>
            </a:r>
          </a:p>
          <a:p>
            <a:r>
              <a:rPr lang="en-AU" b="1" dirty="0"/>
              <a:t>Total Membership Fee = $532.50</a:t>
            </a:r>
          </a:p>
        </p:txBody>
      </p:sp>
      <p:sp>
        <p:nvSpPr>
          <p:cNvPr id="4" name="Rectangle 3"/>
          <p:cNvSpPr/>
          <p:nvPr/>
        </p:nvSpPr>
        <p:spPr>
          <a:xfrm>
            <a:off x="863588" y="2276872"/>
            <a:ext cx="2376264" cy="12395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Rectangle 4"/>
          <p:cNvSpPr/>
          <p:nvPr/>
        </p:nvSpPr>
        <p:spPr>
          <a:xfrm>
            <a:off x="5061488" y="1772816"/>
            <a:ext cx="2677375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Rectangle 5"/>
          <p:cNvSpPr/>
          <p:nvPr/>
        </p:nvSpPr>
        <p:spPr>
          <a:xfrm>
            <a:off x="5077544" y="2921760"/>
            <a:ext cx="2661320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Rectangle 6"/>
          <p:cNvSpPr/>
          <p:nvPr/>
        </p:nvSpPr>
        <p:spPr>
          <a:xfrm>
            <a:off x="5077544" y="4092821"/>
            <a:ext cx="2661320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Left-Right Arrow 7"/>
          <p:cNvSpPr/>
          <p:nvPr/>
        </p:nvSpPr>
        <p:spPr>
          <a:xfrm rot="19963552">
            <a:off x="3655367" y="2336385"/>
            <a:ext cx="1169270" cy="43204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Right Arrow 8"/>
          <p:cNvSpPr/>
          <p:nvPr/>
        </p:nvSpPr>
        <p:spPr>
          <a:xfrm rot="976422">
            <a:off x="3772254" y="2980945"/>
            <a:ext cx="1008112" cy="4727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Right Arrow 9"/>
          <p:cNvSpPr/>
          <p:nvPr/>
        </p:nvSpPr>
        <p:spPr>
          <a:xfrm rot="2288541">
            <a:off x="3709739" y="3671225"/>
            <a:ext cx="1065534" cy="51729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TextBox 10"/>
          <p:cNvSpPr txBox="1"/>
          <p:nvPr/>
        </p:nvSpPr>
        <p:spPr>
          <a:xfrm>
            <a:off x="5061490" y="1641239"/>
            <a:ext cx="25348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AU" dirty="0" smtClean="0"/>
          </a:p>
          <a:p>
            <a:r>
              <a:rPr lang="en-AU" dirty="0" smtClean="0"/>
              <a:t>Lease Entity 1 Superfund 10 ha</a:t>
            </a:r>
            <a:endParaRPr lang="en-AU" dirty="0"/>
          </a:p>
        </p:txBody>
      </p:sp>
      <p:sp>
        <p:nvSpPr>
          <p:cNvPr id="12" name="TextBox 11"/>
          <p:cNvSpPr txBox="1"/>
          <p:nvPr/>
        </p:nvSpPr>
        <p:spPr>
          <a:xfrm>
            <a:off x="863588" y="2387500"/>
            <a:ext cx="23762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Operator/Licences holder</a:t>
            </a:r>
          </a:p>
          <a:p>
            <a:r>
              <a:rPr lang="en-AU" dirty="0" smtClean="0"/>
              <a:t>Farm Fresh Oysters</a:t>
            </a:r>
            <a:endParaRPr lang="en-AU" dirty="0"/>
          </a:p>
        </p:txBody>
      </p:sp>
      <p:sp>
        <p:nvSpPr>
          <p:cNvPr id="13" name="TextBox 12"/>
          <p:cNvSpPr txBox="1"/>
          <p:nvPr/>
        </p:nvSpPr>
        <p:spPr>
          <a:xfrm>
            <a:off x="5061488" y="2964151"/>
            <a:ext cx="23923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Lease Entity 2</a:t>
            </a:r>
          </a:p>
          <a:p>
            <a:r>
              <a:rPr lang="en-AU" dirty="0" smtClean="0"/>
              <a:t>Oyster Investments Pty Ltd 5 ha</a:t>
            </a:r>
            <a:endParaRPr lang="en-AU" dirty="0"/>
          </a:p>
        </p:txBody>
      </p:sp>
      <p:sp>
        <p:nvSpPr>
          <p:cNvPr id="14" name="TextBox 13"/>
          <p:cNvSpPr txBox="1"/>
          <p:nvPr/>
        </p:nvSpPr>
        <p:spPr>
          <a:xfrm>
            <a:off x="5220072" y="4099378"/>
            <a:ext cx="25187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Lease Entity 3</a:t>
            </a:r>
          </a:p>
          <a:p>
            <a:r>
              <a:rPr lang="en-AU" dirty="0" smtClean="0"/>
              <a:t>Seafood Investment Pty Ltd 3 ha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60644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309</TotalTime>
  <Words>737</Words>
  <Application>Microsoft Office PowerPoint</Application>
  <PresentationFormat>On-screen Show (4:3)</PresentationFormat>
  <Paragraphs>160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Apothecary</vt:lpstr>
      <vt:lpstr>SAOGA  </vt:lpstr>
      <vt:lpstr>Membership structure and fees</vt:lpstr>
      <vt:lpstr>Membership structure and fees</vt:lpstr>
      <vt:lpstr>Drivers for change</vt:lpstr>
      <vt:lpstr>For example</vt:lpstr>
      <vt:lpstr>Membership structure and fees</vt:lpstr>
      <vt:lpstr>Membership structure and fees</vt:lpstr>
      <vt:lpstr>Membership structure and fees</vt:lpstr>
      <vt:lpstr>Membership structure and fees</vt:lpstr>
      <vt:lpstr>Membership structure and fees</vt:lpstr>
      <vt:lpstr>Membership structure and fees</vt:lpstr>
      <vt:lpstr>Questions for Industry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SAOGA</dc:title>
  <dc:creator>Windows7</dc:creator>
  <cp:lastModifiedBy>Windows7</cp:lastModifiedBy>
  <cp:revision>53</cp:revision>
  <dcterms:created xsi:type="dcterms:W3CDTF">2013-07-20T03:46:10Z</dcterms:created>
  <dcterms:modified xsi:type="dcterms:W3CDTF">2013-08-07T23:31:44Z</dcterms:modified>
</cp:coreProperties>
</file>