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8" r:id="rId3"/>
    <p:sldId id="264" r:id="rId4"/>
    <p:sldId id="263" r:id="rId5"/>
    <p:sldId id="265" r:id="rId6"/>
    <p:sldId id="266" r:id="rId7"/>
    <p:sldId id="267" r:id="rId8"/>
    <p:sldId id="260" r:id="rId9"/>
    <p:sldId id="268" r:id="rId10"/>
    <p:sldId id="261" r:id="rId11"/>
    <p:sldId id="262" r:id="rId12"/>
    <p:sldId id="257" r:id="rId13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16" autoAdjust="0"/>
    <p:restoredTop sz="81883" autoAdjust="0"/>
  </p:normalViewPr>
  <p:slideViewPr>
    <p:cSldViewPr snapToGrid="0" snapToObjects="1">
      <p:cViewPr varScale="1">
        <p:scale>
          <a:sx n="91" d="100"/>
          <a:sy n="91" d="100"/>
        </p:scale>
        <p:origin x="-97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18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C0F956-CFD2-4AC8-B141-C6442698C380}" type="datetimeFigureOut">
              <a:rPr lang="en-AU" smtClean="0"/>
              <a:pPr/>
              <a:t>7/08/2013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661EF8-7104-4329-A832-C1AF912BE681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C244F6-82E5-4BA0-8B25-B6ABE53C9CF7}" type="datetimeFigureOut">
              <a:rPr lang="en-AU" smtClean="0"/>
              <a:pPr/>
              <a:t>7/08/2013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3915D9-C57D-422B-ABC2-5F66DB812E70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As well as providing</a:t>
            </a:r>
            <a:r>
              <a:rPr lang="en-AU" baseline="0" dirty="0" smtClean="0"/>
              <a:t> the South Australian aquaculture industry with the opportunity to network with international </a:t>
            </a:r>
            <a:r>
              <a:rPr lang="en-AU" baseline="0" dirty="0" err="1" smtClean="0"/>
              <a:t>aquaculturists</a:t>
            </a:r>
            <a:r>
              <a:rPr lang="en-AU" baseline="0" dirty="0" smtClean="0"/>
              <a:t> and showcase our farmed seafood on a global stage, WAA14 presents a range of benefits to industry…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3915D9-C57D-422B-ABC2-5F66DB812E70}" type="slidenum">
              <a:rPr lang="en-AU" smtClean="0"/>
              <a:pPr/>
              <a:t>4</a:t>
            </a:fld>
            <a:endParaRPr lang="en-A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A number of industry association meetings and technical workshops will be held</a:t>
            </a:r>
            <a:r>
              <a:rPr lang="en-AU" baseline="0" dirty="0" smtClean="0"/>
              <a:t> in conjunction with WAA14.</a:t>
            </a:r>
            <a:endParaRPr lang="en-AU" dirty="0" smtClean="0"/>
          </a:p>
          <a:p>
            <a:r>
              <a:rPr lang="en-AU" dirty="0" smtClean="0"/>
              <a:t>For example, there may be involvement of the World Oyster Congress – this is still</a:t>
            </a:r>
            <a:r>
              <a:rPr lang="en-AU" baseline="0" dirty="0" smtClean="0"/>
              <a:t> to be confirmed.</a:t>
            </a:r>
          </a:p>
          <a:p>
            <a:endParaRPr lang="en-AU" baseline="0" dirty="0" smtClean="0"/>
          </a:p>
          <a:p>
            <a:r>
              <a:rPr lang="en-AU" baseline="0" dirty="0" smtClean="0"/>
              <a:t>In terms of the conference program, there are many overall themes, indicated here.</a:t>
            </a:r>
          </a:p>
          <a:p>
            <a:r>
              <a:rPr lang="en-AU" baseline="0" dirty="0" smtClean="0"/>
              <a:t>We recognise that this is not just a ‘bigger’ Australasian Aquaculture conference, but a World conference that must meet the needs of local industry and international delegates alike.</a:t>
            </a:r>
            <a:endParaRPr lang="en-AU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3915D9-C57D-422B-ABC2-5F66DB812E70}" type="slidenum">
              <a:rPr lang="en-AU" smtClean="0"/>
              <a:pPr/>
              <a:t>5</a:t>
            </a:fld>
            <a:endParaRPr lang="en-A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In terms of specific sessions related to oysters, at this stage there are two. One titled Oysters and the other on POMS.</a:t>
            </a:r>
          </a:p>
          <a:p>
            <a:r>
              <a:rPr lang="en-AU" dirty="0" smtClean="0"/>
              <a:t>There are no session co-chairs decided for these topics at</a:t>
            </a:r>
            <a:r>
              <a:rPr lang="en-AU" baseline="0" dirty="0" smtClean="0"/>
              <a:t> this stage</a:t>
            </a:r>
            <a:r>
              <a:rPr lang="en-AU" dirty="0" smtClean="0"/>
              <a:t>.</a:t>
            </a:r>
          </a:p>
          <a:p>
            <a:r>
              <a:rPr lang="en-AU" dirty="0" smtClean="0"/>
              <a:t>With enough interest, and people to ‘drive’ organising the session as co-chairs, other sessions can be</a:t>
            </a:r>
            <a:r>
              <a:rPr lang="en-AU" baseline="0" dirty="0" smtClean="0"/>
              <a:t> </a:t>
            </a:r>
            <a:r>
              <a:rPr lang="en-AU" dirty="0" smtClean="0"/>
              <a:t>proposed (minimum 5-6 presentations).</a:t>
            </a:r>
          </a:p>
          <a:p>
            <a:endParaRPr lang="en-AU" dirty="0" smtClean="0"/>
          </a:p>
          <a:p>
            <a:r>
              <a:rPr lang="en-AU" dirty="0" smtClean="0"/>
              <a:t>There are many other sessions of interest</a:t>
            </a:r>
            <a:r>
              <a:rPr lang="en-AU" baseline="0" dirty="0" smtClean="0"/>
              <a:t> in the program, and a selection are shown here…</a:t>
            </a:r>
          </a:p>
          <a:p>
            <a:endParaRPr lang="en-AU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3915D9-C57D-422B-ABC2-5F66DB812E70}" type="slidenum">
              <a:rPr lang="en-AU" smtClean="0"/>
              <a:pPr/>
              <a:t>6</a:t>
            </a:fld>
            <a:endParaRPr lang="en-A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Other activities will be</a:t>
            </a:r>
            <a:r>
              <a:rPr lang="en-AU" baseline="0" dirty="0" smtClean="0"/>
              <a:t> held in conjunction with the conference, including Workshops and pre- and post-conference tours. </a:t>
            </a:r>
          </a:p>
          <a:p>
            <a:pPr lvl="0">
              <a:spcBef>
                <a:spcPts val="600"/>
              </a:spcBef>
              <a:buFont typeface="Arial" pitchFamily="34" charset="0"/>
              <a:buNone/>
            </a:pPr>
            <a:r>
              <a:rPr lang="en-AU" sz="2000" dirty="0" smtClean="0"/>
              <a:t>Two main tours will be offered to attendees:</a:t>
            </a:r>
          </a:p>
          <a:p>
            <a:pPr lvl="1">
              <a:buFont typeface="Arial" pitchFamily="34" charset="0"/>
              <a:buChar char="•"/>
            </a:pPr>
            <a:r>
              <a:rPr lang="en-AU" sz="2000" dirty="0" smtClean="0"/>
              <a:t> Port Lincoln visit to showcase the seafood hub with visits to tuna, oyster and kingfish farms</a:t>
            </a:r>
          </a:p>
          <a:p>
            <a:pPr lvl="1">
              <a:buFont typeface="Arial" pitchFamily="34" charset="0"/>
              <a:buChar char="•"/>
            </a:pPr>
            <a:r>
              <a:rPr lang="en-AU" sz="2000" dirty="0" smtClean="0"/>
              <a:t> Tour of SA’s research capabilities with attendees visiting SARDI at West Beach, and </a:t>
            </a:r>
            <a:r>
              <a:rPr lang="en-AU" sz="2000" smtClean="0"/>
              <a:t>Flinders</a:t>
            </a:r>
            <a:r>
              <a:rPr lang="en-AU" sz="2000" baseline="0" smtClean="0"/>
              <a:t> </a:t>
            </a:r>
            <a:r>
              <a:rPr lang="en-AU" sz="2000" smtClean="0"/>
              <a:t>University</a:t>
            </a:r>
            <a:endParaRPr lang="en-AU" sz="2000" dirty="0" smtClean="0"/>
          </a:p>
          <a:p>
            <a:endParaRPr lang="en-AU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aseline="0" dirty="0" smtClean="0"/>
              <a:t>We welcome industry association engagement, particularly from the SA industry as WAA14 will be close to home.</a:t>
            </a:r>
            <a:r>
              <a:rPr lang="en-AU" dirty="0" smtClean="0"/>
              <a:t> To discuss the program further – please contact</a:t>
            </a:r>
            <a:r>
              <a:rPr lang="en-AU" baseline="0" dirty="0" smtClean="0"/>
              <a:t> Jennifer </a:t>
            </a:r>
            <a:r>
              <a:rPr lang="en-AU" baseline="0" dirty="0" err="1" smtClean="0"/>
              <a:t>Cobcroft</a:t>
            </a:r>
            <a:r>
              <a:rPr lang="en-AU" baseline="0" dirty="0" smtClean="0"/>
              <a:t>, the local Program Co-chair. </a:t>
            </a:r>
          </a:p>
          <a:p>
            <a:r>
              <a:rPr lang="en-AU" baseline="0" dirty="0" smtClean="0"/>
              <a:t>If you would like to be involved, let us know.</a:t>
            </a:r>
            <a:endParaRPr lang="en-AU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3915D9-C57D-422B-ABC2-5F66DB812E70}" type="slidenum">
              <a:rPr lang="en-AU" smtClean="0"/>
              <a:pPr/>
              <a:t>9</a:t>
            </a:fld>
            <a:endParaRPr lang="en-A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3915D9-C57D-422B-ABC2-5F66DB812E70}" type="slidenum">
              <a:rPr lang="en-AU" smtClean="0"/>
              <a:pPr/>
              <a:t>11</a:t>
            </a:fld>
            <a:endParaRPr lang="en-A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2ADEA-61A9-C44C-95B3-EFE194FE4B42}" type="datetimeFigureOut">
              <a:rPr lang="en-US" smtClean="0"/>
              <a:pPr/>
              <a:t>8/7/2013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662E5-AACD-794C-8516-D3370A7F3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4544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2ADEA-61A9-C44C-95B3-EFE194FE4B42}" type="datetimeFigureOut">
              <a:rPr lang="en-US" smtClean="0"/>
              <a:pPr/>
              <a:t>8/7/2013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662E5-AACD-794C-8516-D3370A7F3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18590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2ADEA-61A9-C44C-95B3-EFE194FE4B42}" type="datetimeFigureOut">
              <a:rPr lang="en-US" smtClean="0"/>
              <a:pPr/>
              <a:t>8/7/2013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662E5-AACD-794C-8516-D3370A7F3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95365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2ADEA-61A9-C44C-95B3-EFE194FE4B42}" type="datetimeFigureOut">
              <a:rPr lang="en-US" smtClean="0"/>
              <a:pPr/>
              <a:t>8/7/2013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662E5-AACD-794C-8516-D3370A7F3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95202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2ADEA-61A9-C44C-95B3-EFE194FE4B42}" type="datetimeFigureOut">
              <a:rPr lang="en-US" smtClean="0"/>
              <a:pPr/>
              <a:t>8/7/2013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662E5-AACD-794C-8516-D3370A7F3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9970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2ADEA-61A9-C44C-95B3-EFE194FE4B42}" type="datetimeFigureOut">
              <a:rPr lang="en-US" smtClean="0"/>
              <a:pPr/>
              <a:t>8/7/2013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662E5-AACD-794C-8516-D3370A7F3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05134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2ADEA-61A9-C44C-95B3-EFE194FE4B42}" type="datetimeFigureOut">
              <a:rPr lang="en-US" smtClean="0"/>
              <a:pPr/>
              <a:t>8/7/2013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662E5-AACD-794C-8516-D3370A7F3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02344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2ADEA-61A9-C44C-95B3-EFE194FE4B42}" type="datetimeFigureOut">
              <a:rPr lang="en-US" smtClean="0"/>
              <a:pPr/>
              <a:t>8/7/2013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662E5-AACD-794C-8516-D3370A7F3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64632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2ADEA-61A9-C44C-95B3-EFE194FE4B42}" type="datetimeFigureOut">
              <a:rPr lang="en-US" smtClean="0"/>
              <a:pPr/>
              <a:t>8/7/2013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662E5-AACD-794C-8516-D3370A7F3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02026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2ADEA-61A9-C44C-95B3-EFE194FE4B42}" type="datetimeFigureOut">
              <a:rPr lang="en-US" smtClean="0"/>
              <a:pPr/>
              <a:t>8/7/2013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662E5-AACD-794C-8516-D3370A7F3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51657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2ADEA-61A9-C44C-95B3-EFE194FE4B42}" type="datetimeFigureOut">
              <a:rPr lang="en-US" smtClean="0"/>
              <a:pPr/>
              <a:t>8/7/2013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662E5-AACD-794C-8516-D3370A7F3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43659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12ADEA-61A9-C44C-95B3-EFE194FE4B42}" type="datetimeFigureOut">
              <a:rPr lang="en-US" smtClean="0"/>
              <a:pPr/>
              <a:t>8/7/2013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8662E5-AACD-794C-8516-D3370A7F3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93479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hyperlink" Target="mailto:jenny.cobcroft@utas.edu.au" TargetMode="External"/><Relationship Id="rId4" Type="http://schemas.openxmlformats.org/officeDocument/2006/relationships/hyperlink" Target="http://www.aquaculture.org.au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5942840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7787701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0415449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8923133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3672142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AA14 Power Point blank p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04685" y="619432"/>
            <a:ext cx="74075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40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ABOUT THE CONFERENCE</a:t>
            </a:r>
            <a:endParaRPr lang="en-AU" sz="40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04685" y="1505401"/>
            <a:ext cx="7407588" cy="340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buFont typeface="Arial" pitchFamily="34" charset="0"/>
              <a:buChar char="•"/>
            </a:pPr>
            <a:r>
              <a:rPr lang="en-AU" sz="2000" dirty="0" smtClean="0">
                <a:solidFill>
                  <a:schemeClr val="tx2"/>
                </a:solidFill>
              </a:rPr>
              <a:t> WAA14 incorporates the annual World Aquaculture Society symposium and the biennial Australasian Aquaculture Conference and Trade Show</a:t>
            </a:r>
          </a:p>
          <a:p>
            <a:pPr lvl="0">
              <a:spcBef>
                <a:spcPts val="600"/>
              </a:spcBef>
              <a:buFont typeface="Arial" pitchFamily="34" charset="0"/>
              <a:buChar char="•"/>
            </a:pPr>
            <a:r>
              <a:rPr lang="en-AU" sz="2000" dirty="0" smtClean="0">
                <a:solidFill>
                  <a:schemeClr val="tx2"/>
                </a:solidFill>
              </a:rPr>
              <a:t> WAA14 will be the largest gathering of international aquaculture professionals in the Asia Pacific region for 2014, with more than 3000 delegates expected to attend</a:t>
            </a:r>
          </a:p>
          <a:p>
            <a:pPr lvl="0">
              <a:spcBef>
                <a:spcPts val="600"/>
              </a:spcBef>
              <a:buFont typeface="Arial" pitchFamily="34" charset="0"/>
              <a:buChar char="•"/>
            </a:pPr>
            <a:r>
              <a:rPr lang="en-AU" sz="2000" dirty="0" smtClean="0">
                <a:solidFill>
                  <a:schemeClr val="tx2"/>
                </a:solidFill>
              </a:rPr>
              <a:t> WAA14 will also incorporate the Australasian Aquaculture Awards</a:t>
            </a:r>
          </a:p>
          <a:p>
            <a:pPr lvl="0">
              <a:spcBef>
                <a:spcPts val="600"/>
              </a:spcBef>
              <a:buFont typeface="Arial" pitchFamily="34" charset="0"/>
              <a:buChar char="•"/>
            </a:pPr>
            <a:r>
              <a:rPr lang="en-AU" sz="2000" dirty="0" smtClean="0">
                <a:solidFill>
                  <a:schemeClr val="tx2"/>
                </a:solidFill>
              </a:rPr>
              <a:t> The State Government is the major sponsor of the conference, which provides the opportunity to showcase South Australia’s aquaculture industry on a global stage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AA14 Power Point blank p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5910" y="486697"/>
            <a:ext cx="665152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0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BENEFITS FOR SA</a:t>
            </a:r>
          </a:p>
          <a:p>
            <a:endParaRPr lang="en-AU" dirty="0"/>
          </a:p>
        </p:txBody>
      </p:sp>
      <p:sp>
        <p:nvSpPr>
          <p:cNvPr id="4" name="TextBox 3"/>
          <p:cNvSpPr txBox="1"/>
          <p:nvPr/>
        </p:nvSpPr>
        <p:spPr>
          <a:xfrm>
            <a:off x="825910" y="1283110"/>
            <a:ext cx="6651522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600"/>
              </a:spcBef>
              <a:buFont typeface="Arial" pitchFamily="34" charset="0"/>
              <a:buChar char="•"/>
            </a:pPr>
            <a:r>
              <a:rPr lang="en-AU" sz="2000" dirty="0" smtClean="0">
                <a:solidFill>
                  <a:schemeClr val="tx2"/>
                </a:solidFill>
              </a:rPr>
              <a:t>Showcase the strength of SA’s progressive aquaculture industry and legislative frameworks</a:t>
            </a:r>
          </a:p>
          <a:p>
            <a:pPr lvl="0">
              <a:spcBef>
                <a:spcPts val="600"/>
              </a:spcBef>
              <a:buFont typeface="Arial" pitchFamily="34" charset="0"/>
              <a:buChar char="•"/>
            </a:pPr>
            <a:r>
              <a:rPr lang="en-AU" sz="2000" dirty="0" smtClean="0">
                <a:solidFill>
                  <a:schemeClr val="tx2"/>
                </a:solidFill>
              </a:rPr>
              <a:t> Promote the premium seafood products produced by SA aquaculture farmers to an international audience</a:t>
            </a:r>
          </a:p>
          <a:p>
            <a:pPr lvl="0">
              <a:spcBef>
                <a:spcPts val="600"/>
              </a:spcBef>
              <a:buFont typeface="Arial" pitchFamily="34" charset="0"/>
              <a:buChar char="•"/>
            </a:pPr>
            <a:r>
              <a:rPr lang="en-AU" sz="2000" dirty="0" smtClean="0">
                <a:solidFill>
                  <a:schemeClr val="tx2"/>
                </a:solidFill>
              </a:rPr>
              <a:t> Establish stronger ties with international aquaculture experts</a:t>
            </a:r>
          </a:p>
          <a:p>
            <a:pPr lvl="0">
              <a:spcBef>
                <a:spcPts val="600"/>
              </a:spcBef>
              <a:buFont typeface="Arial" pitchFamily="34" charset="0"/>
              <a:buChar char="•"/>
            </a:pPr>
            <a:r>
              <a:rPr lang="en-AU" sz="2000" dirty="0" smtClean="0">
                <a:solidFill>
                  <a:schemeClr val="tx2"/>
                </a:solidFill>
              </a:rPr>
              <a:t> Highlight aquaculture investment opportunities in SA</a:t>
            </a:r>
          </a:p>
          <a:p>
            <a:pPr lvl="0">
              <a:spcBef>
                <a:spcPts val="600"/>
              </a:spcBef>
              <a:buFont typeface="Arial" pitchFamily="34" charset="0"/>
              <a:buChar char="•"/>
            </a:pPr>
            <a:r>
              <a:rPr lang="en-AU" sz="2000" dirty="0" smtClean="0">
                <a:solidFill>
                  <a:schemeClr val="tx2"/>
                </a:solidFill>
              </a:rPr>
              <a:t> Develop and enhance new and existing export markets</a:t>
            </a:r>
          </a:p>
          <a:p>
            <a:pPr lvl="0">
              <a:spcBef>
                <a:spcPts val="600"/>
              </a:spcBef>
              <a:buFont typeface="Arial" pitchFamily="34" charset="0"/>
              <a:buChar char="•"/>
            </a:pPr>
            <a:r>
              <a:rPr lang="en-AU" sz="2000" dirty="0" smtClean="0">
                <a:solidFill>
                  <a:schemeClr val="tx2"/>
                </a:solidFill>
              </a:rPr>
              <a:t> Promote local R&amp;D expertise by highlighting significant research and development projects being undertaken in SA</a:t>
            </a:r>
          </a:p>
          <a:p>
            <a:endParaRPr lang="en-AU" sz="2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AA14 Power Point blank p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81665" y="427703"/>
            <a:ext cx="6622025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0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PROGRAM ATTRACTIONS</a:t>
            </a:r>
          </a:p>
          <a:p>
            <a:endParaRPr lang="en-AU" dirty="0"/>
          </a:p>
        </p:txBody>
      </p:sp>
      <p:sp>
        <p:nvSpPr>
          <p:cNvPr id="4" name="TextBox 3"/>
          <p:cNvSpPr txBox="1"/>
          <p:nvPr/>
        </p:nvSpPr>
        <p:spPr>
          <a:xfrm>
            <a:off x="781665" y="1412588"/>
            <a:ext cx="724145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300"/>
              </a:spcAft>
              <a:buFont typeface="Arial" pitchFamily="34" charset="0"/>
              <a:buChar char="•"/>
            </a:pPr>
            <a:r>
              <a:rPr lang="en-AU" sz="2000" b="1" dirty="0" smtClean="0">
                <a:solidFill>
                  <a:schemeClr val="tx2"/>
                </a:solidFill>
                <a:ea typeface="MS Gothic" pitchFamily="49" charset="-128"/>
              </a:rPr>
              <a:t>World Oyster Congress </a:t>
            </a:r>
            <a:r>
              <a:rPr lang="en-AU" sz="2000" dirty="0" smtClean="0">
                <a:solidFill>
                  <a:schemeClr val="tx2"/>
                </a:solidFill>
                <a:ea typeface="MS Gothic" pitchFamily="49" charset="-128"/>
              </a:rPr>
              <a:t>may be held in conjunction with WAA14, providing an opportunity for SAOGA members to network with international oyster industry experts</a:t>
            </a:r>
          </a:p>
          <a:p>
            <a:pPr marL="342900" indent="-342900">
              <a:spcAft>
                <a:spcPts val="300"/>
              </a:spcAft>
              <a:buFont typeface="Arial" pitchFamily="34" charset="0"/>
              <a:buChar char="•"/>
            </a:pPr>
            <a:r>
              <a:rPr lang="en-AU" sz="2000" dirty="0" smtClean="0">
                <a:solidFill>
                  <a:schemeClr val="tx2"/>
                </a:solidFill>
                <a:ea typeface="MS Gothic" pitchFamily="49" charset="-128"/>
              </a:rPr>
              <a:t>An extensive </a:t>
            </a:r>
            <a:r>
              <a:rPr lang="en-AU" sz="2000" b="1" dirty="0" smtClean="0">
                <a:solidFill>
                  <a:schemeClr val="tx2"/>
                </a:solidFill>
                <a:ea typeface="MS Gothic" pitchFamily="49" charset="-128"/>
              </a:rPr>
              <a:t>Conference Program </a:t>
            </a:r>
            <a:r>
              <a:rPr lang="en-AU" sz="2000" dirty="0" smtClean="0">
                <a:solidFill>
                  <a:schemeClr val="tx2"/>
                </a:solidFill>
                <a:ea typeface="MS Gothic" pitchFamily="49" charset="-128"/>
              </a:rPr>
              <a:t> will feature sessions and workshops on a range of topics and issues, including:</a:t>
            </a:r>
            <a:endParaRPr lang="en-AU" sz="2000" b="1" dirty="0" smtClean="0">
              <a:solidFill>
                <a:schemeClr val="tx2"/>
              </a:solidFill>
              <a:ea typeface="MS Gothic" pitchFamily="49" charset="-128"/>
            </a:endParaRPr>
          </a:p>
          <a:p>
            <a:pPr marL="342900" indent="-342900">
              <a:spcAft>
                <a:spcPts val="300"/>
              </a:spcAft>
            </a:pPr>
            <a:r>
              <a:rPr lang="en-AU" sz="2000" dirty="0" smtClean="0">
                <a:solidFill>
                  <a:schemeClr val="tx2"/>
                </a:solidFill>
                <a:ea typeface="MS Gothic" pitchFamily="49" charset="-128"/>
              </a:rPr>
              <a:t>- 	Molluscs and Crustaceans 		-     Marine Fish Culture</a:t>
            </a:r>
          </a:p>
          <a:p>
            <a:pPr marL="342900" indent="-342900">
              <a:spcAft>
                <a:spcPts val="300"/>
              </a:spcAft>
            </a:pPr>
            <a:r>
              <a:rPr lang="en-AU" sz="2000" dirty="0" smtClean="0">
                <a:solidFill>
                  <a:schemeClr val="tx2"/>
                </a:solidFill>
                <a:ea typeface="MS Gothic" pitchFamily="49" charset="-128"/>
              </a:rPr>
              <a:t>-     Freshwater Fish Culture		-     Ecology and Environment</a:t>
            </a:r>
          </a:p>
          <a:p>
            <a:pPr marL="342900" indent="-342900">
              <a:spcAft>
                <a:spcPts val="300"/>
              </a:spcAft>
            </a:pPr>
            <a:r>
              <a:rPr lang="en-AU" sz="2000" dirty="0" smtClean="0">
                <a:solidFill>
                  <a:schemeClr val="tx2"/>
                </a:solidFill>
                <a:ea typeface="MS Gothic" pitchFamily="49" charset="-128"/>
              </a:rPr>
              <a:t>-     Animal Science, Health and Diseases </a:t>
            </a:r>
          </a:p>
          <a:p>
            <a:pPr marL="342900" indent="-342900">
              <a:spcAft>
                <a:spcPts val="300"/>
              </a:spcAft>
            </a:pPr>
            <a:r>
              <a:rPr lang="en-AU" sz="2000" dirty="0" smtClean="0">
                <a:solidFill>
                  <a:schemeClr val="tx2"/>
                </a:solidFill>
                <a:ea typeface="MS Gothic" pitchFamily="49" charset="-128"/>
              </a:rPr>
              <a:t>-     Production Systems			-     Post Harvest Technologies</a:t>
            </a:r>
          </a:p>
          <a:p>
            <a:pPr marL="342900" indent="-342900">
              <a:spcAft>
                <a:spcPts val="300"/>
              </a:spcAft>
            </a:pPr>
            <a:r>
              <a:rPr lang="en-AU" sz="2000" dirty="0" smtClean="0">
                <a:solidFill>
                  <a:schemeClr val="tx2"/>
                </a:solidFill>
                <a:ea typeface="MS Gothic" pitchFamily="49" charset="-128"/>
              </a:rPr>
              <a:t>-     Nutrition, Genetics, Aquatic Animal Health</a:t>
            </a:r>
          </a:p>
          <a:p>
            <a:pPr marL="342900" indent="-342900">
              <a:spcAft>
                <a:spcPts val="300"/>
              </a:spcAft>
            </a:pPr>
            <a:r>
              <a:rPr lang="en-AU" sz="2000" dirty="0" smtClean="0">
                <a:solidFill>
                  <a:schemeClr val="tx2"/>
                </a:solidFill>
                <a:ea typeface="MS Gothic" pitchFamily="49" charset="-128"/>
              </a:rPr>
              <a:t>-     Economics and Social Sciences</a:t>
            </a:r>
          </a:p>
          <a:p>
            <a:endParaRPr lang="en-AU" sz="2000" dirty="0" smtClean="0">
              <a:solidFill>
                <a:srgbClr val="0070C0"/>
              </a:solidFill>
            </a:endParaRPr>
          </a:p>
          <a:p>
            <a:endParaRPr lang="en-AU" sz="2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AA14 Power Point blank p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6916" y="501445"/>
            <a:ext cx="660727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0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OYSTER PROGRAM</a:t>
            </a:r>
          </a:p>
          <a:p>
            <a:endParaRPr lang="en-AU" dirty="0"/>
          </a:p>
        </p:txBody>
      </p:sp>
      <p:sp>
        <p:nvSpPr>
          <p:cNvPr id="4" name="TextBox 3"/>
          <p:cNvSpPr txBox="1"/>
          <p:nvPr/>
        </p:nvSpPr>
        <p:spPr>
          <a:xfrm>
            <a:off x="766916" y="1486330"/>
            <a:ext cx="7344697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300"/>
              </a:spcAft>
              <a:buFont typeface="Arial" pitchFamily="34" charset="0"/>
              <a:buChar char="•"/>
            </a:pPr>
            <a:r>
              <a:rPr lang="en-AU" sz="2000" dirty="0" smtClean="0">
                <a:solidFill>
                  <a:schemeClr val="tx2"/>
                </a:solidFill>
                <a:ea typeface="MS Gothic" pitchFamily="49" charset="-128"/>
              </a:rPr>
              <a:t>Two </a:t>
            </a:r>
            <a:r>
              <a:rPr lang="en-AU" sz="2000" b="1" dirty="0" smtClean="0">
                <a:solidFill>
                  <a:schemeClr val="tx2"/>
                </a:solidFill>
                <a:ea typeface="MS Gothic" pitchFamily="49" charset="-128"/>
              </a:rPr>
              <a:t>Oyster sessions</a:t>
            </a:r>
          </a:p>
          <a:p>
            <a:pPr marL="914400" lvl="1" indent="-457200">
              <a:spcAft>
                <a:spcPts val="300"/>
              </a:spcAft>
              <a:buFont typeface="+mj-lt"/>
              <a:buAutoNum type="arabicPeriod"/>
            </a:pPr>
            <a:r>
              <a:rPr lang="en-AU" sz="2000" dirty="0" smtClean="0">
                <a:solidFill>
                  <a:schemeClr val="tx2"/>
                </a:solidFill>
                <a:ea typeface="MS Gothic" pitchFamily="49" charset="-128"/>
              </a:rPr>
              <a:t>Oysters</a:t>
            </a:r>
          </a:p>
          <a:p>
            <a:pPr marL="914400" lvl="1" indent="-457200">
              <a:spcAft>
                <a:spcPts val="300"/>
              </a:spcAft>
              <a:buFont typeface="+mj-lt"/>
              <a:buAutoNum type="arabicPeriod"/>
            </a:pPr>
            <a:r>
              <a:rPr lang="en-AU" sz="2000" dirty="0" smtClean="0">
                <a:solidFill>
                  <a:schemeClr val="tx2"/>
                </a:solidFill>
                <a:ea typeface="MS Gothic" pitchFamily="49" charset="-128"/>
              </a:rPr>
              <a:t>Pacific Oyster Mortality Syndrome (POMS)</a:t>
            </a:r>
            <a:br>
              <a:rPr lang="en-AU" sz="2000" dirty="0" smtClean="0">
                <a:solidFill>
                  <a:schemeClr val="tx2"/>
                </a:solidFill>
                <a:ea typeface="MS Gothic" pitchFamily="49" charset="-128"/>
              </a:rPr>
            </a:br>
            <a:r>
              <a:rPr lang="en-AU" sz="2000" i="1" dirty="0" smtClean="0">
                <a:solidFill>
                  <a:schemeClr val="tx2"/>
                </a:solidFill>
                <a:ea typeface="MS Gothic" pitchFamily="49" charset="-128"/>
              </a:rPr>
              <a:t>There is also scope to propose other session topics.</a:t>
            </a:r>
          </a:p>
          <a:p>
            <a:pPr marL="342900" indent="-342900">
              <a:spcAft>
                <a:spcPts val="300"/>
              </a:spcAft>
              <a:buFont typeface="Arial" pitchFamily="34" charset="0"/>
              <a:buChar char="•"/>
            </a:pPr>
            <a:r>
              <a:rPr lang="en-US" sz="2000" b="1" dirty="0" smtClean="0">
                <a:solidFill>
                  <a:schemeClr val="tx2"/>
                </a:solidFill>
                <a:ea typeface="MS Gothic" pitchFamily="49" charset="-128"/>
              </a:rPr>
              <a:t>Other sessions </a:t>
            </a:r>
            <a:r>
              <a:rPr lang="en-US" sz="2000" dirty="0" smtClean="0">
                <a:solidFill>
                  <a:schemeClr val="tx2"/>
                </a:solidFill>
                <a:ea typeface="MS Gothic" pitchFamily="49" charset="-128"/>
              </a:rPr>
              <a:t>of potential interest:</a:t>
            </a:r>
            <a:endParaRPr lang="en-AU" sz="2000" dirty="0" smtClean="0">
              <a:solidFill>
                <a:schemeClr val="tx2"/>
              </a:solidFill>
              <a:ea typeface="MS Gothic" pitchFamily="49" charset="-128"/>
            </a:endParaRPr>
          </a:p>
          <a:p>
            <a:pPr marL="342900" indent="-342900">
              <a:spcAft>
                <a:spcPts val="300"/>
              </a:spcAft>
              <a:buFontTx/>
              <a:buChar char="-"/>
            </a:pPr>
            <a:r>
              <a:rPr lang="en-AU" sz="2000" dirty="0" smtClean="0">
                <a:solidFill>
                  <a:schemeClr val="tx2"/>
                </a:solidFill>
                <a:ea typeface="MS Gothic" pitchFamily="49" charset="-128"/>
              </a:rPr>
              <a:t>Climate Change Ready – management strategies</a:t>
            </a:r>
          </a:p>
          <a:p>
            <a:pPr marL="342900" indent="-342900">
              <a:spcAft>
                <a:spcPts val="300"/>
              </a:spcAft>
              <a:buFontTx/>
              <a:buChar char="-"/>
            </a:pPr>
            <a:r>
              <a:rPr lang="en-AU" sz="2000" dirty="0" smtClean="0">
                <a:solidFill>
                  <a:schemeClr val="tx2"/>
                </a:solidFill>
                <a:ea typeface="MS Gothic" pitchFamily="49" charset="-128"/>
              </a:rPr>
              <a:t>Sustainable Development of Aquaculture</a:t>
            </a:r>
          </a:p>
          <a:p>
            <a:pPr marL="342900" indent="-342900">
              <a:spcAft>
                <a:spcPts val="300"/>
              </a:spcAft>
              <a:buFontTx/>
              <a:buChar char="-"/>
            </a:pPr>
            <a:r>
              <a:rPr lang="en-AU" sz="2000" dirty="0" smtClean="0">
                <a:solidFill>
                  <a:schemeClr val="tx2"/>
                </a:solidFill>
                <a:ea typeface="MS Gothic" pitchFamily="49" charset="-128"/>
              </a:rPr>
              <a:t>Spatial Planning and Regulation</a:t>
            </a:r>
          </a:p>
          <a:p>
            <a:pPr marL="342900" indent="-342900">
              <a:spcAft>
                <a:spcPts val="300"/>
              </a:spcAft>
              <a:buFontTx/>
              <a:buChar char="-"/>
            </a:pPr>
            <a:r>
              <a:rPr lang="en-AU" sz="2000" dirty="0" smtClean="0">
                <a:solidFill>
                  <a:schemeClr val="tx2"/>
                </a:solidFill>
                <a:ea typeface="MS Gothic" pitchFamily="49" charset="-128"/>
              </a:rPr>
              <a:t>Aquaculture Standards &amp; Certification</a:t>
            </a:r>
          </a:p>
          <a:p>
            <a:pPr marL="342900" indent="-342900">
              <a:spcAft>
                <a:spcPts val="300"/>
              </a:spcAft>
              <a:buFontTx/>
              <a:buChar char="-"/>
            </a:pPr>
            <a:r>
              <a:rPr lang="en-AU" sz="2000" dirty="0" smtClean="0">
                <a:solidFill>
                  <a:schemeClr val="tx2"/>
                </a:solidFill>
                <a:ea typeface="MS Gothic" pitchFamily="49" charset="-128"/>
              </a:rPr>
              <a:t>Breeding &amp; Genetics</a:t>
            </a:r>
          </a:p>
          <a:p>
            <a:pPr marL="342900" indent="-342900">
              <a:spcAft>
                <a:spcPts val="300"/>
              </a:spcAft>
              <a:buFontTx/>
              <a:buChar char="-"/>
            </a:pPr>
            <a:r>
              <a:rPr lang="en-AU" sz="2000" dirty="0" smtClean="0">
                <a:solidFill>
                  <a:schemeClr val="tx2"/>
                </a:solidFill>
                <a:ea typeface="MS Gothic" pitchFamily="49" charset="-128"/>
              </a:rPr>
              <a:t>Hatchery &amp; Larvae Management</a:t>
            </a:r>
          </a:p>
          <a:p>
            <a:pPr marL="342900" indent="-342900">
              <a:spcAft>
                <a:spcPts val="300"/>
              </a:spcAft>
              <a:buFontTx/>
              <a:buChar char="-"/>
            </a:pPr>
            <a:r>
              <a:rPr lang="en-AU" sz="2000" dirty="0" smtClean="0">
                <a:solidFill>
                  <a:schemeClr val="tx2"/>
                </a:solidFill>
                <a:ea typeface="MS Gothic" pitchFamily="49" charset="-128"/>
              </a:rPr>
              <a:t>Water Quality and Usage</a:t>
            </a:r>
          </a:p>
          <a:p>
            <a:pPr marL="342900" indent="-342900">
              <a:spcAft>
                <a:spcPts val="300"/>
              </a:spcAft>
              <a:buFontTx/>
              <a:buChar char="-"/>
            </a:pPr>
            <a:r>
              <a:rPr lang="en-AU" sz="2000" dirty="0" smtClean="0">
                <a:solidFill>
                  <a:schemeClr val="tx2"/>
                </a:solidFill>
                <a:ea typeface="MS Gothic" pitchFamily="49" charset="-128"/>
              </a:rPr>
              <a:t>Biosecurity</a:t>
            </a:r>
            <a:endParaRPr lang="en-AU" sz="2000" b="1" dirty="0" smtClean="0">
              <a:solidFill>
                <a:schemeClr val="tx2"/>
              </a:solidFill>
              <a:ea typeface="MS Gothic" pitchFamily="49" charset="-128"/>
            </a:endParaRPr>
          </a:p>
          <a:p>
            <a:endParaRPr lang="en-AU" sz="2000" dirty="0" smtClean="0">
              <a:solidFill>
                <a:schemeClr val="tx2"/>
              </a:solidFill>
            </a:endParaRPr>
          </a:p>
          <a:p>
            <a:endParaRPr lang="en-AU" sz="2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AA14 Power Point blank p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22671" y="471948"/>
            <a:ext cx="73299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0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OYSTER PROGRAM</a:t>
            </a:r>
          </a:p>
          <a:p>
            <a:endParaRPr lang="en-A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722671" y="1165123"/>
            <a:ext cx="7329948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300"/>
              </a:spcAft>
              <a:buFont typeface="Arial" pitchFamily="34" charset="0"/>
              <a:buChar char="•"/>
            </a:pPr>
            <a:r>
              <a:rPr lang="en-AU" sz="2000" b="1" dirty="0" smtClean="0">
                <a:solidFill>
                  <a:srgbClr val="003366"/>
                </a:solidFill>
                <a:ea typeface="MS Gothic" pitchFamily="49" charset="-128"/>
              </a:rPr>
              <a:t>Other Sessions </a:t>
            </a:r>
            <a:r>
              <a:rPr lang="en-AU" sz="2000" dirty="0" smtClean="0">
                <a:solidFill>
                  <a:srgbClr val="003366"/>
                </a:solidFill>
                <a:ea typeface="MS Gothic" pitchFamily="49" charset="-128"/>
              </a:rPr>
              <a:t>of potential interest cont:</a:t>
            </a:r>
          </a:p>
          <a:p>
            <a:pPr marL="342900" indent="-342900">
              <a:spcAft>
                <a:spcPts val="300"/>
              </a:spcAft>
              <a:buFontTx/>
              <a:buChar char="-"/>
            </a:pPr>
            <a:r>
              <a:rPr lang="en-AU" sz="2000" dirty="0" smtClean="0">
                <a:solidFill>
                  <a:srgbClr val="003366"/>
                </a:solidFill>
                <a:ea typeface="MS Gothic" pitchFamily="49" charset="-128"/>
              </a:rPr>
              <a:t>Integrated Multi-</a:t>
            </a:r>
            <a:r>
              <a:rPr lang="en-AU" sz="2000" dirty="0" err="1" smtClean="0">
                <a:solidFill>
                  <a:srgbClr val="003366"/>
                </a:solidFill>
                <a:ea typeface="MS Gothic" pitchFamily="49" charset="-128"/>
              </a:rPr>
              <a:t>trophic</a:t>
            </a:r>
            <a:r>
              <a:rPr lang="en-AU" sz="2000" dirty="0" smtClean="0">
                <a:solidFill>
                  <a:srgbClr val="003366"/>
                </a:solidFill>
                <a:ea typeface="MS Gothic" pitchFamily="49" charset="-128"/>
              </a:rPr>
              <a:t> Aquaculture</a:t>
            </a:r>
          </a:p>
          <a:p>
            <a:pPr marL="342900" indent="-342900">
              <a:spcAft>
                <a:spcPts val="300"/>
              </a:spcAft>
              <a:buFontTx/>
              <a:buChar char="-"/>
            </a:pPr>
            <a:r>
              <a:rPr lang="en-AU" sz="2000" dirty="0" smtClean="0">
                <a:solidFill>
                  <a:srgbClr val="003366"/>
                </a:solidFill>
                <a:ea typeface="MS Gothic" pitchFamily="49" charset="-128"/>
              </a:rPr>
              <a:t>Aquaculture Food Safety Programs, Inspections and Audits</a:t>
            </a:r>
          </a:p>
          <a:p>
            <a:pPr marL="342900" indent="-342900">
              <a:spcAft>
                <a:spcPts val="300"/>
              </a:spcAft>
              <a:buFontTx/>
              <a:buChar char="-"/>
            </a:pPr>
            <a:r>
              <a:rPr lang="en-AU" sz="2000" dirty="0" smtClean="0">
                <a:solidFill>
                  <a:srgbClr val="003366"/>
                </a:solidFill>
                <a:ea typeface="MS Gothic" pitchFamily="49" charset="-128"/>
              </a:rPr>
              <a:t>Improving Energy Efficiency in Aquaculture Operations</a:t>
            </a:r>
          </a:p>
          <a:p>
            <a:pPr marL="342900" indent="-342900">
              <a:spcAft>
                <a:spcPts val="300"/>
              </a:spcAft>
              <a:buFontTx/>
              <a:buChar char="-"/>
            </a:pPr>
            <a:r>
              <a:rPr lang="en-AU" sz="2000" dirty="0" smtClean="0">
                <a:solidFill>
                  <a:srgbClr val="003366"/>
                </a:solidFill>
                <a:ea typeface="MS Gothic" pitchFamily="49" charset="-128"/>
              </a:rPr>
              <a:t>Pearl and Queen Conch Culture</a:t>
            </a:r>
          </a:p>
          <a:p>
            <a:pPr marL="342900" indent="-342900">
              <a:spcAft>
                <a:spcPts val="300"/>
              </a:spcAft>
              <a:buFontTx/>
              <a:buChar char="-"/>
            </a:pPr>
            <a:r>
              <a:rPr lang="en-AU" sz="2000" dirty="0" smtClean="0">
                <a:solidFill>
                  <a:srgbClr val="003366"/>
                </a:solidFill>
                <a:ea typeface="MS Gothic" pitchFamily="49" charset="-128"/>
              </a:rPr>
              <a:t>Marketing &amp; Trade</a:t>
            </a:r>
          </a:p>
          <a:p>
            <a:pPr marL="342900" indent="-342900">
              <a:spcAft>
                <a:spcPts val="300"/>
              </a:spcAft>
              <a:buFontTx/>
              <a:buChar char="-"/>
            </a:pPr>
            <a:r>
              <a:rPr lang="en-AU" sz="2000" dirty="0" smtClean="0">
                <a:solidFill>
                  <a:srgbClr val="003366"/>
                </a:solidFill>
                <a:ea typeface="MS Gothic" pitchFamily="49" charset="-128"/>
              </a:rPr>
              <a:t>Harmful Algal Blooms</a:t>
            </a:r>
          </a:p>
          <a:p>
            <a:pPr marL="342900" indent="-342900">
              <a:spcAft>
                <a:spcPts val="300"/>
              </a:spcAft>
              <a:buFontTx/>
              <a:buChar char="-"/>
            </a:pPr>
            <a:r>
              <a:rPr lang="en-AU" sz="2000" dirty="0" smtClean="0">
                <a:solidFill>
                  <a:srgbClr val="003366"/>
                </a:solidFill>
                <a:ea typeface="MS Gothic" pitchFamily="49" charset="-128"/>
              </a:rPr>
              <a:t>Post-harvest Product Quality</a:t>
            </a:r>
          </a:p>
          <a:p>
            <a:pPr marL="342900" indent="-342900">
              <a:spcAft>
                <a:spcPts val="300"/>
              </a:spcAft>
              <a:buFontTx/>
              <a:buChar char="-"/>
            </a:pPr>
            <a:r>
              <a:rPr lang="en-AU" sz="2000" dirty="0" smtClean="0">
                <a:solidFill>
                  <a:srgbClr val="003366"/>
                </a:solidFill>
                <a:ea typeface="MS Gothic" pitchFamily="49" charset="-128"/>
              </a:rPr>
              <a:t>Branding &amp; Marketing – what works for me?</a:t>
            </a:r>
          </a:p>
          <a:p>
            <a:pPr marL="342900" indent="-342900">
              <a:spcAft>
                <a:spcPts val="300"/>
              </a:spcAft>
              <a:buFontTx/>
              <a:buChar char="-"/>
            </a:pPr>
            <a:r>
              <a:rPr lang="en-AU" sz="2000" dirty="0" smtClean="0">
                <a:solidFill>
                  <a:srgbClr val="003366"/>
                </a:solidFill>
                <a:ea typeface="MS Gothic" pitchFamily="49" charset="-128"/>
              </a:rPr>
              <a:t>Social Licence to Operate (Kate Brooks)</a:t>
            </a:r>
          </a:p>
          <a:p>
            <a:pPr marL="342900" indent="-342900">
              <a:spcAft>
                <a:spcPts val="300"/>
              </a:spcAft>
              <a:buFontTx/>
              <a:buChar char="-"/>
            </a:pPr>
            <a:r>
              <a:rPr lang="en-AU" sz="2000" dirty="0" err="1" smtClean="0">
                <a:solidFill>
                  <a:srgbClr val="003366"/>
                </a:solidFill>
                <a:ea typeface="MS Gothic" pitchFamily="49" charset="-128"/>
              </a:rPr>
              <a:t>Molluscan</a:t>
            </a:r>
            <a:r>
              <a:rPr lang="en-AU" sz="2000" dirty="0" smtClean="0">
                <a:solidFill>
                  <a:srgbClr val="003366"/>
                </a:solidFill>
                <a:ea typeface="MS Gothic" pitchFamily="49" charset="-128"/>
              </a:rPr>
              <a:t> genomics and genetic improvements</a:t>
            </a:r>
            <a:br>
              <a:rPr lang="en-AU" sz="2000" dirty="0" smtClean="0">
                <a:solidFill>
                  <a:srgbClr val="003366"/>
                </a:solidFill>
                <a:ea typeface="MS Gothic" pitchFamily="49" charset="-128"/>
              </a:rPr>
            </a:br>
            <a:r>
              <a:rPr lang="en-AU" sz="2000" dirty="0" smtClean="0">
                <a:solidFill>
                  <a:srgbClr val="003366"/>
                </a:solidFill>
                <a:ea typeface="MS Gothic" pitchFamily="49" charset="-128"/>
              </a:rPr>
              <a:t>in China</a:t>
            </a:r>
          </a:p>
          <a:p>
            <a:pPr marL="342900" indent="-342900">
              <a:spcAft>
                <a:spcPts val="300"/>
              </a:spcAft>
              <a:buFontTx/>
              <a:buChar char="-"/>
            </a:pPr>
            <a:r>
              <a:rPr lang="en-AU" sz="2000" dirty="0" smtClean="0">
                <a:solidFill>
                  <a:srgbClr val="003366"/>
                </a:solidFill>
                <a:ea typeface="MS Gothic" pitchFamily="49" charset="-128"/>
              </a:rPr>
              <a:t>Freshwater pearl aquaculture in China</a:t>
            </a:r>
          </a:p>
          <a:p>
            <a:endParaRPr lang="en-AU" sz="2000" dirty="0" smtClean="0"/>
          </a:p>
          <a:p>
            <a:endParaRPr lang="en-AU" sz="2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9973894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AA14 Power Point blank p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22671" y="471948"/>
            <a:ext cx="73299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0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WORKSHOPS/TOURS</a:t>
            </a:r>
          </a:p>
          <a:p>
            <a:endParaRPr lang="en-A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722671" y="1474839"/>
            <a:ext cx="7329948" cy="4054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300"/>
              </a:spcAft>
              <a:buFont typeface="Arial" pitchFamily="34" charset="0"/>
              <a:buChar char="•"/>
            </a:pPr>
            <a:r>
              <a:rPr lang="en-AU" sz="2000" dirty="0" smtClean="0">
                <a:solidFill>
                  <a:schemeClr val="tx2"/>
                </a:solidFill>
                <a:ea typeface="MS Gothic" pitchFamily="49" charset="-128"/>
              </a:rPr>
              <a:t>A range of pre- and post- conference tours are being arranged that may be of interest. Further information will be made available over coming months.</a:t>
            </a:r>
          </a:p>
          <a:p>
            <a:pPr marL="342900" indent="-342900">
              <a:spcAft>
                <a:spcPts val="300"/>
              </a:spcAft>
            </a:pPr>
            <a:r>
              <a:rPr lang="en-AU" sz="2000" dirty="0" smtClean="0">
                <a:solidFill>
                  <a:schemeClr val="tx2"/>
                </a:solidFill>
                <a:ea typeface="MS Gothic" pitchFamily="49" charset="-128"/>
              </a:rPr>
              <a:t>	Find out more at </a:t>
            </a:r>
            <a:r>
              <a:rPr lang="en-AU" sz="2000" dirty="0" smtClean="0">
                <a:solidFill>
                  <a:schemeClr val="tx2"/>
                </a:solidFill>
                <a:ea typeface="MS Gothic" pitchFamily="49" charset="-128"/>
                <a:hlinkClick r:id="rId4"/>
              </a:rPr>
              <a:t>www.aquaculture.org.au</a:t>
            </a:r>
            <a:r>
              <a:rPr lang="en-AU" sz="2000" dirty="0" smtClean="0">
                <a:solidFill>
                  <a:schemeClr val="tx2"/>
                </a:solidFill>
                <a:ea typeface="MS Gothic" pitchFamily="49" charset="-128"/>
              </a:rPr>
              <a:t> </a:t>
            </a:r>
          </a:p>
          <a:p>
            <a:pPr marL="342900" indent="-342900">
              <a:spcAft>
                <a:spcPts val="300"/>
              </a:spcAft>
              <a:buFont typeface="Arial" pitchFamily="34" charset="0"/>
              <a:buChar char="•"/>
            </a:pPr>
            <a:r>
              <a:rPr lang="en-AU" sz="2000" dirty="0" smtClean="0">
                <a:solidFill>
                  <a:schemeClr val="tx2"/>
                </a:solidFill>
                <a:ea typeface="MS Gothic" pitchFamily="49" charset="-128"/>
              </a:rPr>
              <a:t>Oyster sessions and co-chairs are still being finalised and engagement and participation by oyster industry associations and operators is welcome.</a:t>
            </a:r>
          </a:p>
          <a:p>
            <a:pPr marL="342900" indent="-342900">
              <a:spcAft>
                <a:spcPts val="300"/>
              </a:spcAft>
            </a:pPr>
            <a:r>
              <a:rPr lang="en-AU" sz="2000" dirty="0" smtClean="0">
                <a:solidFill>
                  <a:schemeClr val="tx2"/>
                </a:solidFill>
                <a:ea typeface="MS Gothic" pitchFamily="49" charset="-128"/>
              </a:rPr>
              <a:t>	Contact Program Co-chairs:</a:t>
            </a:r>
          </a:p>
          <a:p>
            <a:pPr marL="342900" indent="-342900">
              <a:spcAft>
                <a:spcPts val="300"/>
              </a:spcAft>
            </a:pPr>
            <a:r>
              <a:rPr lang="en-AU" sz="2000" dirty="0" smtClean="0">
                <a:solidFill>
                  <a:schemeClr val="tx2"/>
                </a:solidFill>
                <a:ea typeface="MS Gothic" pitchFamily="49" charset="-128"/>
              </a:rPr>
              <a:t>	Jennifer </a:t>
            </a:r>
            <a:r>
              <a:rPr lang="en-AU" sz="2000" dirty="0" err="1" smtClean="0">
                <a:solidFill>
                  <a:schemeClr val="tx2"/>
                </a:solidFill>
                <a:ea typeface="MS Gothic" pitchFamily="49" charset="-128"/>
              </a:rPr>
              <a:t>Cobcroft</a:t>
            </a:r>
            <a:r>
              <a:rPr lang="en-AU" sz="2000" dirty="0" smtClean="0">
                <a:solidFill>
                  <a:schemeClr val="tx2"/>
                </a:solidFill>
                <a:ea typeface="MS Gothic" pitchFamily="49" charset="-128"/>
              </a:rPr>
              <a:t> (local)</a:t>
            </a:r>
          </a:p>
          <a:p>
            <a:pPr marL="342900" indent="-342900">
              <a:spcAft>
                <a:spcPts val="300"/>
              </a:spcAft>
            </a:pPr>
            <a:r>
              <a:rPr lang="en-AU" sz="2000" dirty="0" smtClean="0">
                <a:solidFill>
                  <a:schemeClr val="tx2"/>
                </a:solidFill>
                <a:ea typeface="MS Gothic" pitchFamily="49" charset="-128"/>
                <a:hlinkClick r:id="rId5"/>
              </a:rPr>
              <a:t>	jenny.cobcroft@utas.edu.au</a:t>
            </a:r>
            <a:endParaRPr lang="en-AU" sz="2000" dirty="0" smtClean="0">
              <a:solidFill>
                <a:schemeClr val="tx2"/>
              </a:solidFill>
              <a:ea typeface="MS Gothic" pitchFamily="49" charset="-128"/>
            </a:endParaRPr>
          </a:p>
          <a:p>
            <a:pPr marL="342900" indent="-342900">
              <a:spcAft>
                <a:spcPts val="300"/>
              </a:spcAft>
            </a:pPr>
            <a:r>
              <a:rPr lang="en-AU" sz="2000" dirty="0" smtClean="0">
                <a:solidFill>
                  <a:schemeClr val="tx2"/>
                </a:solidFill>
                <a:ea typeface="MS Gothic" pitchFamily="49" charset="-128"/>
              </a:rPr>
              <a:t>	OR </a:t>
            </a:r>
          </a:p>
          <a:p>
            <a:pPr marL="342900" indent="-342900">
              <a:spcAft>
                <a:spcPts val="300"/>
              </a:spcAft>
            </a:pPr>
            <a:r>
              <a:rPr lang="en-AU" sz="2000" dirty="0" smtClean="0">
                <a:solidFill>
                  <a:schemeClr val="tx2"/>
                </a:solidFill>
                <a:ea typeface="MS Gothic" pitchFamily="49" charset="-128"/>
              </a:rPr>
              <a:t>	José </a:t>
            </a:r>
            <a:r>
              <a:rPr lang="en-AU" sz="2000" dirty="0" err="1" smtClean="0">
                <a:solidFill>
                  <a:schemeClr val="tx2"/>
                </a:solidFill>
                <a:ea typeface="MS Gothic" pitchFamily="49" charset="-128"/>
              </a:rPr>
              <a:t>Fernández-Polanco</a:t>
            </a:r>
            <a:r>
              <a:rPr lang="en-AU" sz="2000" dirty="0" smtClean="0">
                <a:solidFill>
                  <a:schemeClr val="tx2"/>
                </a:solidFill>
                <a:ea typeface="MS Gothic" pitchFamily="49" charset="-128"/>
              </a:rPr>
              <a:t>  (international)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619</Words>
  <Application>Microsoft Office PowerPoint</Application>
  <PresentationFormat>On-screen Show (4:3)</PresentationFormat>
  <Paragraphs>79</Paragraphs>
  <Slides>12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IMPRINT </dc:creator>
  <cp:lastModifiedBy>tsoukj20</cp:lastModifiedBy>
  <cp:revision>16</cp:revision>
  <dcterms:created xsi:type="dcterms:W3CDTF">2013-05-08T06:47:24Z</dcterms:created>
  <dcterms:modified xsi:type="dcterms:W3CDTF">2013-08-07T06:13:10Z</dcterms:modified>
</cp:coreProperties>
</file>