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90" r:id="rId4"/>
    <p:sldId id="261" r:id="rId5"/>
    <p:sldId id="279" r:id="rId6"/>
    <p:sldId id="280" r:id="rId7"/>
    <p:sldId id="262" r:id="rId8"/>
    <p:sldId id="265" r:id="rId9"/>
    <p:sldId id="312" r:id="rId10"/>
    <p:sldId id="274" r:id="rId11"/>
    <p:sldId id="273" r:id="rId12"/>
    <p:sldId id="267" r:id="rId13"/>
    <p:sldId id="302" r:id="rId14"/>
    <p:sldId id="287" r:id="rId15"/>
    <p:sldId id="321" r:id="rId16"/>
    <p:sldId id="32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DFAEC852-0D67-4370-B77C-7A09617B73FC}" type="datetimeFigureOut">
              <a:rPr lang="en-AU" smtClean="0"/>
              <a:t>8/08/2013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383DC9E7-F382-40A6-89DF-DAF1613CE9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DFAEC852-0D67-4370-B77C-7A09617B73FC}" type="datetimeFigureOut">
              <a:rPr lang="en-AU" smtClean="0"/>
              <a:t>8/08/2013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383DC9E7-F382-40A6-89DF-DAF1613CE9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FAEC852-0D67-4370-B77C-7A09617B73FC}" type="datetimeFigureOut">
              <a:rPr lang="en-AU" smtClean="0"/>
              <a:t>8/08/2013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383DC9E7-F382-40A6-89DF-DAF1613CE9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DFAEC852-0D67-4370-B77C-7A09617B73FC}" type="datetimeFigureOut">
              <a:rPr lang="en-AU" smtClean="0"/>
              <a:t>8/08/2013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383DC9E7-F382-40A6-89DF-DAF1613CE9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DFAEC852-0D67-4370-B77C-7A09617B73FC}" type="datetimeFigureOut">
              <a:rPr lang="en-AU" smtClean="0"/>
              <a:t>8/08/2013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383DC9E7-F382-40A6-89DF-DAF1613CE9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DFAEC852-0D67-4370-B77C-7A09617B73FC}" type="datetimeFigureOut">
              <a:rPr lang="en-AU" smtClean="0"/>
              <a:t>8/08/2013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383DC9E7-F382-40A6-89DF-DAF1613CE9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FAEC852-0D67-4370-B77C-7A09617B73FC}" type="datetimeFigureOut">
              <a:rPr lang="en-AU" smtClean="0"/>
              <a:t>8/08/2013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383DC9E7-F382-40A6-89DF-DAF1613CE9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DFAEC852-0D67-4370-B77C-7A09617B73FC}" type="datetimeFigureOut">
              <a:rPr lang="en-AU" smtClean="0"/>
              <a:t>8/08/2013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383DC9E7-F382-40A6-89DF-DAF1613CE9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DFAEC852-0D67-4370-B77C-7A09617B73FC}" type="datetimeFigureOut">
              <a:rPr lang="en-AU" smtClean="0"/>
              <a:t>8/08/2013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383DC9E7-F382-40A6-89DF-DAF1613CE9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FAEC852-0D67-4370-B77C-7A09617B73FC}" type="datetimeFigureOut">
              <a:rPr lang="en-AU" smtClean="0"/>
              <a:t>8/08/2013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383DC9E7-F382-40A6-89DF-DAF1613CE9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DFAEC852-0D67-4370-B77C-7A09617B73FC}" type="datetimeFigureOut">
              <a:rPr lang="en-AU" smtClean="0"/>
              <a:t>8/08/2013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383DC9E7-F382-40A6-89DF-DAF1613CE9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DFAEC852-0D67-4370-B77C-7A09617B73FC}" type="datetimeFigureOut">
              <a:rPr lang="en-AU" smtClean="0"/>
              <a:t>8/08/2013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DC9E7-F382-40A6-89DF-DAF1613CE926}" type="slidenum">
              <a:rPr lang="en-AU" smtClean="0"/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33549" y="3355578"/>
            <a:ext cx="9082019" cy="1606102"/>
          </a:xfrm>
        </p:spPr>
        <p:txBody>
          <a:bodyPr>
            <a:normAutofit fontScale="90000"/>
          </a:bodyPr>
          <a:lstStyle/>
          <a:p>
            <a:pPr algn="ctr"/>
            <a:r>
              <a:rPr lang="en-AU" dirty="0" smtClean="0"/>
              <a:t>Shellfish Culture Limited</a:t>
            </a:r>
            <a:br>
              <a:rPr lang="en-AU" dirty="0" smtClean="0"/>
            </a:br>
            <a:r>
              <a:rPr lang="en-AU" dirty="0" smtClean="0"/>
              <a:t>2013 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428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64704"/>
            <a:ext cx="4032448" cy="5381636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4644008" y="1340768"/>
            <a:ext cx="4248472" cy="3888432"/>
          </a:xfrm>
        </p:spPr>
        <p:txBody>
          <a:bodyPr>
            <a:noAutofit/>
          </a:bodyPr>
          <a:lstStyle/>
          <a:p>
            <a:pPr algn="l"/>
            <a:r>
              <a:rPr lang="en-AU" sz="2800" dirty="0"/>
              <a:t>Increased farm capacity with the purchase of water and land base at </a:t>
            </a:r>
            <a:r>
              <a:rPr lang="en-AU" sz="2800" dirty="0" smtClean="0"/>
              <a:t>PCL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14 hectares of water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11 hectares of land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3 sheds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7134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4265390" cy="4536504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4788024" y="1844824"/>
            <a:ext cx="4248472" cy="4011852"/>
          </a:xfrm>
        </p:spPr>
        <p:txBody>
          <a:bodyPr>
            <a:noAutofit/>
          </a:bodyPr>
          <a:lstStyle/>
          <a:p>
            <a:r>
              <a:rPr lang="en-AU" sz="2800" dirty="0" smtClean="0"/>
              <a:t>Grant utilised to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Increased Water Storage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Overhaul grader</a:t>
            </a:r>
            <a:endParaRPr lang="en-AU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37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36711"/>
            <a:ext cx="4713258" cy="3531634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539552" y="4437112"/>
            <a:ext cx="7920880" cy="2211652"/>
          </a:xfrm>
        </p:spPr>
        <p:txBody>
          <a:bodyPr>
            <a:noAutofit/>
          </a:bodyPr>
          <a:lstStyle/>
          <a:p>
            <a:pPr algn="l"/>
            <a:r>
              <a:rPr lang="en-AU" sz="2800" dirty="0" smtClean="0"/>
              <a:t>Grader upgrade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Bigger screen, bigger oysters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Freshwater grading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Bulk handling system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AU" sz="2800" dirty="0"/>
          </a:p>
        </p:txBody>
      </p:sp>
      <p:pic>
        <p:nvPicPr>
          <p:cNvPr id="4" name="Picture Placeholder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908720"/>
            <a:ext cx="2592289" cy="3459625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91230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052736"/>
            <a:ext cx="3648406" cy="2736304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1007604" y="4077072"/>
            <a:ext cx="6840760" cy="2643700"/>
          </a:xfrm>
        </p:spPr>
        <p:txBody>
          <a:bodyPr>
            <a:noAutofit/>
          </a:bodyPr>
          <a:lstStyle/>
          <a:p>
            <a:pPr algn="l"/>
            <a:r>
              <a:rPr lang="en-AU" sz="2800" dirty="0" smtClean="0"/>
              <a:t>Increased staff level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Operating 2 crews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New boat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Two staff undertaking Cert 3 in Aquaculture</a:t>
            </a:r>
            <a:endParaRPr lang="en-AU" sz="2400" dirty="0"/>
          </a:p>
        </p:txBody>
      </p:sp>
      <p:pic>
        <p:nvPicPr>
          <p:cNvPr id="4" name="Picture Placeholder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052736"/>
            <a:ext cx="3672408" cy="2754306"/>
          </a:xfrm>
          <a:prstGeom prst="roundRect">
            <a:avLst>
              <a:gd name="adj" fmla="val 4992"/>
            </a:avLst>
          </a:prstGeom>
          <a:ln w="28575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400662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074" y="376969"/>
            <a:ext cx="6831849" cy="5123887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0" y="5661248"/>
            <a:ext cx="9144000" cy="987516"/>
          </a:xfrm>
        </p:spPr>
        <p:txBody>
          <a:bodyPr>
            <a:noAutofit/>
          </a:bodyPr>
          <a:lstStyle/>
          <a:p>
            <a:r>
              <a:rPr lang="en-AU" sz="4400" dirty="0" smtClean="0"/>
              <a:t>Undercover Work Area</a:t>
            </a:r>
            <a:endParaRPr lang="en-AU" sz="4400" dirty="0"/>
          </a:p>
        </p:txBody>
      </p:sp>
    </p:spTree>
    <p:extLst>
      <p:ext uri="{BB962C8B-B14F-4D97-AF65-F5344CB8AC3E}">
        <p14:creationId xmlns:p14="http://schemas.microsoft.com/office/powerpoint/2010/main" val="366320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" r="835"/>
          <a:stretch>
            <a:fillRect/>
          </a:stretch>
        </p:blipFill>
        <p:spPr>
          <a:xfrm>
            <a:off x="0" y="1412776"/>
            <a:ext cx="5087807" cy="3319892"/>
          </a:xfrm>
        </p:spPr>
      </p:pic>
      <p:pic>
        <p:nvPicPr>
          <p:cNvPr id="6" name="Picture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" r="789"/>
          <a:stretch>
            <a:fillRect/>
          </a:stretch>
        </p:blipFill>
        <p:spPr>
          <a:xfrm>
            <a:off x="4684783" y="1412776"/>
            <a:ext cx="4356935" cy="3319892"/>
          </a:xfrm>
          <a:prstGeom prst="roundRect">
            <a:avLst>
              <a:gd name="adj" fmla="val 20050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</p:pic>
      <p:sp>
        <p:nvSpPr>
          <p:cNvPr id="8" name="Rectangle 7"/>
          <p:cNvSpPr/>
          <p:nvPr/>
        </p:nvSpPr>
        <p:spPr>
          <a:xfrm>
            <a:off x="539552" y="5805264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/>
              <a:t>Converting farm from rack and rail to quad lines</a:t>
            </a:r>
          </a:p>
        </p:txBody>
      </p:sp>
    </p:spTree>
    <p:extLst>
      <p:ext uri="{BB962C8B-B14F-4D97-AF65-F5344CB8AC3E}">
        <p14:creationId xmlns:p14="http://schemas.microsoft.com/office/powerpoint/2010/main" val="428231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" r="789"/>
          <a:stretch>
            <a:fillRect/>
          </a:stretch>
        </p:blipFill>
        <p:spPr>
          <a:xfrm>
            <a:off x="1619672" y="836712"/>
            <a:ext cx="5833343" cy="4444883"/>
          </a:xfrm>
        </p:spPr>
      </p:pic>
      <p:sp>
        <p:nvSpPr>
          <p:cNvPr id="2" name="TextBox 1"/>
          <p:cNvSpPr txBox="1"/>
          <p:nvPr/>
        </p:nvSpPr>
        <p:spPr>
          <a:xfrm>
            <a:off x="2339752" y="5400218"/>
            <a:ext cx="4680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dirty="0" smtClean="0"/>
              <a:t>Thank you</a:t>
            </a:r>
          </a:p>
          <a:p>
            <a:pPr algn="ctr"/>
            <a:r>
              <a:rPr lang="en-AU" sz="2800" dirty="0" smtClean="0"/>
              <a:t>Staff and management SCL </a:t>
            </a:r>
          </a:p>
          <a:p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200658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6632"/>
            <a:ext cx="5731474" cy="3342213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1403648" y="3429000"/>
            <a:ext cx="7056784" cy="3024336"/>
          </a:xfrm>
        </p:spPr>
        <p:txBody>
          <a:bodyPr>
            <a:noAutofit/>
          </a:bodyPr>
          <a:lstStyle/>
          <a:p>
            <a:pPr algn="l"/>
            <a:r>
              <a:rPr lang="en-AU" sz="2800" dirty="0" smtClean="0"/>
              <a:t>Strategic plan objectives continue to be met in 2013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Production reliability (hatchery/pre-nursery)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Product sizes, 5, 6, 8 and (10mm in Tasmania)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sz="1600" dirty="0" smtClean="0"/>
              <a:t>Purchase of new farm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Reduce environmental risk/biosecurity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076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4" y="1449483"/>
            <a:ext cx="4101094" cy="4139757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4283968" y="1412776"/>
            <a:ext cx="4752528" cy="4680520"/>
          </a:xfrm>
        </p:spPr>
        <p:txBody>
          <a:bodyPr>
            <a:noAutofit/>
          </a:bodyPr>
          <a:lstStyle/>
          <a:p>
            <a:pPr algn="l"/>
            <a:r>
              <a:rPr lang="en-AU" sz="2800" dirty="0">
                <a:effectLst/>
              </a:rPr>
              <a:t>Tasmanian Government Investment and Innovation </a:t>
            </a:r>
            <a:r>
              <a:rPr lang="en-AU" sz="2800" dirty="0" smtClean="0">
                <a:effectLst/>
              </a:rPr>
              <a:t>Fund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>
                <a:effectLst/>
              </a:rPr>
              <a:t>10 </a:t>
            </a:r>
            <a:r>
              <a:rPr lang="en-AU" sz="2400" dirty="0" smtClean="0">
                <a:effectLst/>
              </a:rPr>
              <a:t>successful companies </a:t>
            </a:r>
            <a:r>
              <a:rPr lang="en-AU" sz="2400" dirty="0">
                <a:effectLst/>
              </a:rPr>
              <a:t>receiving </a:t>
            </a:r>
            <a:r>
              <a:rPr lang="en-AU" sz="2400" dirty="0" smtClean="0">
                <a:effectLst/>
              </a:rPr>
              <a:t>a total of </a:t>
            </a:r>
            <a:r>
              <a:rPr lang="en-AU" sz="2400" dirty="0">
                <a:effectLst/>
              </a:rPr>
              <a:t>$1.8 </a:t>
            </a:r>
            <a:r>
              <a:rPr lang="en-AU" sz="2400" dirty="0" smtClean="0">
                <a:effectLst/>
              </a:rPr>
              <a:t>million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>
                <a:effectLst/>
              </a:rPr>
              <a:t>SCL received $165,000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>
                <a:effectLst/>
              </a:rPr>
              <a:t>Upgrade pre-nursery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>
                <a:effectLst/>
              </a:rPr>
              <a:t>Upgrade grading systems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AU" dirty="0" smtClean="0"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0262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4703"/>
            <a:ext cx="3384376" cy="5244375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3707904" y="764704"/>
            <a:ext cx="5112568" cy="4176464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800" dirty="0"/>
              <a:t>Expanded land base nursery includes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sz="2400" dirty="0"/>
              <a:t>240 spat bottles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sz="2400" dirty="0"/>
              <a:t>Heated water systems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sz="2400" dirty="0"/>
              <a:t>Redundancy and biosecurity with separation of products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580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620" y="376030"/>
            <a:ext cx="6840759" cy="5125765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1403648" y="5661248"/>
            <a:ext cx="6336704" cy="987516"/>
          </a:xfrm>
        </p:spPr>
        <p:txBody>
          <a:bodyPr>
            <a:noAutofit/>
          </a:bodyPr>
          <a:lstStyle/>
          <a:p>
            <a:r>
              <a:rPr lang="en-AU" sz="4400" dirty="0" smtClean="0"/>
              <a:t>New Bottle System</a:t>
            </a:r>
            <a:endParaRPr lang="en-AU" sz="4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274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638" y="376030"/>
            <a:ext cx="3840724" cy="4565138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107504" y="5085184"/>
            <a:ext cx="8928992" cy="1563580"/>
          </a:xfrm>
        </p:spPr>
        <p:txBody>
          <a:bodyPr>
            <a:no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3200" dirty="0" smtClean="0"/>
              <a:t>Controlled feeding of small spat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3200" dirty="0" smtClean="0"/>
              <a:t> Improved recoveries through healthy spat</a:t>
            </a:r>
            <a:endParaRPr lang="en-AU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815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04664"/>
            <a:ext cx="5796644" cy="4343412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1043608" y="4941168"/>
            <a:ext cx="7092280" cy="1851612"/>
          </a:xfrm>
        </p:spPr>
        <p:txBody>
          <a:bodyPr>
            <a:no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3200" dirty="0" smtClean="0"/>
              <a:t>Systems separated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3200" dirty="0" smtClean="0"/>
              <a:t>Improved health and biosecurity</a:t>
            </a:r>
            <a:endParaRPr lang="en-AU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098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2696"/>
            <a:ext cx="3960440" cy="5285537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4355976" y="1412776"/>
            <a:ext cx="4680520" cy="5235988"/>
          </a:xfrm>
        </p:spPr>
        <p:txBody>
          <a:bodyPr>
            <a:noAutofit/>
          </a:bodyPr>
          <a:lstStyle/>
          <a:p>
            <a:pPr algn="l"/>
            <a:r>
              <a:rPr lang="en-AU" sz="2800" dirty="0" smtClean="0"/>
              <a:t>Increased food production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100 lay flat bags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50 upright bags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20,000 litres of high density food per day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AU" sz="2400" i="1" dirty="0" err="1" smtClean="0"/>
              <a:t>Skeletonema</a:t>
            </a:r>
            <a:r>
              <a:rPr lang="en-AU" sz="2400" i="1" dirty="0" smtClean="0"/>
              <a:t> </a:t>
            </a:r>
            <a:r>
              <a:rPr lang="en-AU" sz="2400" i="1" dirty="0" err="1" smtClean="0"/>
              <a:t>sp</a:t>
            </a:r>
            <a:endParaRPr lang="en-AU" sz="2400" i="1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AU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409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8" y="908720"/>
            <a:ext cx="4848042" cy="4974172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4932040" y="1556792"/>
            <a:ext cx="4032448" cy="5091972"/>
          </a:xfrm>
        </p:spPr>
        <p:txBody>
          <a:bodyPr>
            <a:noAutofit/>
          </a:bodyPr>
          <a:lstStyle/>
          <a:p>
            <a:r>
              <a:rPr lang="en-AU" sz="2800" dirty="0" smtClean="0"/>
              <a:t>Top shed dedicated to;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Hatchery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per nursery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Translocation and sales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AU" sz="2400" dirty="0" smtClean="0"/>
              <a:t>administration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61149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TC101859865[[fn=Kilter]]</Template>
  <TotalTime>6900</TotalTime>
  <Words>209</Words>
  <Application>Microsoft Office PowerPoint</Application>
  <PresentationFormat>On-screen Show (4:3)</PresentationFormat>
  <Paragraphs>49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Kilter</vt:lpstr>
      <vt:lpstr>Shellfish Culture Limited 2013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Shellfish Culture</dc:title>
  <dc:creator>Vicky Blizzard</dc:creator>
  <cp:lastModifiedBy>Scott Parkinson</cp:lastModifiedBy>
  <cp:revision>94</cp:revision>
  <dcterms:created xsi:type="dcterms:W3CDTF">2012-10-25T21:32:45Z</dcterms:created>
  <dcterms:modified xsi:type="dcterms:W3CDTF">2013-08-07T23:45:29Z</dcterms:modified>
</cp:coreProperties>
</file>