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71" r:id="rId10"/>
    <p:sldId id="267" r:id="rId11"/>
    <p:sldId id="268" r:id="rId12"/>
    <p:sldId id="269" r:id="rId13"/>
    <p:sldId id="270" r:id="rId14"/>
    <p:sldId id="272" r:id="rId15"/>
    <p:sldId id="273" r:id="rId16"/>
    <p:sldId id="274" r:id="rId17"/>
    <p:sldId id="27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9A3FAF-B2AB-4443-8B49-3B55428F386C}" type="datetimeFigureOut">
              <a:rPr lang="en-AU" smtClean="0"/>
              <a:pPr/>
              <a:t>4/08/2013</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1D73C7-F416-414A-8C7B-74193307E4CE}" type="slidenum">
              <a:rPr lang="en-AU" smtClean="0"/>
              <a:pPr/>
              <a:t>‹#›</a:t>
            </a:fld>
            <a:endParaRPr lang="en-AU"/>
          </a:p>
        </p:txBody>
      </p:sp>
    </p:spTree>
    <p:extLst>
      <p:ext uri="{BB962C8B-B14F-4D97-AF65-F5344CB8AC3E}">
        <p14:creationId xmlns:p14="http://schemas.microsoft.com/office/powerpoint/2010/main" val="406502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81D42BD-73C8-46D6-BD9F-48B59834837F}" type="datetime1">
              <a:rPr lang="en-AU" smtClean="0"/>
              <a:pPr/>
              <a:t>4/08/2013</a:t>
            </a:fld>
            <a:endParaRPr lang="en-AU"/>
          </a:p>
        </p:txBody>
      </p:sp>
      <p:sp>
        <p:nvSpPr>
          <p:cNvPr id="19" name="Footer Placeholder 18"/>
          <p:cNvSpPr>
            <a:spLocks noGrp="1"/>
          </p:cNvSpPr>
          <p:nvPr>
            <p:ph type="ftr" sz="quarter" idx="11"/>
          </p:nvPr>
        </p:nvSpPr>
        <p:spPr/>
        <p:txBody>
          <a:bodyPr/>
          <a:lstStyle/>
          <a:p>
            <a:r>
              <a:rPr lang="en-AU" smtClean="0"/>
              <a:t>South Australian Oyster Growers Association</a:t>
            </a:r>
            <a:endParaRPr lang="en-AU"/>
          </a:p>
        </p:txBody>
      </p:sp>
      <p:sp>
        <p:nvSpPr>
          <p:cNvPr id="27" name="Slide Number Placeholder 26"/>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6D1F455-D4DB-4A89-934D-86EC89C3916A}" type="datetime1">
              <a:rPr lang="en-AU" smtClean="0"/>
              <a:pPr/>
              <a:t>4/08/2013</a:t>
            </a:fld>
            <a:endParaRPr lang="en-AU"/>
          </a:p>
        </p:txBody>
      </p:sp>
      <p:sp>
        <p:nvSpPr>
          <p:cNvPr id="5" name="Footer Placeholder 4"/>
          <p:cNvSpPr>
            <a:spLocks noGrp="1"/>
          </p:cNvSpPr>
          <p:nvPr>
            <p:ph type="ftr" sz="quarter" idx="11"/>
          </p:nvPr>
        </p:nvSpPr>
        <p:spPr/>
        <p:txBody>
          <a:bodyPr/>
          <a:lstStyle/>
          <a:p>
            <a:r>
              <a:rPr lang="en-AU" smtClean="0"/>
              <a:t>South Australian Oyster Growers Association</a:t>
            </a:r>
            <a:endParaRPr lang="en-AU"/>
          </a:p>
        </p:txBody>
      </p:sp>
      <p:sp>
        <p:nvSpPr>
          <p:cNvPr id="6" name="Slide Number Placeholder 5"/>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E41E60-1BFA-40A5-BAD3-62D6AEEF2494}" type="datetime1">
              <a:rPr lang="en-AU" smtClean="0"/>
              <a:pPr/>
              <a:t>4/08/2013</a:t>
            </a:fld>
            <a:endParaRPr lang="en-AU"/>
          </a:p>
        </p:txBody>
      </p:sp>
      <p:sp>
        <p:nvSpPr>
          <p:cNvPr id="5" name="Footer Placeholder 4"/>
          <p:cNvSpPr>
            <a:spLocks noGrp="1"/>
          </p:cNvSpPr>
          <p:nvPr>
            <p:ph type="ftr" sz="quarter" idx="11"/>
          </p:nvPr>
        </p:nvSpPr>
        <p:spPr/>
        <p:txBody>
          <a:bodyPr/>
          <a:lstStyle/>
          <a:p>
            <a:r>
              <a:rPr lang="en-AU" smtClean="0"/>
              <a:t>South Australian Oyster Growers Association</a:t>
            </a:r>
            <a:endParaRPr lang="en-AU"/>
          </a:p>
        </p:txBody>
      </p:sp>
      <p:sp>
        <p:nvSpPr>
          <p:cNvPr id="6" name="Slide Number Placeholder 5"/>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65A93D-3A5E-4A28-838B-ADC5D34DFC06}" type="datetime1">
              <a:rPr lang="en-AU" smtClean="0"/>
              <a:pPr/>
              <a:t>4/08/2013</a:t>
            </a:fld>
            <a:endParaRPr lang="en-AU"/>
          </a:p>
        </p:txBody>
      </p:sp>
      <p:sp>
        <p:nvSpPr>
          <p:cNvPr id="5" name="Footer Placeholder 4"/>
          <p:cNvSpPr>
            <a:spLocks noGrp="1"/>
          </p:cNvSpPr>
          <p:nvPr>
            <p:ph type="ftr" sz="quarter" idx="11"/>
          </p:nvPr>
        </p:nvSpPr>
        <p:spPr/>
        <p:txBody>
          <a:bodyPr/>
          <a:lstStyle/>
          <a:p>
            <a:r>
              <a:rPr lang="en-AU" smtClean="0"/>
              <a:t>South Australian Oyster Growers Association</a:t>
            </a:r>
            <a:endParaRPr lang="en-AU"/>
          </a:p>
        </p:txBody>
      </p:sp>
      <p:sp>
        <p:nvSpPr>
          <p:cNvPr id="6" name="Slide Number Placeholder 5"/>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53471C9-33FF-4A58-A729-79ADE8BF39CE}" type="datetime1">
              <a:rPr lang="en-AU" smtClean="0"/>
              <a:pPr/>
              <a:t>4/08/2013</a:t>
            </a:fld>
            <a:endParaRPr lang="en-AU"/>
          </a:p>
        </p:txBody>
      </p:sp>
      <p:sp>
        <p:nvSpPr>
          <p:cNvPr id="5" name="Footer Placeholder 4"/>
          <p:cNvSpPr>
            <a:spLocks noGrp="1"/>
          </p:cNvSpPr>
          <p:nvPr>
            <p:ph type="ftr" sz="quarter" idx="11"/>
          </p:nvPr>
        </p:nvSpPr>
        <p:spPr/>
        <p:txBody>
          <a:bodyPr/>
          <a:lstStyle/>
          <a:p>
            <a:r>
              <a:rPr lang="en-AU" smtClean="0"/>
              <a:t>South Australian Oyster Growers Association</a:t>
            </a:r>
            <a:endParaRPr lang="en-AU"/>
          </a:p>
        </p:txBody>
      </p:sp>
      <p:sp>
        <p:nvSpPr>
          <p:cNvPr id="6" name="Slide Number Placeholder 5"/>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BB2D9B-69BA-4706-A7AB-CB35592B77D8}" type="datetime1">
              <a:rPr lang="en-AU" smtClean="0"/>
              <a:pPr/>
              <a:t>4/08/2013</a:t>
            </a:fld>
            <a:endParaRPr lang="en-AU"/>
          </a:p>
        </p:txBody>
      </p:sp>
      <p:sp>
        <p:nvSpPr>
          <p:cNvPr id="6" name="Footer Placeholder 5"/>
          <p:cNvSpPr>
            <a:spLocks noGrp="1"/>
          </p:cNvSpPr>
          <p:nvPr>
            <p:ph type="ftr" sz="quarter" idx="11"/>
          </p:nvPr>
        </p:nvSpPr>
        <p:spPr/>
        <p:txBody>
          <a:bodyPr/>
          <a:lstStyle/>
          <a:p>
            <a:r>
              <a:rPr lang="en-AU" smtClean="0"/>
              <a:t>South Australian Oyster Growers Association</a:t>
            </a:r>
            <a:endParaRPr lang="en-AU"/>
          </a:p>
        </p:txBody>
      </p:sp>
      <p:sp>
        <p:nvSpPr>
          <p:cNvPr id="7" name="Slide Number Placeholder 6"/>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05B8701-3634-4CE1-9EA7-52CAF85A9311}" type="datetime1">
              <a:rPr lang="en-AU" smtClean="0"/>
              <a:pPr/>
              <a:t>4/08/2013</a:t>
            </a:fld>
            <a:endParaRPr lang="en-AU"/>
          </a:p>
        </p:txBody>
      </p:sp>
      <p:sp>
        <p:nvSpPr>
          <p:cNvPr id="8" name="Footer Placeholder 7"/>
          <p:cNvSpPr>
            <a:spLocks noGrp="1"/>
          </p:cNvSpPr>
          <p:nvPr>
            <p:ph type="ftr" sz="quarter" idx="11"/>
          </p:nvPr>
        </p:nvSpPr>
        <p:spPr/>
        <p:txBody>
          <a:bodyPr/>
          <a:lstStyle/>
          <a:p>
            <a:r>
              <a:rPr lang="en-AU" smtClean="0"/>
              <a:t>South Australian Oyster Growers Association</a:t>
            </a:r>
            <a:endParaRPr lang="en-AU"/>
          </a:p>
        </p:txBody>
      </p:sp>
      <p:sp>
        <p:nvSpPr>
          <p:cNvPr id="9" name="Slide Number Placeholder 8"/>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63F48D8-AED9-4610-A41F-4BADCAA4E4AA}" type="datetime1">
              <a:rPr lang="en-AU" smtClean="0"/>
              <a:pPr/>
              <a:t>4/08/2013</a:t>
            </a:fld>
            <a:endParaRPr lang="en-AU"/>
          </a:p>
        </p:txBody>
      </p:sp>
      <p:sp>
        <p:nvSpPr>
          <p:cNvPr id="4" name="Footer Placeholder 3"/>
          <p:cNvSpPr>
            <a:spLocks noGrp="1"/>
          </p:cNvSpPr>
          <p:nvPr>
            <p:ph type="ftr" sz="quarter" idx="11"/>
          </p:nvPr>
        </p:nvSpPr>
        <p:spPr/>
        <p:txBody>
          <a:bodyPr/>
          <a:lstStyle/>
          <a:p>
            <a:r>
              <a:rPr lang="en-AU" smtClean="0"/>
              <a:t>South Australian Oyster Growers Association</a:t>
            </a:r>
            <a:endParaRPr lang="en-AU"/>
          </a:p>
        </p:txBody>
      </p:sp>
      <p:sp>
        <p:nvSpPr>
          <p:cNvPr id="5" name="Slide Number Placeholder 4"/>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3D0EDC-1B44-4F70-A88C-A98E5378F36B}" type="datetime1">
              <a:rPr lang="en-AU" smtClean="0"/>
              <a:pPr/>
              <a:t>4/08/2013</a:t>
            </a:fld>
            <a:endParaRPr lang="en-AU"/>
          </a:p>
        </p:txBody>
      </p:sp>
      <p:sp>
        <p:nvSpPr>
          <p:cNvPr id="3" name="Footer Placeholder 2"/>
          <p:cNvSpPr>
            <a:spLocks noGrp="1"/>
          </p:cNvSpPr>
          <p:nvPr>
            <p:ph type="ftr" sz="quarter" idx="11"/>
          </p:nvPr>
        </p:nvSpPr>
        <p:spPr/>
        <p:txBody>
          <a:bodyPr/>
          <a:lstStyle/>
          <a:p>
            <a:r>
              <a:rPr lang="en-AU" smtClean="0"/>
              <a:t>South Australian Oyster Growers Association</a:t>
            </a:r>
            <a:endParaRPr lang="en-AU"/>
          </a:p>
        </p:txBody>
      </p:sp>
      <p:sp>
        <p:nvSpPr>
          <p:cNvPr id="4" name="Slide Number Placeholder 3"/>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1B73190-26A7-44F9-8590-E0B17EADE240}" type="datetime1">
              <a:rPr lang="en-AU" smtClean="0"/>
              <a:pPr/>
              <a:t>4/08/2013</a:t>
            </a:fld>
            <a:endParaRPr lang="en-AU"/>
          </a:p>
        </p:txBody>
      </p:sp>
      <p:sp>
        <p:nvSpPr>
          <p:cNvPr id="6" name="Footer Placeholder 5"/>
          <p:cNvSpPr>
            <a:spLocks noGrp="1"/>
          </p:cNvSpPr>
          <p:nvPr>
            <p:ph type="ftr" sz="quarter" idx="11"/>
          </p:nvPr>
        </p:nvSpPr>
        <p:spPr/>
        <p:txBody>
          <a:bodyPr/>
          <a:lstStyle/>
          <a:p>
            <a:r>
              <a:rPr lang="en-AU" smtClean="0"/>
              <a:t>South Australian Oyster Growers Association</a:t>
            </a:r>
            <a:endParaRPr lang="en-AU"/>
          </a:p>
        </p:txBody>
      </p:sp>
      <p:sp>
        <p:nvSpPr>
          <p:cNvPr id="7" name="Slide Number Placeholder 6"/>
          <p:cNvSpPr>
            <a:spLocks noGrp="1"/>
          </p:cNvSpPr>
          <p:nvPr>
            <p:ph type="sldNum" sz="quarter" idx="12"/>
          </p:nvPr>
        </p:nvSpPr>
        <p:spPr/>
        <p:txBody>
          <a:bodyPr/>
          <a:lstStyle/>
          <a:p>
            <a:fld id="{6ABC7F08-4E4F-4199-B6F2-9DD94379E234}"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E40FFCF-7552-4120-84B4-8BD38D7483ED}" type="datetime1">
              <a:rPr lang="en-AU" smtClean="0"/>
              <a:pPr/>
              <a:t>4/08/2013</a:t>
            </a:fld>
            <a:endParaRPr lang="en-AU"/>
          </a:p>
        </p:txBody>
      </p:sp>
      <p:sp>
        <p:nvSpPr>
          <p:cNvPr id="6" name="Footer Placeholder 5"/>
          <p:cNvSpPr>
            <a:spLocks noGrp="1"/>
          </p:cNvSpPr>
          <p:nvPr>
            <p:ph type="ftr" sz="quarter" idx="11"/>
          </p:nvPr>
        </p:nvSpPr>
        <p:spPr/>
        <p:txBody>
          <a:bodyPr/>
          <a:lstStyle/>
          <a:p>
            <a:r>
              <a:rPr lang="en-AU" smtClean="0"/>
              <a:t>South Australian Oyster Growers Association</a:t>
            </a:r>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6ABC7F08-4E4F-4199-B6F2-9DD94379E234}"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95D7235-2326-4636-985D-F3DFAC80F233}" type="datetime1">
              <a:rPr lang="en-AU" smtClean="0"/>
              <a:pPr/>
              <a:t>4/08/2013</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AU" smtClean="0"/>
              <a:t>South Australian Oyster Growers Association</a:t>
            </a:r>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ABC7F08-4E4F-4199-B6F2-9DD94379E234}" type="slidenum">
              <a:rPr lang="en-AU" smtClean="0"/>
              <a:pPr/>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124744"/>
            <a:ext cx="7851648" cy="1584176"/>
          </a:xfrm>
        </p:spPr>
        <p:txBody>
          <a:bodyPr>
            <a:noAutofit/>
          </a:bodyPr>
          <a:lstStyle/>
          <a:p>
            <a:pPr algn="ctr"/>
            <a:r>
              <a:rPr lang="en-AU" sz="5000" b="0" dirty="0" smtClean="0">
                <a:solidFill>
                  <a:schemeClr val="tx2"/>
                </a:solidFill>
              </a:rPr>
              <a:t>The South Australian Oyster Industry</a:t>
            </a:r>
            <a:endParaRPr lang="en-AU" sz="5000" b="0" dirty="0">
              <a:solidFill>
                <a:schemeClr val="tx2"/>
              </a:solidFill>
            </a:endParaRPr>
          </a:p>
        </p:txBody>
      </p:sp>
      <p:sp>
        <p:nvSpPr>
          <p:cNvPr id="3" name="Subtitle 2"/>
          <p:cNvSpPr>
            <a:spLocks noGrp="1"/>
          </p:cNvSpPr>
          <p:nvPr>
            <p:ph type="subTitle" idx="1"/>
          </p:nvPr>
        </p:nvSpPr>
        <p:spPr>
          <a:xfrm>
            <a:off x="533400" y="2420888"/>
            <a:ext cx="7854696" cy="2560248"/>
          </a:xfrm>
        </p:spPr>
        <p:txBody>
          <a:bodyPr>
            <a:normAutofit/>
          </a:bodyPr>
          <a:lstStyle/>
          <a:p>
            <a:pPr algn="l"/>
            <a:endParaRPr lang="en-AU" dirty="0" smtClean="0">
              <a:latin typeface="+mj-lt"/>
            </a:endParaRPr>
          </a:p>
          <a:p>
            <a:pPr algn="l"/>
            <a:endParaRPr lang="en-AU" dirty="0" smtClean="0">
              <a:latin typeface="+mj-lt"/>
            </a:endParaRPr>
          </a:p>
          <a:p>
            <a:pPr algn="l"/>
            <a:endParaRPr lang="en-AU" sz="3200" dirty="0" smtClean="0">
              <a:latin typeface="+mj-lt"/>
            </a:endParaRPr>
          </a:p>
          <a:p>
            <a:pPr algn="l"/>
            <a:r>
              <a:rPr lang="en-AU" sz="3200" dirty="0" smtClean="0">
                <a:latin typeface="+mj-lt"/>
              </a:rPr>
              <a:t>SAOGA Codes of Practice – </a:t>
            </a:r>
            <a:r>
              <a:rPr lang="en-AU" sz="2400" dirty="0" smtClean="0">
                <a:latin typeface="+mj-lt"/>
              </a:rPr>
              <a:t>draft risk assessment plan</a:t>
            </a:r>
            <a:endParaRPr lang="en-AU" sz="2400" dirty="0" smtClean="0">
              <a:latin typeface="+mj-lt"/>
            </a:endParaRPr>
          </a:p>
          <a:p>
            <a:pPr algn="l"/>
            <a:endParaRPr lang="en-AU" sz="3200" dirty="0">
              <a:latin typeface="+mj-lt"/>
            </a:endParaRPr>
          </a:p>
        </p:txBody>
      </p:sp>
      <p:sp>
        <p:nvSpPr>
          <p:cNvPr id="4" name="Slide Number Placeholder 3"/>
          <p:cNvSpPr>
            <a:spLocks noGrp="1"/>
          </p:cNvSpPr>
          <p:nvPr>
            <p:ph type="sldNum" sz="quarter" idx="12"/>
          </p:nvPr>
        </p:nvSpPr>
        <p:spPr/>
        <p:txBody>
          <a:bodyPr/>
          <a:lstStyle/>
          <a:p>
            <a:fld id="{6ABC7F08-4E4F-4199-B6F2-9DD94379E234}" type="slidenum">
              <a:rPr lang="en-AU" smtClean="0"/>
              <a:pPr/>
              <a:t>1</a:t>
            </a:fld>
            <a:endParaRPr lang="en-AU"/>
          </a:p>
        </p:txBody>
      </p:sp>
      <p:sp>
        <p:nvSpPr>
          <p:cNvPr id="5" name="Footer Placeholder 4"/>
          <p:cNvSpPr>
            <a:spLocks noGrp="1"/>
          </p:cNvSpPr>
          <p:nvPr>
            <p:ph type="ftr" sz="quarter" idx="11"/>
          </p:nvPr>
        </p:nvSpPr>
        <p:spPr>
          <a:xfrm>
            <a:off x="179512" y="6356350"/>
            <a:ext cx="5840288" cy="365125"/>
          </a:xfrm>
        </p:spPr>
        <p:txBody>
          <a:bodyPr/>
          <a:lstStyle/>
          <a:p>
            <a:r>
              <a:rPr lang="en-AU" dirty="0" smtClean="0">
                <a:latin typeface="+mj-lt"/>
              </a:rPr>
              <a:t>South Australian Oyster Growers Association</a:t>
            </a:r>
            <a:endParaRPr lang="en-AU" dirty="0">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Risk Assessment</a:t>
            </a:r>
            <a:endParaRPr lang="en-AU" dirty="0"/>
          </a:p>
        </p:txBody>
      </p:sp>
      <p:graphicFrame>
        <p:nvGraphicFramePr>
          <p:cNvPr id="8" name="Content Placeholder 7"/>
          <p:cNvGraphicFramePr>
            <a:graphicFrameLocks noGrp="1"/>
          </p:cNvGraphicFramePr>
          <p:nvPr>
            <p:ph idx="1"/>
          </p:nvPr>
        </p:nvGraphicFramePr>
        <p:xfrm>
          <a:off x="457200" y="3096475"/>
          <a:ext cx="8229600" cy="2066813"/>
        </p:xfrm>
        <a:graphic>
          <a:graphicData uri="http://schemas.openxmlformats.org/drawingml/2006/table">
            <a:tbl>
              <a:tblPr firstRow="1" firstCol="1" bandRow="1" bandCol="1"/>
              <a:tblGrid>
                <a:gridCol w="1166119"/>
                <a:gridCol w="948826"/>
                <a:gridCol w="1054251"/>
                <a:gridCol w="948826"/>
                <a:gridCol w="3268178"/>
                <a:gridCol w="843400"/>
              </a:tblGrid>
              <a:tr h="580913">
                <a:tc>
                  <a:txBody>
                    <a:bodyPr/>
                    <a:lstStyle/>
                    <a:p>
                      <a:pPr>
                        <a:lnSpc>
                          <a:spcPts val="900"/>
                        </a:lnSpc>
                        <a:spcAft>
                          <a:spcPts val="0"/>
                        </a:spcAft>
                      </a:pPr>
                      <a:r>
                        <a:rPr lang="en-US" sz="1000">
                          <a:effectLst/>
                          <a:latin typeface="Arial Narrow"/>
                          <a:ea typeface="Times New Roman"/>
                          <a:cs typeface="Arial"/>
                        </a:rPr>
                        <a:t>Live infected oyster broodstock from infected jurisdiction to SA farm</a:t>
                      </a:r>
                      <a:endParaRPr lang="en-AU" sz="700">
                        <a:effectLst/>
                        <a:latin typeface="Palatino Linotype"/>
                        <a:ea typeface="Times New Roman"/>
                        <a:cs typeface="Times New Roman"/>
                      </a:endParaRPr>
                    </a:p>
                    <a:p>
                      <a:pPr>
                        <a:lnSpc>
                          <a:spcPts val="900"/>
                        </a:lnSpc>
                        <a:spcAft>
                          <a:spcPts val="0"/>
                        </a:spcAft>
                      </a:pPr>
                      <a:r>
                        <a:rPr lang="en-US" sz="1000">
                          <a:effectLst/>
                          <a:latin typeface="Arial Narrow"/>
                          <a:ea typeface="Times New Roman"/>
                          <a:cs typeface="Arial"/>
                        </a:rPr>
                        <a:t> </a:t>
                      </a:r>
                      <a:endParaRPr lang="en-AU" sz="700">
                        <a:effectLst/>
                        <a:latin typeface="Palatino Linotype"/>
                        <a:ea typeface="Times New Roman"/>
                        <a:cs typeface="Times New Roman"/>
                      </a:endParaRPr>
                    </a:p>
                    <a:p>
                      <a:pPr>
                        <a:lnSpc>
                          <a:spcPts val="900"/>
                        </a:lnSpc>
                        <a:spcAft>
                          <a:spcPts val="0"/>
                        </a:spcAft>
                      </a:pPr>
                      <a:r>
                        <a:rPr lang="en-US" sz="1000">
                          <a:effectLst/>
                          <a:latin typeface="Arial Narrow"/>
                          <a:ea typeface="Times New Roman"/>
                          <a:cs typeface="Arial"/>
                        </a:rPr>
                        <a:t>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Remote (1)</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Low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just">
                        <a:lnSpc>
                          <a:spcPts val="900"/>
                        </a:lnSpc>
                        <a:spcAft>
                          <a:spcPts val="0"/>
                        </a:spcAft>
                      </a:pPr>
                      <a:r>
                        <a:rPr lang="en-AU" sz="1000" i="1">
                          <a:effectLst/>
                          <a:latin typeface="Arial Narrow"/>
                          <a:ea typeface="Times New Roman"/>
                          <a:cs typeface="Arial"/>
                        </a:rPr>
                        <a:t>Livestock Notice 2008</a:t>
                      </a:r>
                      <a:r>
                        <a:rPr lang="en-AU" sz="1000">
                          <a:effectLst/>
                          <a:latin typeface="Arial Narrow"/>
                          <a:ea typeface="Times New Roman"/>
                          <a:cs typeface="Arial"/>
                        </a:rPr>
                        <a:t>: SA licence holders cannot translocate (i.e. receive) livestock from interstate without Ministerial approval.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NO</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275">
                <a:tc>
                  <a:txBody>
                    <a:bodyPr/>
                    <a:lstStyle/>
                    <a:p>
                      <a:pPr>
                        <a:lnSpc>
                          <a:spcPts val="900"/>
                        </a:lnSpc>
                        <a:spcAft>
                          <a:spcPts val="0"/>
                        </a:spcAft>
                      </a:pPr>
                      <a:r>
                        <a:rPr lang="en-US" sz="1000">
                          <a:effectLst/>
                          <a:latin typeface="Arial Narrow"/>
                          <a:ea typeface="Times New Roman"/>
                          <a:cs typeface="Arial"/>
                        </a:rPr>
                        <a:t>Live infected oyster from interstate introduced into waters by general public</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Unlikely (2)</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Moderate (6)</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900"/>
                        </a:lnSpc>
                        <a:spcAft>
                          <a:spcPts val="0"/>
                        </a:spcAft>
                      </a:pPr>
                      <a:r>
                        <a:rPr lang="en-AU" sz="1000">
                          <a:effectLst/>
                          <a:latin typeface="Arial Narrow"/>
                          <a:ea typeface="Times New Roman"/>
                          <a:cs typeface="Arial"/>
                        </a:rPr>
                        <a:t>Purchased from across the border by tourists whom travel to SA. </a:t>
                      </a:r>
                      <a:r>
                        <a:rPr lang="en-AU" sz="1000" i="1">
                          <a:effectLst/>
                          <a:latin typeface="Arial Narrow"/>
                          <a:ea typeface="Times New Roman"/>
                          <a:cs typeface="Arial"/>
                        </a:rPr>
                        <a:t>Fisheries Management Act 2007</a:t>
                      </a:r>
                      <a:r>
                        <a:rPr lang="en-AU" sz="1000">
                          <a:effectLst/>
                          <a:latin typeface="Arial Narrow"/>
                          <a:ea typeface="Times New Roman"/>
                          <a:cs typeface="Arial"/>
                        </a:rPr>
                        <a:t>, Section 78: cannot deposit aquaculture stock into State waters.</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NO</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0913">
                <a:tc>
                  <a:txBody>
                    <a:bodyPr/>
                    <a:lstStyle/>
                    <a:p>
                      <a:pPr>
                        <a:lnSpc>
                          <a:spcPts val="900"/>
                        </a:lnSpc>
                        <a:spcAft>
                          <a:spcPts val="0"/>
                        </a:spcAft>
                      </a:pPr>
                      <a:r>
                        <a:rPr lang="en-US" sz="1000">
                          <a:effectLst/>
                          <a:latin typeface="Arial Narrow"/>
                          <a:ea typeface="Times New Roman"/>
                          <a:cs typeface="Arial"/>
                        </a:rPr>
                        <a:t>Translocation of virus through biofouling (e.g. recreational vessels)</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Unlikely (2)</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Moderate (6)</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900"/>
                        </a:lnSpc>
                        <a:spcAft>
                          <a:spcPts val="0"/>
                        </a:spcAft>
                      </a:pPr>
                      <a:r>
                        <a:rPr lang="en-AU" sz="1000">
                          <a:effectLst/>
                          <a:latin typeface="Arial Narrow"/>
                          <a:ea typeface="Times New Roman"/>
                          <a:cs typeface="Arial"/>
                        </a:rPr>
                        <a:t>Commercial vessels not currently regulated although guidelines are being developed to minimise Australia’s risk  (provisions do exist under some state legislation). Risk – large recreational vessels (ie. Sydney to Hobart vessels used in SA boat races), although likelihood low that they would moor in regional oyster growing areas.</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NO</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820">
                <a:tc>
                  <a:txBody>
                    <a:bodyPr/>
                    <a:lstStyle/>
                    <a:p>
                      <a:pPr>
                        <a:lnSpc>
                          <a:spcPts val="900"/>
                        </a:lnSpc>
                        <a:spcAft>
                          <a:spcPts val="0"/>
                        </a:spcAft>
                      </a:pPr>
                      <a:r>
                        <a:rPr lang="en-US" sz="1000">
                          <a:effectLst/>
                          <a:latin typeface="Arial Narrow"/>
                          <a:ea typeface="Times New Roman"/>
                          <a:cs typeface="Arial"/>
                        </a:rPr>
                        <a:t>Processing of imported infected oysters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Remote (1)</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AU" sz="1000" b="1">
                          <a:effectLst/>
                          <a:latin typeface="Arial Narrow"/>
                          <a:ea typeface="Times New Roman"/>
                          <a:cs typeface="Times New Roman"/>
                        </a:rPr>
                        <a:t>Low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just">
                        <a:lnSpc>
                          <a:spcPts val="900"/>
                        </a:lnSpc>
                        <a:spcAft>
                          <a:spcPts val="0"/>
                        </a:spcAft>
                      </a:pPr>
                      <a:r>
                        <a:rPr lang="en-AU" sz="1000">
                          <a:effectLst/>
                          <a:latin typeface="Arial Narrow"/>
                          <a:ea typeface="Times New Roman"/>
                          <a:cs typeface="Arial"/>
                        </a:rPr>
                        <a:t>Unlikely that interstate oysters would be processed in regional areas (if at all, likely to occur in capital cities).</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effectLst/>
                          <a:latin typeface="Arial Narrow"/>
                          <a:ea typeface="Times New Roman"/>
                        </a:rPr>
                        <a:t>NO</a:t>
                      </a:r>
                      <a:endParaRPr lang="en-AU" sz="1000" dirty="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a:xfrm>
            <a:off x="395536" y="6356350"/>
            <a:ext cx="5624264" cy="365125"/>
          </a:xfrm>
        </p:spPr>
        <p:txBody>
          <a:bodyPr/>
          <a:lstStyle/>
          <a:p>
            <a:r>
              <a:rPr lang="en-AU" dirty="0" smtClean="0"/>
              <a:t>South Australian Oyster Growers Association</a:t>
            </a:r>
            <a:endParaRPr lang="en-AU" dirty="0"/>
          </a:p>
        </p:txBody>
      </p:sp>
      <p:sp>
        <p:nvSpPr>
          <p:cNvPr id="5" name="Slide Number Placeholder 4"/>
          <p:cNvSpPr>
            <a:spLocks noGrp="1"/>
          </p:cNvSpPr>
          <p:nvPr>
            <p:ph type="sldNum" sz="quarter" idx="12"/>
          </p:nvPr>
        </p:nvSpPr>
        <p:spPr/>
        <p:txBody>
          <a:bodyPr/>
          <a:lstStyle/>
          <a:p>
            <a:fld id="{6ABC7F08-4E4F-4199-B6F2-9DD94379E234}" type="slidenum">
              <a:rPr lang="en-AU" smtClean="0"/>
              <a:pPr/>
              <a:t>10</a:t>
            </a:fld>
            <a:endParaRPr lang="en-AU"/>
          </a:p>
        </p:txBody>
      </p:sp>
    </p:spTree>
    <p:extLst>
      <p:ext uri="{BB962C8B-B14F-4D97-AF65-F5344CB8AC3E}">
        <p14:creationId xmlns:p14="http://schemas.microsoft.com/office/powerpoint/2010/main" val="18338028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Risk Assessment</a:t>
            </a:r>
            <a:endParaRPr lang="en-AU" dirty="0"/>
          </a:p>
        </p:txBody>
      </p:sp>
      <p:graphicFrame>
        <p:nvGraphicFramePr>
          <p:cNvPr id="6" name="Content Placeholder 5"/>
          <p:cNvGraphicFramePr>
            <a:graphicFrameLocks noGrp="1"/>
          </p:cNvGraphicFramePr>
          <p:nvPr>
            <p:ph idx="1"/>
          </p:nvPr>
        </p:nvGraphicFramePr>
        <p:xfrm>
          <a:off x="457200" y="2738111"/>
          <a:ext cx="8229600" cy="2783541"/>
        </p:xfrm>
        <a:graphic>
          <a:graphicData uri="http://schemas.openxmlformats.org/drawingml/2006/table">
            <a:tbl>
              <a:tblPr firstRow="1" firstCol="1" bandRow="1" bandCol="1"/>
              <a:tblGrid>
                <a:gridCol w="1166119"/>
                <a:gridCol w="948826"/>
                <a:gridCol w="1054251"/>
                <a:gridCol w="948826"/>
                <a:gridCol w="3268178"/>
                <a:gridCol w="843400"/>
              </a:tblGrid>
              <a:tr h="484094">
                <a:tc>
                  <a:txBody>
                    <a:bodyPr/>
                    <a:lstStyle/>
                    <a:p>
                      <a:pPr>
                        <a:lnSpc>
                          <a:spcPts val="900"/>
                        </a:lnSpc>
                        <a:spcAft>
                          <a:spcPts val="0"/>
                        </a:spcAft>
                      </a:pPr>
                      <a:r>
                        <a:rPr lang="en-AU" sz="1000">
                          <a:effectLst/>
                          <a:latin typeface="Arial Narrow"/>
                          <a:ea typeface="Times New Roman"/>
                          <a:cs typeface="Arial"/>
                        </a:rPr>
                        <a:t>Infected oysters brought into SA for research</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Unlikely (2)</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Moderate (6)</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900"/>
                        </a:lnSpc>
                        <a:spcAft>
                          <a:spcPts val="0"/>
                        </a:spcAft>
                      </a:pPr>
                      <a:r>
                        <a:rPr lang="en-AU" sz="1000">
                          <a:effectLst/>
                          <a:latin typeface="Arial Narrow"/>
                          <a:ea typeface="Times New Roman"/>
                          <a:cs typeface="Arial"/>
                        </a:rPr>
                        <a:t>Control – </a:t>
                      </a:r>
                      <a:r>
                        <a:rPr lang="en-AU" sz="1000" i="1">
                          <a:effectLst/>
                          <a:latin typeface="Arial Narrow"/>
                          <a:ea typeface="Times New Roman"/>
                          <a:cs typeface="Arial"/>
                        </a:rPr>
                        <a:t>Livestock Notice 2008. </a:t>
                      </a:r>
                      <a:r>
                        <a:rPr lang="en-AU" sz="1000">
                          <a:effectLst/>
                          <a:latin typeface="Arial Narrow"/>
                          <a:ea typeface="Times New Roman"/>
                          <a:cs typeface="Arial"/>
                        </a:rPr>
                        <a:t>Requires Ministerial approval. Conditions of approval would require research to be conducted in PC facility and destruction of material afterwards. PC facilities must be away from the oyster growing sector and coastline (e.g. Roseworthy).</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NO</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1369">
                <a:tc>
                  <a:txBody>
                    <a:bodyPr/>
                    <a:lstStyle/>
                    <a:p>
                      <a:pPr>
                        <a:lnSpc>
                          <a:spcPts val="900"/>
                        </a:lnSpc>
                        <a:spcAft>
                          <a:spcPts val="0"/>
                        </a:spcAft>
                      </a:pPr>
                      <a:r>
                        <a:rPr lang="en-AU" sz="1000">
                          <a:effectLst/>
                          <a:latin typeface="Arial Narrow"/>
                          <a:ea typeface="Times New Roman"/>
                          <a:cs typeface="Arial"/>
                        </a:rPr>
                        <a:t>Importation of frozen NZ oysters for human consumption</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Remote (1)</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Low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just">
                        <a:lnSpc>
                          <a:spcPts val="900"/>
                        </a:lnSpc>
                        <a:spcAft>
                          <a:spcPts val="0"/>
                        </a:spcAft>
                      </a:pPr>
                      <a:r>
                        <a:rPr lang="en-AU" sz="1000">
                          <a:effectLst/>
                          <a:latin typeface="Arial Narrow"/>
                          <a:ea typeface="Times New Roman"/>
                          <a:cs typeface="Arial"/>
                        </a:rPr>
                        <a:t>AQIS requirement that it must be frozen and not be diverted for use as bait, aquaculture feed, or animal feed. Limited compliance. Risk is its used as bait/berley. </a:t>
                      </a:r>
                      <a:endParaRPr lang="en-AU" sz="700">
                        <a:effectLst/>
                        <a:latin typeface="Palatino Linotype"/>
                        <a:ea typeface="Times New Roman"/>
                        <a:cs typeface="Times New Roman"/>
                      </a:endParaRPr>
                    </a:p>
                    <a:p>
                      <a:pPr algn="just">
                        <a:lnSpc>
                          <a:spcPts val="900"/>
                        </a:lnSpc>
                        <a:spcAft>
                          <a:spcPts val="0"/>
                        </a:spcAft>
                      </a:pPr>
                      <a:r>
                        <a:rPr lang="en-AU" sz="1000">
                          <a:effectLst/>
                          <a:latin typeface="Arial Narrow"/>
                          <a:ea typeface="Times New Roman"/>
                          <a:cs typeface="Arial"/>
                        </a:rPr>
                        <a:t>Controls - </a:t>
                      </a:r>
                      <a:r>
                        <a:rPr lang="en-AU" sz="1000" i="1">
                          <a:effectLst/>
                          <a:latin typeface="Arial Narrow"/>
                          <a:ea typeface="Times New Roman"/>
                          <a:cs typeface="Arial"/>
                        </a:rPr>
                        <a:t>Fisheries Management Act 2007</a:t>
                      </a:r>
                      <a:r>
                        <a:rPr lang="en-AU" sz="1000">
                          <a:effectLst/>
                          <a:latin typeface="Arial Narrow"/>
                          <a:ea typeface="Times New Roman"/>
                          <a:cs typeface="Arial"/>
                        </a:rPr>
                        <a:t>, Section 78: cannot deposit aquaculture stock into State waters. Similar Prawn importation risk assessment outlined the risk as a minor vector for disease importation (low likelihood). Oyster risk is expected to be less as the species is generally not used as bait or berley compared to prawn use.</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NO</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738">
                <a:tc>
                  <a:txBody>
                    <a:bodyPr/>
                    <a:lstStyle/>
                    <a:p>
                      <a:pPr>
                        <a:lnSpc>
                          <a:spcPts val="900"/>
                        </a:lnSpc>
                        <a:spcAft>
                          <a:spcPts val="0"/>
                        </a:spcAft>
                      </a:pPr>
                      <a:r>
                        <a:rPr lang="en-AU" sz="1000">
                          <a:effectLst/>
                          <a:latin typeface="Arial Narrow"/>
                          <a:ea typeface="Times New Roman"/>
                          <a:cs typeface="Arial"/>
                        </a:rPr>
                        <a:t>Importation of “other” species of bivalve molluscs</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Unlikely (2)</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Moderate (6)</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900"/>
                        </a:lnSpc>
                        <a:spcAft>
                          <a:spcPts val="0"/>
                        </a:spcAft>
                      </a:pPr>
                      <a:r>
                        <a:rPr lang="en-AU" sz="1000">
                          <a:effectLst/>
                          <a:latin typeface="Arial Narrow"/>
                          <a:ea typeface="Times New Roman"/>
                          <a:cs typeface="Arial"/>
                        </a:rPr>
                        <a:t>AQIS requirement that it must be frozen and not be diverted for use as bait, aquaculture feed, or animal feed. No compliance. Risk is its used as bait/berley. POMS is host specific. “Other” mollusc species are lower risk.</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NO</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4603">
                <a:tc>
                  <a:txBody>
                    <a:bodyPr/>
                    <a:lstStyle/>
                    <a:p>
                      <a:pPr>
                        <a:lnSpc>
                          <a:spcPts val="900"/>
                        </a:lnSpc>
                        <a:spcAft>
                          <a:spcPts val="0"/>
                        </a:spcAft>
                      </a:pPr>
                      <a:r>
                        <a:rPr lang="en-US" sz="1000">
                          <a:effectLst/>
                          <a:latin typeface="Arial Narrow"/>
                          <a:ea typeface="Times New Roman"/>
                          <a:cs typeface="Arial"/>
                        </a:rPr>
                        <a:t>POMS already present in SA (i.e. feral or farmed)</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Possible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Moderate (9)</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900"/>
                        </a:lnSpc>
                        <a:spcAft>
                          <a:spcPts val="0"/>
                        </a:spcAft>
                      </a:pPr>
                      <a:r>
                        <a:rPr lang="en-AU" sz="1000">
                          <a:effectLst/>
                          <a:latin typeface="Arial Narrow"/>
                          <a:ea typeface="Times New Roman"/>
                          <a:cs typeface="Arial"/>
                        </a:rPr>
                        <a:t>Active surveillance in SA undertaken in 2011. Passive surveillance ongoing since then, although minimal. Feb / March 2013 unusually high SST were a good test to elicit the virus if it were present, however no outbreaks occurred.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effectLst/>
                          <a:latin typeface="Arial Narrow"/>
                          <a:ea typeface="Times New Roman"/>
                        </a:rPr>
                        <a:t>YES</a:t>
                      </a:r>
                      <a:endParaRPr lang="en-AU" sz="1000" dirty="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a:xfrm>
            <a:off x="467544" y="6356350"/>
            <a:ext cx="5552256" cy="365125"/>
          </a:xfrm>
        </p:spPr>
        <p:txBody>
          <a:bodyPr/>
          <a:lstStyle/>
          <a:p>
            <a:r>
              <a:rPr lang="en-AU" smtClean="0">
                <a:latin typeface="+mj-lt"/>
              </a:rPr>
              <a:t>South Australian Oyster Growers Association</a:t>
            </a:r>
            <a:endParaRPr lang="en-AU">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11</a:t>
            </a:fld>
            <a:endParaRPr lang="en-AU"/>
          </a:p>
        </p:txBody>
      </p:sp>
    </p:spTree>
    <p:extLst>
      <p:ext uri="{BB962C8B-B14F-4D97-AF65-F5344CB8AC3E}">
        <p14:creationId xmlns:p14="http://schemas.microsoft.com/office/powerpoint/2010/main" val="31091341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Risk Assessment</a:t>
            </a:r>
            <a:endParaRPr lang="en-AU" dirty="0"/>
          </a:p>
        </p:txBody>
      </p:sp>
      <p:graphicFrame>
        <p:nvGraphicFramePr>
          <p:cNvPr id="6" name="Content Placeholder 5"/>
          <p:cNvGraphicFramePr>
            <a:graphicFrameLocks noGrp="1"/>
          </p:cNvGraphicFramePr>
          <p:nvPr>
            <p:ph idx="1"/>
          </p:nvPr>
        </p:nvGraphicFramePr>
        <p:xfrm>
          <a:off x="457200" y="3007455"/>
          <a:ext cx="8229600" cy="2244852"/>
        </p:xfrm>
        <a:graphic>
          <a:graphicData uri="http://schemas.openxmlformats.org/drawingml/2006/table">
            <a:tbl>
              <a:tblPr firstRow="1" firstCol="1" bandRow="1" bandCol="1"/>
              <a:tblGrid>
                <a:gridCol w="1166119"/>
                <a:gridCol w="948826"/>
                <a:gridCol w="1054251"/>
                <a:gridCol w="948826"/>
                <a:gridCol w="3268178"/>
                <a:gridCol w="843400"/>
              </a:tblGrid>
              <a:tr h="530352">
                <a:tc>
                  <a:txBody>
                    <a:bodyPr/>
                    <a:lstStyle/>
                    <a:p>
                      <a:pPr>
                        <a:lnSpc>
                          <a:spcPts val="900"/>
                        </a:lnSpc>
                        <a:spcAft>
                          <a:spcPts val="0"/>
                        </a:spcAft>
                      </a:pPr>
                      <a:r>
                        <a:rPr lang="en-US" sz="1000">
                          <a:effectLst/>
                          <a:latin typeface="Arial Narrow"/>
                          <a:ea typeface="Times New Roman"/>
                          <a:cs typeface="Arial"/>
                        </a:rPr>
                        <a:t>Live infected oysters sold at farm gate within the State</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Occasional (4)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High (12)</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just">
                        <a:lnSpc>
                          <a:spcPts val="900"/>
                        </a:lnSpc>
                        <a:spcAft>
                          <a:spcPts val="0"/>
                        </a:spcAft>
                      </a:pPr>
                      <a:r>
                        <a:rPr lang="en-AU" sz="1000">
                          <a:effectLst/>
                          <a:latin typeface="Arial Narrow"/>
                          <a:ea typeface="Times New Roman"/>
                          <a:cs typeface="Arial"/>
                        </a:rPr>
                        <a:t>Occurs around the state.</a:t>
                      </a:r>
                      <a:endParaRPr lang="en-AU" sz="700">
                        <a:effectLst/>
                        <a:latin typeface="Palatino Linotype"/>
                        <a:ea typeface="Times New Roman"/>
                        <a:cs typeface="Times New Roman"/>
                      </a:endParaRPr>
                    </a:p>
                    <a:p>
                      <a:pPr algn="just">
                        <a:lnSpc>
                          <a:spcPts val="900"/>
                        </a:lnSpc>
                        <a:spcAft>
                          <a:spcPts val="0"/>
                        </a:spcAft>
                      </a:pPr>
                      <a:r>
                        <a:rPr lang="en-AU" sz="1000" i="1">
                          <a:effectLst/>
                          <a:latin typeface="Arial Narrow"/>
                          <a:ea typeface="Times New Roman"/>
                          <a:cs typeface="Arial"/>
                        </a:rPr>
                        <a:t>Fisheries Management Act 2007</a:t>
                      </a:r>
                      <a:r>
                        <a:rPr lang="en-AU" sz="1000">
                          <a:effectLst/>
                          <a:latin typeface="Arial Narrow"/>
                          <a:ea typeface="Times New Roman"/>
                          <a:cs typeface="Arial"/>
                        </a:rPr>
                        <a:t>, Section 78: cannot deposit aquaculture stock into State waters.</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YES</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275">
                <a:tc>
                  <a:txBody>
                    <a:bodyPr/>
                    <a:lstStyle/>
                    <a:p>
                      <a:pPr>
                        <a:lnSpc>
                          <a:spcPts val="900"/>
                        </a:lnSpc>
                        <a:spcAft>
                          <a:spcPts val="0"/>
                        </a:spcAft>
                      </a:pPr>
                      <a:r>
                        <a:rPr lang="en-US" sz="1000">
                          <a:effectLst/>
                          <a:latin typeface="Arial Narrow"/>
                          <a:ea typeface="Times New Roman"/>
                          <a:cs typeface="Arial"/>
                        </a:rPr>
                        <a:t>Within State movement of infected oyster stock between bays</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Likely (5)</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High (15)</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just">
                        <a:lnSpc>
                          <a:spcPts val="900"/>
                        </a:lnSpc>
                        <a:spcAft>
                          <a:spcPts val="0"/>
                        </a:spcAft>
                      </a:pPr>
                      <a:r>
                        <a:rPr lang="en-AU" sz="1000">
                          <a:effectLst/>
                          <a:latin typeface="Arial Narrow"/>
                          <a:ea typeface="Times New Roman"/>
                          <a:cs typeface="Arial"/>
                        </a:rPr>
                        <a:t>Frequent movements occurring in all oyster growing bays in South Australia. Standard industry husbandry, not currently controlled.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YES</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0913">
                <a:tc>
                  <a:txBody>
                    <a:bodyPr/>
                    <a:lstStyle/>
                    <a:p>
                      <a:pPr>
                        <a:lnSpc>
                          <a:spcPts val="900"/>
                        </a:lnSpc>
                        <a:spcAft>
                          <a:spcPts val="0"/>
                        </a:spcAft>
                      </a:pPr>
                      <a:r>
                        <a:rPr lang="en-US" sz="1000">
                          <a:effectLst/>
                          <a:latin typeface="Arial Narrow"/>
                          <a:ea typeface="Times New Roman"/>
                          <a:cs typeface="Arial"/>
                        </a:rPr>
                        <a:t>Wild / feral oysters contributing to introduction and spread of POMS into aquaculture stock within the State</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Occasional (4)</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High (12)</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just">
                        <a:lnSpc>
                          <a:spcPts val="900"/>
                        </a:lnSpc>
                        <a:spcAft>
                          <a:spcPts val="0"/>
                        </a:spcAft>
                      </a:pPr>
                      <a:r>
                        <a:rPr lang="en-AU" sz="1000">
                          <a:effectLst/>
                          <a:latin typeface="Arial Narrow"/>
                          <a:ea typeface="Times New Roman"/>
                          <a:cs typeface="Arial"/>
                        </a:rPr>
                        <a:t>Current clearing operations are occurring. Licence condition to clear wild oyster from aquaculture infrastructure.</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YES</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094">
                <a:tc>
                  <a:txBody>
                    <a:bodyPr/>
                    <a:lstStyle/>
                    <a:p>
                      <a:pPr>
                        <a:lnSpc>
                          <a:spcPts val="900"/>
                        </a:lnSpc>
                        <a:spcAft>
                          <a:spcPts val="0"/>
                        </a:spcAft>
                      </a:pPr>
                      <a:r>
                        <a:rPr lang="en-US" sz="1000">
                          <a:effectLst/>
                          <a:latin typeface="Arial Narrow"/>
                          <a:ea typeface="Times New Roman"/>
                          <a:cs typeface="Arial"/>
                        </a:rPr>
                        <a:t>Failure to detect POMS early</a:t>
                      </a:r>
                      <a:endParaRPr lang="en-AU" sz="700">
                        <a:effectLst/>
                        <a:latin typeface="Palatino Linotype"/>
                        <a:ea typeface="Times New Roman"/>
                        <a:cs typeface="Times New Roman"/>
                      </a:endParaRPr>
                    </a:p>
                    <a:p>
                      <a:pPr>
                        <a:lnSpc>
                          <a:spcPts val="900"/>
                        </a:lnSpc>
                        <a:spcAft>
                          <a:spcPts val="0"/>
                        </a:spcAft>
                      </a:pPr>
                      <a:r>
                        <a:rPr lang="en-US" sz="1000">
                          <a:effectLst/>
                          <a:latin typeface="Arial Narrow"/>
                          <a:ea typeface="Times New Roman"/>
                          <a:cs typeface="Arial"/>
                        </a:rPr>
                        <a:t> </a:t>
                      </a:r>
                      <a:endParaRPr lang="en-AU" sz="700">
                        <a:effectLst/>
                        <a:latin typeface="Palatino Linotype"/>
                        <a:ea typeface="Times New Roman"/>
                        <a:cs typeface="Times New Roman"/>
                      </a:endParaRPr>
                    </a:p>
                    <a:p>
                      <a:pPr>
                        <a:lnSpc>
                          <a:spcPts val="900"/>
                        </a:lnSpc>
                        <a:spcAft>
                          <a:spcPts val="0"/>
                        </a:spcAft>
                      </a:pPr>
                      <a:r>
                        <a:rPr lang="en-US" sz="1000">
                          <a:effectLst/>
                          <a:latin typeface="Arial Narrow"/>
                          <a:ea typeface="Times New Roman"/>
                          <a:cs typeface="Arial"/>
                        </a:rPr>
                        <a:t> </a:t>
                      </a:r>
                      <a:endParaRPr lang="en-AU" sz="700">
                        <a:effectLst/>
                        <a:latin typeface="Palatino Linotype"/>
                        <a:ea typeface="Times New Roman"/>
                        <a:cs typeface="Times New Roman"/>
                      </a:endParaRPr>
                    </a:p>
                    <a:p>
                      <a:pPr>
                        <a:lnSpc>
                          <a:spcPts val="900"/>
                        </a:lnSpc>
                        <a:spcAft>
                          <a:spcPts val="0"/>
                        </a:spcAft>
                      </a:pPr>
                      <a:r>
                        <a:rPr lang="en-AU" sz="1000" b="1">
                          <a:effectLst/>
                          <a:latin typeface="Arial Narrow"/>
                          <a:ea typeface="Times New Roman"/>
                          <a:cs typeface="Times New Roman"/>
                        </a:rPr>
                        <a:t>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Occasional (4)</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High (12)</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just">
                        <a:lnSpc>
                          <a:spcPts val="900"/>
                        </a:lnSpc>
                        <a:spcAft>
                          <a:spcPts val="0"/>
                        </a:spcAft>
                      </a:pPr>
                      <a:r>
                        <a:rPr lang="en-AU" sz="1000">
                          <a:effectLst/>
                          <a:latin typeface="Arial Narrow"/>
                          <a:ea typeface="Times New Roman"/>
                          <a:cs typeface="Arial"/>
                        </a:rPr>
                        <a:t>Mortality registers / movement of stock registers/ ongoing communication between PIRSA / Industry. Current control Aquaculture Regulations 2009</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effectLst/>
                          <a:latin typeface="Arial Narrow"/>
                          <a:ea typeface="Times New Roman"/>
                        </a:rPr>
                        <a:t>YES</a:t>
                      </a:r>
                      <a:endParaRPr lang="en-AU" sz="1000" dirty="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a:xfrm>
            <a:off x="395536" y="6356350"/>
            <a:ext cx="5624264" cy="365125"/>
          </a:xfrm>
        </p:spPr>
        <p:txBody>
          <a:bodyPr/>
          <a:lstStyle/>
          <a:p>
            <a:r>
              <a:rPr lang="en-AU" smtClean="0">
                <a:latin typeface="+mj-lt"/>
              </a:rPr>
              <a:t>South Australian Oyster Growers Association</a:t>
            </a:r>
            <a:endParaRPr lang="en-AU">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12</a:t>
            </a:fld>
            <a:endParaRPr lang="en-AU"/>
          </a:p>
        </p:txBody>
      </p:sp>
    </p:spTree>
    <p:extLst>
      <p:ext uri="{BB962C8B-B14F-4D97-AF65-F5344CB8AC3E}">
        <p14:creationId xmlns:p14="http://schemas.microsoft.com/office/powerpoint/2010/main" val="36068032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Risk Assessment</a:t>
            </a:r>
            <a:endParaRPr lang="en-AU" dirty="0"/>
          </a:p>
        </p:txBody>
      </p:sp>
      <p:graphicFrame>
        <p:nvGraphicFramePr>
          <p:cNvPr id="6" name="Content Placeholder 5"/>
          <p:cNvGraphicFramePr>
            <a:graphicFrameLocks noGrp="1"/>
          </p:cNvGraphicFramePr>
          <p:nvPr>
            <p:ph idx="1"/>
          </p:nvPr>
        </p:nvGraphicFramePr>
        <p:xfrm>
          <a:off x="457200" y="3444081"/>
          <a:ext cx="8229600" cy="1371600"/>
        </p:xfrm>
        <a:graphic>
          <a:graphicData uri="http://schemas.openxmlformats.org/drawingml/2006/table">
            <a:tbl>
              <a:tblPr firstRow="1" firstCol="1" bandRow="1" bandCol="1"/>
              <a:tblGrid>
                <a:gridCol w="1166119"/>
                <a:gridCol w="948826"/>
                <a:gridCol w="1054251"/>
                <a:gridCol w="948826"/>
                <a:gridCol w="3268178"/>
                <a:gridCol w="843400"/>
              </a:tblGrid>
              <a:tr h="774550">
                <a:tc>
                  <a:txBody>
                    <a:bodyPr/>
                    <a:lstStyle/>
                    <a:p>
                      <a:pPr>
                        <a:lnSpc>
                          <a:spcPts val="900"/>
                        </a:lnSpc>
                        <a:spcAft>
                          <a:spcPts val="0"/>
                        </a:spcAft>
                      </a:pPr>
                      <a:r>
                        <a:rPr lang="en-US" sz="1000">
                          <a:effectLst/>
                          <a:latin typeface="Arial Narrow"/>
                          <a:ea typeface="Times New Roman"/>
                          <a:cs typeface="Arial"/>
                        </a:rPr>
                        <a:t>Processing of local oysters (spreading between areas from local processors, including returns to growers – return of oyster to the wrong grower)</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Possible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Moderate (9)</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900"/>
                        </a:lnSpc>
                        <a:spcAft>
                          <a:spcPts val="0"/>
                        </a:spcAft>
                      </a:pPr>
                      <a:r>
                        <a:rPr lang="en-AU" sz="1000">
                          <a:effectLst/>
                          <a:latin typeface="Arial Narrow"/>
                          <a:ea typeface="Times New Roman"/>
                          <a:cs typeface="Arial"/>
                        </a:rPr>
                        <a:t>Reports by industry of oyster growers receiving other growers stock from processing facilities. Risk of mixing healthy bays with infected bays if POMS is detected in South Australia.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YES</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275">
                <a:tc>
                  <a:txBody>
                    <a:bodyPr/>
                    <a:lstStyle/>
                    <a:p>
                      <a:pPr>
                        <a:lnSpc>
                          <a:spcPts val="900"/>
                        </a:lnSpc>
                        <a:spcAft>
                          <a:spcPts val="0"/>
                        </a:spcAft>
                      </a:pPr>
                      <a:r>
                        <a:rPr lang="en-US" sz="1000">
                          <a:effectLst/>
                          <a:latin typeface="Arial Narrow"/>
                          <a:ea typeface="Times New Roman"/>
                          <a:cs typeface="Arial"/>
                        </a:rPr>
                        <a:t>Government not responding appropriately to POMS outbreak</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Remote (1)</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AU" sz="1000" b="1">
                          <a:effectLst/>
                          <a:latin typeface="Arial Narrow"/>
                          <a:ea typeface="Times New Roman"/>
                          <a:cs typeface="Times New Roman"/>
                        </a:rPr>
                        <a:t>Low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just">
                        <a:lnSpc>
                          <a:spcPts val="900"/>
                        </a:lnSpc>
                        <a:spcAft>
                          <a:spcPts val="0"/>
                        </a:spcAft>
                      </a:pPr>
                      <a:r>
                        <a:rPr lang="en-AU" sz="1000">
                          <a:effectLst/>
                          <a:latin typeface="Arial Narrow"/>
                          <a:ea typeface="Times New Roman"/>
                          <a:cs typeface="Arial"/>
                        </a:rPr>
                        <a:t>Response Plan, Seafox exercise preparation, Risk Assessment.</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effectLst/>
                          <a:latin typeface="Arial Narrow"/>
                          <a:ea typeface="Times New Roman"/>
                        </a:rPr>
                        <a:t>NO</a:t>
                      </a:r>
                      <a:endParaRPr lang="en-AU" sz="1000" dirty="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a:xfrm>
            <a:off x="395536" y="6356350"/>
            <a:ext cx="5624264" cy="365125"/>
          </a:xfrm>
        </p:spPr>
        <p:txBody>
          <a:bodyPr/>
          <a:lstStyle/>
          <a:p>
            <a:r>
              <a:rPr lang="en-AU" smtClean="0">
                <a:latin typeface="+mj-lt"/>
              </a:rPr>
              <a:t>South Australian Oyster Growers Association</a:t>
            </a:r>
            <a:endParaRPr lang="en-AU">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13</a:t>
            </a:fld>
            <a:endParaRPr lang="en-AU"/>
          </a:p>
        </p:txBody>
      </p:sp>
    </p:spTree>
    <p:extLst>
      <p:ext uri="{BB962C8B-B14F-4D97-AF65-F5344CB8AC3E}">
        <p14:creationId xmlns:p14="http://schemas.microsoft.com/office/powerpoint/2010/main" val="8249057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Mitigation Recommendation</a:t>
            </a:r>
            <a:endParaRPr lang="en-AU" dirty="0"/>
          </a:p>
        </p:txBody>
      </p:sp>
      <p:graphicFrame>
        <p:nvGraphicFramePr>
          <p:cNvPr id="6" name="Content Placeholder 5"/>
          <p:cNvGraphicFramePr>
            <a:graphicFrameLocks noGrp="1"/>
          </p:cNvGraphicFramePr>
          <p:nvPr>
            <p:ph idx="1"/>
          </p:nvPr>
        </p:nvGraphicFramePr>
        <p:xfrm>
          <a:off x="959785" y="1935163"/>
          <a:ext cx="7224430" cy="4389437"/>
        </p:xfrm>
        <a:graphic>
          <a:graphicData uri="http://schemas.openxmlformats.org/drawingml/2006/table">
            <a:tbl>
              <a:tblPr/>
              <a:tblGrid>
                <a:gridCol w="974105"/>
                <a:gridCol w="490307"/>
                <a:gridCol w="1366784"/>
                <a:gridCol w="1659666"/>
                <a:gridCol w="1171529"/>
                <a:gridCol w="1562039"/>
              </a:tblGrid>
              <a:tr h="328137">
                <a:tc>
                  <a:txBody>
                    <a:bodyPr/>
                    <a:lstStyle/>
                    <a:p>
                      <a:pPr>
                        <a:spcAft>
                          <a:spcPts val="0"/>
                        </a:spcAft>
                      </a:pPr>
                      <a:r>
                        <a:rPr lang="en-AU" sz="1000" b="1">
                          <a:effectLst/>
                          <a:latin typeface="Arial Narrow"/>
                          <a:ea typeface="Times New Roman"/>
                          <a:cs typeface="Arial"/>
                        </a:rPr>
                        <a:t>Risk</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cs typeface="Arial"/>
                        </a:rPr>
                        <a:t>Score</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cs typeface="Arial"/>
                        </a:rPr>
                        <a:t>Current management</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cs typeface="Arial"/>
                        </a:rPr>
                        <a:t>Management format</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b="1">
                          <a:effectLst/>
                          <a:latin typeface="Helvetica"/>
                          <a:ea typeface="Times New Roman"/>
                          <a:cs typeface="Times New Roman"/>
                        </a:rPr>
                        <a:t>Further management</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b="1">
                          <a:effectLst/>
                          <a:latin typeface="Helvetica"/>
                          <a:ea typeface="Times New Roman"/>
                          <a:cs typeface="Times New Roman"/>
                        </a:rPr>
                        <a:t>Mitigation adequate </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4446">
                <a:tc>
                  <a:txBody>
                    <a:bodyPr/>
                    <a:lstStyle/>
                    <a:p>
                      <a:pPr>
                        <a:spcAft>
                          <a:spcPts val="0"/>
                        </a:spcAft>
                      </a:pPr>
                      <a:r>
                        <a:rPr lang="en-US" sz="1000">
                          <a:effectLst/>
                          <a:latin typeface="Arial Narrow"/>
                          <a:ea typeface="Times New Roman"/>
                          <a:cs typeface="Arial"/>
                        </a:rPr>
                        <a:t>Live infected oysters sold at farm gate within the State</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cs typeface="Arial"/>
                        </a:rPr>
                        <a:t>12</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spcAft>
                          <a:spcPts val="0"/>
                        </a:spcAft>
                      </a:pPr>
                      <a:r>
                        <a:rPr lang="en-AU" sz="1000">
                          <a:effectLst/>
                          <a:latin typeface="Arial Narrow"/>
                          <a:ea typeface="Times New Roman"/>
                          <a:cs typeface="Arial"/>
                        </a:rPr>
                        <a:t>If POMS not suspected or confirmed, then no controls preventing sale. But controls exist preventing oysters being placed back in water by public.</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i="1">
                          <a:effectLst/>
                          <a:latin typeface="Arial Narrow"/>
                          <a:ea typeface="Times New Roman"/>
                          <a:cs typeface="Arial"/>
                        </a:rPr>
                        <a:t>Fisheries Management Act 2007</a:t>
                      </a:r>
                      <a:r>
                        <a:rPr lang="en-AU" sz="1000">
                          <a:effectLst/>
                          <a:latin typeface="Arial Narrow"/>
                          <a:ea typeface="Times New Roman"/>
                          <a:cs typeface="Arial"/>
                        </a:rPr>
                        <a:t>, Section 78: cannot deposit aquaculture stock into State waters. </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a:effectLst/>
                          <a:latin typeface="Arial Narrow"/>
                          <a:ea typeface="Times New Roman"/>
                          <a:cs typeface="Arial"/>
                        </a:rPr>
                        <a:t>PIRSA POMS response plan controls this activity if disease suspected or confirmed.</a:t>
                      </a:r>
                      <a:endParaRPr lang="en-AU" sz="1000">
                        <a:effectLst/>
                        <a:latin typeface="Times New Roman"/>
                        <a:ea typeface="Times New Roman"/>
                      </a:endParaRPr>
                    </a:p>
                    <a:p>
                      <a:pPr>
                        <a:spcAft>
                          <a:spcPts val="0"/>
                        </a:spcAft>
                      </a:pPr>
                      <a:r>
                        <a:rPr lang="en-AU" sz="1000">
                          <a:effectLst/>
                          <a:latin typeface="Arial Narrow"/>
                          <a:ea typeface="Times New Roman"/>
                          <a:cs typeface="Arial"/>
                        </a:rPr>
                        <a:t>Letter to Industry from PIRSA raising awareness of risk and controls. SOAGA Newsletter article. Proactive media article.</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a:effectLst/>
                          <a:latin typeface="Arial Narrow"/>
                          <a:ea typeface="Times New Roman"/>
                          <a:cs typeface="Arial"/>
                        </a:rPr>
                        <a:t>Yes</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6854">
                <a:tc>
                  <a:txBody>
                    <a:bodyPr/>
                    <a:lstStyle/>
                    <a:p>
                      <a:pPr>
                        <a:spcAft>
                          <a:spcPts val="0"/>
                        </a:spcAft>
                      </a:pPr>
                      <a:r>
                        <a:rPr lang="en-US" sz="1000">
                          <a:effectLst/>
                          <a:latin typeface="Arial Narrow"/>
                          <a:ea typeface="Times New Roman"/>
                          <a:cs typeface="Arial"/>
                        </a:rPr>
                        <a:t>Within State movement of infected oyster stock between bays</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cs typeface="Arial"/>
                        </a:rPr>
                        <a:t>15</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spcAft>
                          <a:spcPts val="0"/>
                        </a:spcAft>
                      </a:pPr>
                      <a:r>
                        <a:rPr lang="en-AU" sz="1000">
                          <a:effectLst/>
                          <a:latin typeface="Arial Narrow"/>
                          <a:ea typeface="Times New Roman"/>
                          <a:cs typeface="Arial"/>
                        </a:rPr>
                        <a:t>No restrictions (approval not needed) for within State stock movement when disease not present. However, If oyster farmer suspects (or knows) stock has disease (i.e. unusually high &amp; unexplained mortality, adjacent farm suspects disease), then the farmer cannot move stock.</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a:effectLst/>
                          <a:latin typeface="Arial Narrow"/>
                          <a:ea typeface="Times New Roman"/>
                          <a:cs typeface="Arial"/>
                        </a:rPr>
                        <a:t>Section 12 Aquaculture Regulations 2005: if disease suspected or confirmed, farmer cannot move stock. </a:t>
                      </a:r>
                      <a:endParaRPr lang="en-AU" sz="1000">
                        <a:effectLst/>
                        <a:latin typeface="Times New Roman"/>
                        <a:ea typeface="Times New Roman"/>
                      </a:endParaRPr>
                    </a:p>
                    <a:p>
                      <a:pPr>
                        <a:spcAft>
                          <a:spcPts val="0"/>
                        </a:spcAft>
                      </a:pPr>
                      <a:r>
                        <a:rPr lang="en-AU" sz="1000">
                          <a:effectLst/>
                          <a:latin typeface="Arial Narrow"/>
                          <a:ea typeface="Times New Roman"/>
                          <a:cs typeface="Arial"/>
                        </a:rPr>
                        <a:t>Part 4, Division 4 of the </a:t>
                      </a:r>
                      <a:r>
                        <a:rPr lang="en-AU" sz="1000" i="1">
                          <a:effectLst/>
                          <a:latin typeface="Arial Narrow"/>
                          <a:ea typeface="Times New Roman"/>
                          <a:cs typeface="Arial"/>
                        </a:rPr>
                        <a:t>Livestock Act 1997</a:t>
                      </a:r>
                      <a:r>
                        <a:rPr lang="en-AU" sz="1000">
                          <a:effectLst/>
                          <a:latin typeface="Arial Narrow"/>
                          <a:ea typeface="Times New Roman"/>
                          <a:cs typeface="Arial"/>
                        </a:rPr>
                        <a:t>: verbal or gazetted order can be given (e.g. stop stock movement) to farmer if disease suspected or known. Section 13 Aquaculture Regulations 2005: requirement to keep records of where oysters are moved to (tracing ability).</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a:effectLst/>
                          <a:latin typeface="Arial Narrow"/>
                          <a:ea typeface="Times New Roman"/>
                          <a:cs typeface="Arial"/>
                        </a:rPr>
                        <a:t>PIRSA POMS response plan controls this activity if disease suspected or confirmed.</a:t>
                      </a:r>
                      <a:endParaRPr lang="en-AU" sz="1000">
                        <a:effectLst/>
                        <a:latin typeface="Times New Roman"/>
                        <a:ea typeface="Times New Roman"/>
                      </a:endParaRPr>
                    </a:p>
                    <a:p>
                      <a:pPr>
                        <a:spcAft>
                          <a:spcPts val="0"/>
                        </a:spcAft>
                      </a:pPr>
                      <a:r>
                        <a:rPr lang="en-AU" sz="1000">
                          <a:effectLst/>
                          <a:latin typeface="Arial Narrow"/>
                          <a:ea typeface="Times New Roman"/>
                          <a:cs typeface="Arial"/>
                        </a:rPr>
                        <a:t> PIRSA to encourage industry to develop an industry database of stock movement. Also awareness of legislation.</a:t>
                      </a:r>
                      <a:endParaRPr lang="en-AU" sz="100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dirty="0">
                          <a:effectLst/>
                          <a:latin typeface="Arial Narrow"/>
                          <a:ea typeface="Times New Roman"/>
                          <a:cs typeface="Arial"/>
                        </a:rPr>
                        <a:t>Yes</a:t>
                      </a:r>
                      <a:endParaRPr lang="en-AU" sz="1000" dirty="0">
                        <a:effectLst/>
                        <a:latin typeface="Times New Roman"/>
                        <a:ea typeface="Times New Roman"/>
                      </a:endParaRPr>
                    </a:p>
                  </a:txBody>
                  <a:tcPr marL="58576" marR="5857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a:xfrm>
            <a:off x="971600" y="6356350"/>
            <a:ext cx="5048200" cy="365125"/>
          </a:xfrm>
        </p:spPr>
        <p:txBody>
          <a:bodyPr/>
          <a:lstStyle/>
          <a:p>
            <a:r>
              <a:rPr lang="en-AU" dirty="0" smtClean="0"/>
              <a:t>South Australian Oyster Growers Association</a:t>
            </a:r>
            <a:endParaRPr lang="en-AU" dirty="0"/>
          </a:p>
        </p:txBody>
      </p:sp>
      <p:sp>
        <p:nvSpPr>
          <p:cNvPr id="5" name="Slide Number Placeholder 4"/>
          <p:cNvSpPr>
            <a:spLocks noGrp="1"/>
          </p:cNvSpPr>
          <p:nvPr>
            <p:ph type="sldNum" sz="quarter" idx="12"/>
          </p:nvPr>
        </p:nvSpPr>
        <p:spPr/>
        <p:txBody>
          <a:bodyPr/>
          <a:lstStyle/>
          <a:p>
            <a:fld id="{6ABC7F08-4E4F-4199-B6F2-9DD94379E234}" type="slidenum">
              <a:rPr lang="en-AU" smtClean="0"/>
              <a:pPr/>
              <a:t>14</a:t>
            </a:fld>
            <a:endParaRPr lang="en-AU"/>
          </a:p>
        </p:txBody>
      </p:sp>
    </p:spTree>
    <p:extLst>
      <p:ext uri="{BB962C8B-B14F-4D97-AF65-F5344CB8AC3E}">
        <p14:creationId xmlns:p14="http://schemas.microsoft.com/office/powerpoint/2010/main" val="39932586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96720"/>
          </a:xfrm>
        </p:spPr>
        <p:txBody>
          <a:bodyPr>
            <a:normAutofit/>
          </a:bodyPr>
          <a:lstStyle/>
          <a:p>
            <a:r>
              <a:rPr lang="en-AU" dirty="0" smtClean="0"/>
              <a:t>Mitigation Recommendation</a:t>
            </a:r>
            <a:endParaRPr lang="en-AU" dirty="0"/>
          </a:p>
        </p:txBody>
      </p:sp>
      <p:graphicFrame>
        <p:nvGraphicFramePr>
          <p:cNvPr id="6" name="Content Placeholder 5"/>
          <p:cNvGraphicFramePr>
            <a:graphicFrameLocks noGrp="1"/>
          </p:cNvGraphicFramePr>
          <p:nvPr>
            <p:ph idx="1"/>
          </p:nvPr>
        </p:nvGraphicFramePr>
        <p:xfrm>
          <a:off x="946795" y="1935163"/>
          <a:ext cx="7250410" cy="4389437"/>
        </p:xfrm>
        <a:graphic>
          <a:graphicData uri="http://schemas.openxmlformats.org/drawingml/2006/table">
            <a:tbl>
              <a:tblPr/>
              <a:tblGrid>
                <a:gridCol w="977608"/>
                <a:gridCol w="492070"/>
                <a:gridCol w="1371699"/>
                <a:gridCol w="1665635"/>
                <a:gridCol w="1175742"/>
                <a:gridCol w="1567656"/>
              </a:tblGrid>
              <a:tr h="2351484">
                <a:tc>
                  <a:txBody>
                    <a:bodyPr/>
                    <a:lstStyle/>
                    <a:p>
                      <a:pPr>
                        <a:spcAft>
                          <a:spcPts val="0"/>
                        </a:spcAft>
                      </a:pPr>
                      <a:r>
                        <a:rPr lang="en-US" sz="1000">
                          <a:effectLst/>
                          <a:latin typeface="Arial Narrow"/>
                          <a:ea typeface="Times New Roman"/>
                          <a:cs typeface="Arial"/>
                        </a:rPr>
                        <a:t>Wild / feral oysters contributing to introduction and spread of POMS into aquaculture stock within the State</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cs typeface="Arial"/>
                        </a:rPr>
                        <a:t>12</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spcAft>
                          <a:spcPts val="0"/>
                        </a:spcAft>
                      </a:pPr>
                      <a:r>
                        <a:rPr lang="en-AU" sz="1000">
                          <a:effectLst/>
                          <a:latin typeface="Arial Narrow"/>
                          <a:ea typeface="Times New Roman"/>
                          <a:cs typeface="Arial"/>
                        </a:rPr>
                        <a:t>Clearing spat by industry from aquaculture leases and escaped oyster knockdowns. Biosecurity SA knockdown operations. </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i="1">
                          <a:effectLst/>
                          <a:latin typeface="Arial Narrow"/>
                          <a:ea typeface="Times New Roman"/>
                          <a:cs typeface="Arial"/>
                        </a:rPr>
                        <a:t>Aquaculture Act 2001</a:t>
                      </a:r>
                      <a:r>
                        <a:rPr lang="en-AU" sz="1000">
                          <a:effectLst/>
                          <a:latin typeface="Arial Narrow"/>
                          <a:ea typeface="Times New Roman"/>
                          <a:cs typeface="Arial"/>
                        </a:rPr>
                        <a:t> (Requirement to remove spat from lease infrastructure). </a:t>
                      </a:r>
                      <a:endParaRPr lang="en-AU" sz="1000">
                        <a:effectLst/>
                        <a:latin typeface="Times New Roman"/>
                        <a:ea typeface="Times New Roman"/>
                      </a:endParaRPr>
                    </a:p>
                    <a:p>
                      <a:pPr>
                        <a:spcAft>
                          <a:spcPts val="0"/>
                        </a:spcAft>
                      </a:pPr>
                      <a:r>
                        <a:rPr lang="en-AU" sz="1000">
                          <a:effectLst/>
                          <a:latin typeface="Arial Narrow"/>
                          <a:ea typeface="Times New Roman"/>
                          <a:cs typeface="Arial"/>
                        </a:rPr>
                        <a:t>Section 130 Fisheries Management Act 1997:</a:t>
                      </a:r>
                      <a:r>
                        <a:rPr lang="en-AU" sz="1000">
                          <a:effectLst/>
                          <a:latin typeface="Times New Roman"/>
                          <a:ea typeface="Times New Roman"/>
                        </a:rPr>
                        <a:t> </a:t>
                      </a:r>
                      <a:r>
                        <a:rPr lang="en-AU" sz="1000">
                          <a:effectLst/>
                          <a:latin typeface="Arial Narrow"/>
                          <a:ea typeface="Times New Roman"/>
                          <a:cs typeface="Arial"/>
                        </a:rPr>
                        <a:t>Regulations relating to control of exotic aquatic organisms and disease.</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a:effectLst/>
                          <a:latin typeface="Arial Narrow"/>
                          <a:ea typeface="Times New Roman"/>
                          <a:cs typeface="Arial"/>
                        </a:rPr>
                        <a:t>PIRSA POMS response plan controls this activity if disease suspected or confirmed.</a:t>
                      </a:r>
                      <a:endParaRPr lang="en-AU" sz="1000">
                        <a:effectLst/>
                        <a:latin typeface="Times New Roman"/>
                        <a:ea typeface="Times New Roman"/>
                      </a:endParaRPr>
                    </a:p>
                    <a:p>
                      <a:pPr>
                        <a:spcAft>
                          <a:spcPts val="0"/>
                        </a:spcAft>
                      </a:pPr>
                      <a:r>
                        <a:rPr lang="en-AU" sz="1000">
                          <a:effectLst/>
                          <a:latin typeface="Arial Narrow"/>
                          <a:ea typeface="Times New Roman"/>
                          <a:cs typeface="Arial"/>
                        </a:rPr>
                        <a:t>Ensure escaped spat and oyster clearance is ongoing. Caring for Country project proposal to encourage the use of Triploid oysters as well as the move to culturing SA native species (e.g. angasi.).</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a:effectLst/>
                          <a:latin typeface="Arial Narrow"/>
                          <a:ea typeface="Times New Roman"/>
                          <a:cs typeface="Arial"/>
                        </a:rPr>
                        <a:t>Yes</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7359">
                <a:tc>
                  <a:txBody>
                    <a:bodyPr/>
                    <a:lstStyle/>
                    <a:p>
                      <a:pPr>
                        <a:spcAft>
                          <a:spcPts val="0"/>
                        </a:spcAft>
                      </a:pPr>
                      <a:r>
                        <a:rPr lang="en-US" sz="1000">
                          <a:effectLst/>
                          <a:latin typeface="Arial Narrow"/>
                          <a:ea typeface="Times New Roman"/>
                          <a:cs typeface="Arial"/>
                        </a:rPr>
                        <a:t>Failure to detect POMS early</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cs typeface="Arial"/>
                        </a:rPr>
                        <a:t>12</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spcAft>
                          <a:spcPts val="0"/>
                        </a:spcAft>
                      </a:pPr>
                      <a:r>
                        <a:rPr lang="en-AU" sz="1000">
                          <a:effectLst/>
                          <a:latin typeface="Arial Narrow"/>
                          <a:ea typeface="Times New Roman"/>
                          <a:cs typeface="Arial"/>
                        </a:rPr>
                        <a:t>Passive surveillance through reporting of abnormally high mortality on leases.</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i="1">
                          <a:effectLst/>
                          <a:latin typeface="Arial Narrow"/>
                          <a:ea typeface="Times New Roman"/>
                          <a:cs typeface="Arial"/>
                        </a:rPr>
                        <a:t>Aquaculture Act 2001</a:t>
                      </a:r>
                      <a:endParaRPr lang="en-AU" sz="1000">
                        <a:effectLst/>
                        <a:latin typeface="Times New Roman"/>
                        <a:ea typeface="Times New Roman"/>
                      </a:endParaRPr>
                    </a:p>
                    <a:p>
                      <a:pPr>
                        <a:spcAft>
                          <a:spcPts val="0"/>
                        </a:spcAft>
                      </a:pPr>
                      <a:r>
                        <a:rPr lang="en-AU" sz="1000">
                          <a:effectLst/>
                          <a:latin typeface="Arial Narrow"/>
                          <a:ea typeface="Times New Roman"/>
                          <a:cs typeface="Arial"/>
                        </a:rPr>
                        <a:t>(Requirement to report to PIRSA of unusual number of mortalities – as outlined in the Act)</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a:effectLst/>
                          <a:latin typeface="Arial Narrow"/>
                          <a:ea typeface="Times New Roman"/>
                          <a:cs typeface="Arial"/>
                        </a:rPr>
                        <a:t>Active Surveillance program being scoped by industry. Improve passive surveillance systems. Industry awareness of legislation.</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a:effectLst/>
                          <a:latin typeface="Arial Narrow"/>
                          <a:ea typeface="Times New Roman"/>
                          <a:cs typeface="Arial"/>
                        </a:rPr>
                        <a:t>Yes</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0594">
                <a:tc>
                  <a:txBody>
                    <a:bodyPr/>
                    <a:lstStyle/>
                    <a:p>
                      <a:pPr>
                        <a:spcAft>
                          <a:spcPts val="0"/>
                        </a:spcAft>
                      </a:pPr>
                      <a:r>
                        <a:rPr lang="en-US" sz="900">
                          <a:effectLst/>
                          <a:latin typeface="Arial"/>
                          <a:ea typeface="Times New Roman"/>
                        </a:rPr>
                        <a:t>Return of SA oysters contaminated with ostreid herpesvirus (OsHV-1).</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cs typeface="Arial"/>
                        </a:rPr>
                        <a:t>9</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n-AU" sz="1000">
                          <a:effectLst/>
                          <a:latin typeface="Arial Narrow"/>
                          <a:ea typeface="Times New Roman"/>
                          <a:cs typeface="Arial"/>
                        </a:rPr>
                        <a:t>Legislative controls on suspicion of notifiable diseases. </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i="1" dirty="0">
                          <a:effectLst/>
                          <a:latin typeface="Arial Narrow"/>
                          <a:ea typeface="Times New Roman"/>
                          <a:cs typeface="Arial"/>
                        </a:rPr>
                        <a:t>Livestock Notice 2008</a:t>
                      </a:r>
                      <a:r>
                        <a:rPr lang="en-AU" sz="1000" dirty="0">
                          <a:effectLst/>
                          <a:latin typeface="Arial Narrow"/>
                          <a:ea typeface="Times New Roman"/>
                          <a:cs typeface="Arial"/>
                        </a:rPr>
                        <a:t>: SA licence holders cannot translocate (i.e. receive) livestock from interstate without Ministerial approval.</a:t>
                      </a:r>
                      <a:endParaRPr lang="en-AU" sz="1000" dirty="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a:effectLst/>
                          <a:latin typeface="Arial Narrow"/>
                          <a:ea typeface="Times New Roman"/>
                          <a:cs typeface="Arial"/>
                        </a:rPr>
                        <a:t>Letters to licence holders outlining that this is not permitted without Ministerial approval. Awareness campaign to industry.</a:t>
                      </a:r>
                      <a:endParaRPr lang="en-AU" sz="100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dirty="0">
                          <a:effectLst/>
                          <a:latin typeface="Arial Narrow"/>
                          <a:ea typeface="Times New Roman"/>
                          <a:cs typeface="Arial"/>
                        </a:rPr>
                        <a:t>Yes</a:t>
                      </a:r>
                      <a:endParaRPr lang="en-AU" sz="1000" dirty="0">
                        <a:effectLst/>
                        <a:latin typeface="Times New Roman"/>
                        <a:ea typeface="Times New Roman"/>
                      </a:endParaRPr>
                    </a:p>
                  </a:txBody>
                  <a:tcPr marL="58787" marR="5878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a:xfrm>
            <a:off x="899592" y="6356350"/>
            <a:ext cx="5120208" cy="365125"/>
          </a:xfrm>
        </p:spPr>
        <p:txBody>
          <a:bodyPr/>
          <a:lstStyle/>
          <a:p>
            <a:r>
              <a:rPr lang="en-AU" smtClean="0">
                <a:latin typeface="+mj-lt"/>
              </a:rPr>
              <a:t>South Australian Oyster Growers Association</a:t>
            </a:r>
            <a:endParaRPr lang="en-AU">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15</a:t>
            </a:fld>
            <a:endParaRPr lang="en-AU"/>
          </a:p>
        </p:txBody>
      </p:sp>
    </p:spTree>
    <p:extLst>
      <p:ext uri="{BB962C8B-B14F-4D97-AF65-F5344CB8AC3E}">
        <p14:creationId xmlns:p14="http://schemas.microsoft.com/office/powerpoint/2010/main" val="32746041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Mitigation Recommendation</a:t>
            </a:r>
            <a:endParaRPr lang="en-AU" dirty="0"/>
          </a:p>
        </p:txBody>
      </p:sp>
      <p:graphicFrame>
        <p:nvGraphicFramePr>
          <p:cNvPr id="6" name="Content Placeholder 5"/>
          <p:cNvGraphicFramePr>
            <a:graphicFrameLocks noGrp="1"/>
          </p:cNvGraphicFramePr>
          <p:nvPr>
            <p:ph idx="1"/>
          </p:nvPr>
        </p:nvGraphicFramePr>
        <p:xfrm>
          <a:off x="457200" y="2118201"/>
          <a:ext cx="8229600" cy="4023360"/>
        </p:xfrm>
        <a:graphic>
          <a:graphicData uri="http://schemas.openxmlformats.org/drawingml/2006/table">
            <a:tbl>
              <a:tblPr/>
              <a:tblGrid>
                <a:gridCol w="1109637"/>
                <a:gridCol w="558525"/>
                <a:gridCol w="1556951"/>
                <a:gridCol w="1890584"/>
                <a:gridCol w="1334530"/>
                <a:gridCol w="1779373"/>
              </a:tblGrid>
              <a:tr h="1957310">
                <a:tc>
                  <a:txBody>
                    <a:bodyPr/>
                    <a:lstStyle/>
                    <a:p>
                      <a:pPr>
                        <a:spcAft>
                          <a:spcPts val="0"/>
                        </a:spcAft>
                      </a:pPr>
                      <a:r>
                        <a:rPr lang="en-US" sz="1000">
                          <a:effectLst/>
                          <a:latin typeface="Arial"/>
                          <a:ea typeface="Times New Roman"/>
                        </a:rPr>
                        <a:t>POMS already present in South Australia (feral and/or cultured stock)</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b="1">
                          <a:effectLst/>
                          <a:latin typeface="Arial Narrow"/>
                          <a:ea typeface="Times New Roman"/>
                          <a:cs typeface="Arial"/>
                        </a:rPr>
                        <a:t>9</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n-AU" sz="1200">
                          <a:effectLst/>
                          <a:latin typeface="Arial Narrow"/>
                          <a:ea typeface="Times New Roman"/>
                          <a:cs typeface="Arial"/>
                        </a:rPr>
                        <a:t>Industry and PIRSA on high alert. POMS exercises conducted and information distributed to industry.</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i="1">
                          <a:effectLst/>
                          <a:latin typeface="Arial Narrow"/>
                          <a:ea typeface="Times New Roman"/>
                          <a:cs typeface="Arial"/>
                        </a:rPr>
                        <a:t>Aquaculture Act 2001</a:t>
                      </a:r>
                      <a:endParaRPr lang="en-AU" sz="1200">
                        <a:effectLst/>
                        <a:latin typeface="Times New Roman"/>
                        <a:ea typeface="Times New Roman"/>
                      </a:endParaRPr>
                    </a:p>
                    <a:p>
                      <a:pPr>
                        <a:spcAft>
                          <a:spcPts val="0"/>
                        </a:spcAft>
                      </a:pPr>
                      <a:r>
                        <a:rPr lang="en-AU" sz="1200">
                          <a:effectLst/>
                          <a:latin typeface="Arial Narrow"/>
                          <a:ea typeface="Times New Roman"/>
                          <a:cs typeface="Arial"/>
                        </a:rPr>
                        <a:t>(Requirement to report unusually high mortality). Livestock Act 1997: Part 4 division 4 control or eradication of disease. </a:t>
                      </a:r>
                      <a:endParaRPr lang="en-AU" sz="1200">
                        <a:effectLst/>
                        <a:latin typeface="Times New Roman"/>
                        <a:ea typeface="Times New Roman"/>
                      </a:endParaRPr>
                    </a:p>
                    <a:p>
                      <a:pPr>
                        <a:spcAft>
                          <a:spcPts val="0"/>
                        </a:spcAft>
                      </a:pPr>
                      <a:r>
                        <a:rPr lang="en-AU" sz="1200">
                          <a:effectLst/>
                          <a:latin typeface="Arial Narrow"/>
                          <a:ea typeface="Times New Roman"/>
                          <a:cs typeface="Arial"/>
                        </a:rPr>
                        <a:t>Section 130 Fisheries Management Act 1997:</a:t>
                      </a:r>
                      <a:r>
                        <a:rPr lang="en-AU" sz="1200">
                          <a:effectLst/>
                          <a:latin typeface="Times New Roman"/>
                          <a:ea typeface="Times New Roman"/>
                        </a:rPr>
                        <a:t> </a:t>
                      </a:r>
                      <a:r>
                        <a:rPr lang="en-AU" sz="1200">
                          <a:effectLst/>
                          <a:latin typeface="Arial Narrow"/>
                          <a:ea typeface="Times New Roman"/>
                          <a:cs typeface="Arial"/>
                        </a:rPr>
                        <a:t>Regulations relating to control of exotic aquatic organisms and disease</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a:effectLst/>
                          <a:latin typeface="Arial Narrow"/>
                          <a:ea typeface="Times New Roman"/>
                          <a:cs typeface="Arial"/>
                        </a:rPr>
                        <a:t>Active Surveillance program being scoped by industry. Improve passive surveillance systems.</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a:effectLst/>
                          <a:latin typeface="Arial Narrow"/>
                          <a:ea typeface="Times New Roman"/>
                          <a:cs typeface="Arial"/>
                        </a:rPr>
                        <a:t>Yes</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57310">
                <a:tc>
                  <a:txBody>
                    <a:bodyPr/>
                    <a:lstStyle/>
                    <a:p>
                      <a:pPr>
                        <a:spcAft>
                          <a:spcPts val="0"/>
                        </a:spcAft>
                      </a:pPr>
                      <a:r>
                        <a:rPr lang="en-US" sz="1000">
                          <a:effectLst/>
                          <a:latin typeface="Arial"/>
                          <a:ea typeface="Times New Roman"/>
                        </a:rPr>
                        <a:t>Processing of local oysters (spreading between areas from local processors, including returns to growers – return of oyster to the wrong grower)</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b="1">
                          <a:effectLst/>
                          <a:latin typeface="Arial Narrow"/>
                          <a:ea typeface="Times New Roman"/>
                          <a:cs typeface="Arial"/>
                        </a:rPr>
                        <a:t>9</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spcAft>
                          <a:spcPts val="0"/>
                        </a:spcAft>
                      </a:pPr>
                      <a:r>
                        <a:rPr lang="en-AU" sz="1200">
                          <a:effectLst/>
                          <a:latin typeface="Arial Narrow"/>
                          <a:ea typeface="Times New Roman"/>
                          <a:cs typeface="Arial"/>
                        </a:rPr>
                        <a:t>None</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a:effectLst/>
                          <a:latin typeface="Arial Narrow"/>
                          <a:ea typeface="Times New Roman"/>
                          <a:cs typeface="Arial"/>
                        </a:rPr>
                        <a:t>None. Premises approved as </a:t>
                      </a:r>
                      <a:r>
                        <a:rPr lang="en-AU" sz="1200">
                          <a:effectLst/>
                          <a:latin typeface="Arial Narrow"/>
                          <a:ea typeface="Times New Roman"/>
                        </a:rPr>
                        <a:t>Quarantine Approved Premises (QAP) under section 46A of the </a:t>
                      </a:r>
                      <a:r>
                        <a:rPr lang="en-AU" sz="1200" i="1">
                          <a:effectLst/>
                          <a:latin typeface="Arial Narrow"/>
                          <a:ea typeface="Times New Roman"/>
                        </a:rPr>
                        <a:t>Quarantine Act 1908 </a:t>
                      </a:r>
                      <a:r>
                        <a:rPr lang="en-AU" sz="1200">
                          <a:effectLst/>
                          <a:latin typeface="Arial Narrow"/>
                          <a:ea typeface="Times New Roman"/>
                        </a:rPr>
                        <a:t>have strict waste management requirements</a:t>
                      </a:r>
                      <a:r>
                        <a:rPr lang="en-AU" sz="1200">
                          <a:effectLst/>
                          <a:latin typeface="Arial Narrow"/>
                          <a:ea typeface="Times New Roman"/>
                          <a:cs typeface="Arial"/>
                        </a:rPr>
                        <a:t>. </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a:effectLst/>
                          <a:latin typeface="Arial Narrow"/>
                          <a:ea typeface="Times New Roman"/>
                          <a:cs typeface="Arial"/>
                        </a:rPr>
                        <a:t>PIRSA POMS response plan controls this activity if disease suspected or confirmed.</a:t>
                      </a:r>
                      <a:endParaRPr lang="en-AU" sz="1200">
                        <a:effectLst/>
                        <a:latin typeface="Times New Roman"/>
                        <a:ea typeface="Times New Roman"/>
                      </a:endParaRPr>
                    </a:p>
                    <a:p>
                      <a:pPr>
                        <a:spcAft>
                          <a:spcPts val="0"/>
                        </a:spcAft>
                      </a:pPr>
                      <a:r>
                        <a:rPr lang="en-AU" sz="1200">
                          <a:effectLst/>
                          <a:latin typeface="Arial Narrow"/>
                          <a:ea typeface="Times New Roman"/>
                          <a:cs typeface="Arial"/>
                        </a:rPr>
                        <a:t>Processor awareness - PIRSA to contact processor industry regarding risks and mitigation (where possible). </a:t>
                      </a:r>
                      <a:endParaRPr lang="en-AU" sz="120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200" dirty="0">
                          <a:effectLst/>
                          <a:latin typeface="Arial Narrow"/>
                          <a:ea typeface="Times New Roman"/>
                          <a:cs typeface="Arial"/>
                        </a:rPr>
                        <a:t>Yes</a:t>
                      </a:r>
                      <a:endParaRPr lang="en-AU" sz="1200" dirty="0">
                        <a:effectLst/>
                        <a:latin typeface="Times New Roman"/>
                        <a:ea typeface="Times New Roman"/>
                      </a:endParaRPr>
                    </a:p>
                  </a:txBody>
                  <a:tcPr marL="66726" marR="6672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a:xfrm>
            <a:off x="467544" y="6356350"/>
            <a:ext cx="5552256" cy="365125"/>
          </a:xfrm>
        </p:spPr>
        <p:txBody>
          <a:bodyPr/>
          <a:lstStyle/>
          <a:p>
            <a:r>
              <a:rPr lang="en-AU" dirty="0" smtClean="0"/>
              <a:t>South Australian Oyster Growers </a:t>
            </a:r>
            <a:r>
              <a:rPr lang="en-AU" dirty="0" smtClean="0">
                <a:latin typeface="+mj-lt"/>
              </a:rPr>
              <a:t>Association</a:t>
            </a:r>
            <a:endParaRPr lang="en-AU" dirty="0">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16</a:t>
            </a:fld>
            <a:endParaRPr lang="en-AU"/>
          </a:p>
        </p:txBody>
      </p:sp>
    </p:spTree>
    <p:extLst>
      <p:ext uri="{BB962C8B-B14F-4D97-AF65-F5344CB8AC3E}">
        <p14:creationId xmlns:p14="http://schemas.microsoft.com/office/powerpoint/2010/main" val="5505334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SAOGA Codes of Practice</a:t>
            </a:r>
            <a:endParaRPr lang="en-AU" dirty="0"/>
          </a:p>
        </p:txBody>
      </p:sp>
      <p:sp>
        <p:nvSpPr>
          <p:cNvPr id="3" name="Content Placeholder 2"/>
          <p:cNvSpPr>
            <a:spLocks noGrp="1"/>
          </p:cNvSpPr>
          <p:nvPr>
            <p:ph idx="1"/>
          </p:nvPr>
        </p:nvSpPr>
        <p:spPr>
          <a:xfrm>
            <a:off x="457200" y="2636912"/>
            <a:ext cx="8229600" cy="3687688"/>
          </a:xfrm>
        </p:spPr>
        <p:txBody>
          <a:bodyPr/>
          <a:lstStyle/>
          <a:p>
            <a:r>
              <a:rPr lang="en-AU" dirty="0" smtClean="0">
                <a:latin typeface="+mj-lt"/>
              </a:rPr>
              <a:t>Industry Agreement</a:t>
            </a:r>
          </a:p>
          <a:p>
            <a:r>
              <a:rPr lang="en-AU" dirty="0" smtClean="0">
                <a:latin typeface="+mj-lt"/>
              </a:rPr>
              <a:t>Additional Risks??</a:t>
            </a:r>
          </a:p>
          <a:p>
            <a:r>
              <a:rPr lang="en-AU" dirty="0" smtClean="0">
                <a:latin typeface="+mj-lt"/>
              </a:rPr>
              <a:t>Codes of Practice completed by the end of the year</a:t>
            </a:r>
          </a:p>
          <a:p>
            <a:endParaRPr lang="en-AU" dirty="0" smtClean="0">
              <a:latin typeface="+mj-lt"/>
            </a:endParaRPr>
          </a:p>
          <a:p>
            <a:endParaRPr lang="en-AU" dirty="0" smtClean="0">
              <a:latin typeface="+mj-lt"/>
            </a:endParaRPr>
          </a:p>
          <a:p>
            <a:endParaRPr lang="en-AU" dirty="0" smtClean="0">
              <a:latin typeface="+mj-lt"/>
            </a:endParaRPr>
          </a:p>
          <a:p>
            <a:endParaRPr lang="en-AU" dirty="0">
              <a:latin typeface="+mj-lt"/>
            </a:endParaRPr>
          </a:p>
        </p:txBody>
      </p:sp>
      <p:sp>
        <p:nvSpPr>
          <p:cNvPr id="4" name="Footer Placeholder 3"/>
          <p:cNvSpPr>
            <a:spLocks noGrp="1"/>
          </p:cNvSpPr>
          <p:nvPr>
            <p:ph type="ftr" sz="quarter" idx="11"/>
          </p:nvPr>
        </p:nvSpPr>
        <p:spPr>
          <a:xfrm>
            <a:off x="539552" y="6356350"/>
            <a:ext cx="5480248" cy="365125"/>
          </a:xfrm>
        </p:spPr>
        <p:txBody>
          <a:bodyPr/>
          <a:lstStyle/>
          <a:p>
            <a:r>
              <a:rPr lang="en-AU" dirty="0" smtClean="0"/>
              <a:t>South Australian Oyster Growers </a:t>
            </a:r>
            <a:r>
              <a:rPr lang="en-AU" dirty="0" smtClean="0">
                <a:latin typeface="+mj-lt"/>
              </a:rPr>
              <a:t>Association</a:t>
            </a:r>
            <a:endParaRPr lang="en-AU" dirty="0">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17</a:t>
            </a:fld>
            <a:endParaRPr lang="en-AU"/>
          </a:p>
        </p:txBody>
      </p:sp>
    </p:spTree>
    <p:extLst>
      <p:ext uri="{BB962C8B-B14F-4D97-AF65-F5344CB8AC3E}">
        <p14:creationId xmlns:p14="http://schemas.microsoft.com/office/powerpoint/2010/main" val="1315508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SAOGA Codes of Practice</a:t>
            </a:r>
            <a:endParaRPr lang="en-AU" dirty="0"/>
          </a:p>
        </p:txBody>
      </p:sp>
      <p:sp>
        <p:nvSpPr>
          <p:cNvPr id="3" name="Content Placeholder 2"/>
          <p:cNvSpPr>
            <a:spLocks noGrp="1"/>
          </p:cNvSpPr>
          <p:nvPr>
            <p:ph idx="1"/>
          </p:nvPr>
        </p:nvSpPr>
        <p:spPr>
          <a:xfrm>
            <a:off x="457200" y="2348880"/>
            <a:ext cx="8229600" cy="3672408"/>
          </a:xfrm>
        </p:spPr>
        <p:txBody>
          <a:bodyPr/>
          <a:lstStyle/>
          <a:p>
            <a:pPr>
              <a:buNone/>
            </a:pPr>
            <a:r>
              <a:rPr lang="en-AU" dirty="0" smtClean="0">
                <a:latin typeface="+mj-lt"/>
              </a:rPr>
              <a:t>Background</a:t>
            </a:r>
          </a:p>
          <a:p>
            <a:pPr>
              <a:buNone/>
            </a:pPr>
            <a:endParaRPr lang="en-AU" dirty="0" smtClean="0">
              <a:latin typeface="+mj-lt"/>
            </a:endParaRPr>
          </a:p>
          <a:p>
            <a:r>
              <a:rPr lang="en-AU" dirty="0" smtClean="0">
                <a:latin typeface="+mj-lt"/>
              </a:rPr>
              <a:t>Last Updated January 2000</a:t>
            </a:r>
            <a:endParaRPr lang="en-AU" dirty="0" smtClean="0">
              <a:latin typeface="+mj-lt"/>
            </a:endParaRPr>
          </a:p>
          <a:p>
            <a:r>
              <a:rPr lang="en-AU" dirty="0" smtClean="0">
                <a:latin typeface="+mj-lt"/>
              </a:rPr>
              <a:t>Written in consultation with PIRSA &amp; EPA</a:t>
            </a:r>
          </a:p>
          <a:p>
            <a:pPr lvl="1"/>
            <a:r>
              <a:rPr lang="en-AU" dirty="0" smtClean="0">
                <a:latin typeface="+mj-lt"/>
              </a:rPr>
              <a:t>Have requested their involvement again</a:t>
            </a:r>
            <a:endParaRPr lang="en-AU" dirty="0" smtClean="0">
              <a:latin typeface="+mj-lt"/>
            </a:endParaRPr>
          </a:p>
          <a:p>
            <a:pPr marL="0" indent="0">
              <a:buNone/>
            </a:pPr>
            <a:endParaRPr lang="en-AU" dirty="0">
              <a:latin typeface="+mj-lt"/>
            </a:endParaRPr>
          </a:p>
        </p:txBody>
      </p:sp>
      <p:sp>
        <p:nvSpPr>
          <p:cNvPr id="4" name="Footer Placeholder 3"/>
          <p:cNvSpPr>
            <a:spLocks noGrp="1"/>
          </p:cNvSpPr>
          <p:nvPr>
            <p:ph type="ftr" sz="quarter" idx="11"/>
          </p:nvPr>
        </p:nvSpPr>
        <p:spPr>
          <a:xfrm>
            <a:off x="467544" y="6356350"/>
            <a:ext cx="5552256" cy="365125"/>
          </a:xfrm>
        </p:spPr>
        <p:txBody>
          <a:bodyPr/>
          <a:lstStyle/>
          <a:p>
            <a:r>
              <a:rPr lang="en-AU" dirty="0" smtClean="0">
                <a:latin typeface="+mj-lt"/>
              </a:rPr>
              <a:t>South Australian Oyster Growers Association</a:t>
            </a:r>
            <a:endParaRPr lang="en-AU" dirty="0">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2</a:t>
            </a:fld>
            <a:endParaRPr lang="en-A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SAOGA Codes of Practice </a:t>
            </a:r>
            <a:endParaRPr lang="en-AU" dirty="0"/>
          </a:p>
        </p:txBody>
      </p:sp>
      <p:sp>
        <p:nvSpPr>
          <p:cNvPr id="3" name="Content Placeholder 2"/>
          <p:cNvSpPr>
            <a:spLocks noGrp="1"/>
          </p:cNvSpPr>
          <p:nvPr>
            <p:ph idx="1"/>
          </p:nvPr>
        </p:nvSpPr>
        <p:spPr>
          <a:xfrm>
            <a:off x="457200" y="2348880"/>
            <a:ext cx="8229600" cy="3744416"/>
          </a:xfrm>
        </p:spPr>
        <p:txBody>
          <a:bodyPr/>
          <a:lstStyle/>
          <a:p>
            <a:pPr>
              <a:buNone/>
            </a:pPr>
            <a:r>
              <a:rPr lang="en-AU" dirty="0" smtClean="0">
                <a:latin typeface="+mj-lt"/>
              </a:rPr>
              <a:t>Previous </a:t>
            </a:r>
            <a:r>
              <a:rPr lang="en-AU" dirty="0" smtClean="0">
                <a:latin typeface="+mj-lt"/>
              </a:rPr>
              <a:t>Contents.</a:t>
            </a:r>
          </a:p>
          <a:p>
            <a:r>
              <a:rPr lang="en-AU" dirty="0" smtClean="0">
                <a:latin typeface="+mj-lt"/>
              </a:rPr>
              <a:t>Environmental Management - EPA</a:t>
            </a:r>
          </a:p>
          <a:p>
            <a:r>
              <a:rPr lang="en-AU" dirty="0" smtClean="0">
                <a:latin typeface="+mj-lt"/>
              </a:rPr>
              <a:t>SASQAP - PIRSA</a:t>
            </a:r>
            <a:endParaRPr lang="en-AU" dirty="0" smtClean="0">
              <a:latin typeface="+mj-lt"/>
            </a:endParaRPr>
          </a:p>
          <a:p>
            <a:r>
              <a:rPr lang="en-AU" dirty="0" smtClean="0">
                <a:latin typeface="+mj-lt"/>
              </a:rPr>
              <a:t>State Laws &amp; Regulations - PIRSA</a:t>
            </a:r>
            <a:endParaRPr lang="en-AU" dirty="0" smtClean="0">
              <a:latin typeface="+mj-lt"/>
            </a:endParaRPr>
          </a:p>
          <a:p>
            <a:r>
              <a:rPr lang="en-AU" dirty="0" smtClean="0">
                <a:latin typeface="+mj-lt"/>
              </a:rPr>
              <a:t>Best Practice Farm Management - SAOGA</a:t>
            </a:r>
            <a:endParaRPr lang="en-AU" dirty="0" smtClean="0">
              <a:latin typeface="+mj-lt"/>
            </a:endParaRPr>
          </a:p>
          <a:p>
            <a:r>
              <a:rPr lang="en-AU" dirty="0" smtClean="0">
                <a:latin typeface="+mj-lt"/>
              </a:rPr>
              <a:t>Public Relations  - SAOGA</a:t>
            </a:r>
            <a:endParaRPr lang="en-AU" dirty="0" smtClean="0">
              <a:latin typeface="+mj-lt"/>
            </a:endParaRPr>
          </a:p>
          <a:p>
            <a:r>
              <a:rPr lang="en-AU" dirty="0" smtClean="0">
                <a:latin typeface="+mj-lt"/>
              </a:rPr>
              <a:t>Site Rehabilitation Scheme - SAOGA</a:t>
            </a:r>
            <a:endParaRPr lang="en-AU" dirty="0" smtClean="0">
              <a:latin typeface="+mj-lt"/>
            </a:endParaRPr>
          </a:p>
          <a:p>
            <a:pPr marL="393192" lvl="1" indent="0">
              <a:buNone/>
            </a:pPr>
            <a:endParaRPr lang="en-AU" dirty="0" smtClean="0">
              <a:latin typeface="+mj-lt"/>
            </a:endParaRPr>
          </a:p>
          <a:p>
            <a:endParaRPr lang="en-AU" dirty="0" smtClean="0">
              <a:latin typeface="+mj-lt"/>
            </a:endParaRPr>
          </a:p>
          <a:p>
            <a:pPr lvl="1"/>
            <a:endParaRPr lang="en-AU" dirty="0" smtClean="0">
              <a:latin typeface="+mj-lt"/>
            </a:endParaRPr>
          </a:p>
          <a:p>
            <a:endParaRPr lang="en-AU" dirty="0">
              <a:latin typeface="+mj-lt"/>
            </a:endParaRPr>
          </a:p>
        </p:txBody>
      </p:sp>
      <p:sp>
        <p:nvSpPr>
          <p:cNvPr id="4" name="Footer Placeholder 3"/>
          <p:cNvSpPr>
            <a:spLocks noGrp="1"/>
          </p:cNvSpPr>
          <p:nvPr>
            <p:ph type="ftr" sz="quarter" idx="11"/>
          </p:nvPr>
        </p:nvSpPr>
        <p:spPr>
          <a:xfrm>
            <a:off x="323528" y="6356350"/>
            <a:ext cx="5696272" cy="365125"/>
          </a:xfrm>
        </p:spPr>
        <p:txBody>
          <a:bodyPr/>
          <a:lstStyle/>
          <a:p>
            <a:r>
              <a:rPr lang="en-AU" dirty="0" smtClean="0">
                <a:latin typeface="+mj-lt"/>
              </a:rPr>
              <a:t>South Australian Oyster Growers Association</a:t>
            </a:r>
            <a:endParaRPr lang="en-AU" dirty="0">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3</a:t>
            </a:fld>
            <a:endParaRPr lang="en-A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SAOGA Codes of Practice</a:t>
            </a:r>
            <a:endParaRPr lang="en-AU" dirty="0"/>
          </a:p>
        </p:txBody>
      </p:sp>
      <p:sp>
        <p:nvSpPr>
          <p:cNvPr id="3" name="Content Placeholder 2"/>
          <p:cNvSpPr>
            <a:spLocks noGrp="1"/>
          </p:cNvSpPr>
          <p:nvPr>
            <p:ph idx="1"/>
          </p:nvPr>
        </p:nvSpPr>
        <p:spPr>
          <a:xfrm>
            <a:off x="457200" y="2420888"/>
            <a:ext cx="8229600" cy="3903712"/>
          </a:xfrm>
        </p:spPr>
        <p:txBody>
          <a:bodyPr>
            <a:normAutofit/>
          </a:bodyPr>
          <a:lstStyle/>
          <a:p>
            <a:pPr>
              <a:buNone/>
            </a:pPr>
            <a:r>
              <a:rPr lang="en-AU" dirty="0" smtClean="0">
                <a:latin typeface="+mj-lt"/>
              </a:rPr>
              <a:t>Additional Content</a:t>
            </a:r>
            <a:endParaRPr lang="en-AU" dirty="0" smtClean="0">
              <a:latin typeface="+mj-lt"/>
            </a:endParaRPr>
          </a:p>
          <a:p>
            <a:pPr>
              <a:buNone/>
            </a:pPr>
            <a:endParaRPr lang="en-AU" dirty="0" smtClean="0">
              <a:latin typeface="+mj-lt"/>
            </a:endParaRPr>
          </a:p>
          <a:p>
            <a:r>
              <a:rPr lang="en-AU" dirty="0" smtClean="0">
                <a:latin typeface="+mj-lt"/>
              </a:rPr>
              <a:t>Marketing</a:t>
            </a:r>
            <a:endParaRPr lang="en-AU" dirty="0" smtClean="0">
              <a:latin typeface="+mj-lt"/>
            </a:endParaRPr>
          </a:p>
          <a:p>
            <a:r>
              <a:rPr lang="en-AU" dirty="0" smtClean="0">
                <a:latin typeface="+mj-lt"/>
              </a:rPr>
              <a:t>Biosecurity</a:t>
            </a:r>
            <a:endParaRPr lang="en-AU" dirty="0" smtClean="0">
              <a:latin typeface="+mj-lt"/>
            </a:endParaRPr>
          </a:p>
          <a:p>
            <a:r>
              <a:rPr lang="en-AU" dirty="0" smtClean="0">
                <a:latin typeface="+mj-lt"/>
              </a:rPr>
              <a:t>Any other suggestions?</a:t>
            </a:r>
            <a:endParaRPr lang="en-AU" dirty="0" smtClean="0">
              <a:latin typeface="+mj-lt"/>
            </a:endParaRPr>
          </a:p>
          <a:p>
            <a:endParaRPr lang="en-AU" dirty="0" smtClean="0">
              <a:latin typeface="+mj-lt"/>
            </a:endParaRPr>
          </a:p>
          <a:p>
            <a:endParaRPr lang="en-AU" dirty="0" smtClean="0">
              <a:latin typeface="+mj-lt"/>
            </a:endParaRPr>
          </a:p>
          <a:p>
            <a:pPr marL="393192" lvl="1" indent="0">
              <a:buNone/>
            </a:pPr>
            <a:endParaRPr lang="en-AU" dirty="0">
              <a:latin typeface="+mj-lt"/>
            </a:endParaRPr>
          </a:p>
        </p:txBody>
      </p:sp>
      <p:sp>
        <p:nvSpPr>
          <p:cNvPr id="4" name="Footer Placeholder 3"/>
          <p:cNvSpPr>
            <a:spLocks noGrp="1"/>
          </p:cNvSpPr>
          <p:nvPr>
            <p:ph type="ftr" sz="quarter" idx="11"/>
          </p:nvPr>
        </p:nvSpPr>
        <p:spPr>
          <a:xfrm>
            <a:off x="395536" y="6356350"/>
            <a:ext cx="5624264" cy="365125"/>
          </a:xfrm>
        </p:spPr>
        <p:txBody>
          <a:bodyPr/>
          <a:lstStyle/>
          <a:p>
            <a:r>
              <a:rPr lang="en-AU" dirty="0" smtClean="0">
                <a:latin typeface="+mj-lt"/>
              </a:rPr>
              <a:t>South Australian Oyster Growers Association</a:t>
            </a:r>
            <a:endParaRPr lang="en-AU" dirty="0">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4</a:t>
            </a:fld>
            <a:endParaRPr lang="en-A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SAOGA Codes of Practice</a:t>
            </a:r>
            <a:endParaRPr lang="en-AU" dirty="0"/>
          </a:p>
        </p:txBody>
      </p:sp>
      <p:sp>
        <p:nvSpPr>
          <p:cNvPr id="3" name="Content Placeholder 2"/>
          <p:cNvSpPr>
            <a:spLocks noGrp="1"/>
          </p:cNvSpPr>
          <p:nvPr>
            <p:ph idx="1"/>
          </p:nvPr>
        </p:nvSpPr>
        <p:spPr>
          <a:xfrm>
            <a:off x="457200" y="2348880"/>
            <a:ext cx="8229600" cy="3744416"/>
          </a:xfrm>
        </p:spPr>
        <p:txBody>
          <a:bodyPr>
            <a:normAutofit/>
          </a:bodyPr>
          <a:lstStyle/>
          <a:p>
            <a:pPr marL="0" indent="0">
              <a:buNone/>
            </a:pPr>
            <a:r>
              <a:rPr lang="en-AU" dirty="0" smtClean="0">
                <a:latin typeface="+mj-lt"/>
              </a:rPr>
              <a:t>Biosecurity</a:t>
            </a:r>
            <a:endParaRPr lang="en-AU" dirty="0" smtClean="0">
              <a:latin typeface="+mj-lt"/>
            </a:endParaRPr>
          </a:p>
          <a:p>
            <a:r>
              <a:rPr lang="en-AU" dirty="0" smtClean="0">
                <a:latin typeface="+mj-lt"/>
              </a:rPr>
              <a:t>Concerns raised in relation to a number of practices that may compromise the SA industry in relation to POMS</a:t>
            </a:r>
            <a:endParaRPr lang="en-AU" dirty="0" smtClean="0">
              <a:latin typeface="+mj-lt"/>
            </a:endParaRPr>
          </a:p>
          <a:p>
            <a:pPr lvl="1"/>
            <a:r>
              <a:rPr lang="en-AU" dirty="0" smtClean="0">
                <a:latin typeface="+mj-lt"/>
              </a:rPr>
              <a:t>Workshop organised  to review each practice</a:t>
            </a:r>
          </a:p>
          <a:p>
            <a:pPr lvl="1"/>
            <a:r>
              <a:rPr lang="en-AU" dirty="0" smtClean="0">
                <a:latin typeface="+mj-lt"/>
              </a:rPr>
              <a:t>Industry, Biosecurity Experts &amp; Scientists participated</a:t>
            </a:r>
          </a:p>
          <a:p>
            <a:pPr lvl="1"/>
            <a:r>
              <a:rPr lang="en-AU" dirty="0" smtClean="0">
                <a:latin typeface="+mj-lt"/>
              </a:rPr>
              <a:t>Objective Assessment  Recorded</a:t>
            </a:r>
            <a:endParaRPr lang="en-AU" dirty="0" smtClean="0">
              <a:latin typeface="+mj-lt"/>
            </a:endParaRPr>
          </a:p>
          <a:p>
            <a:endParaRPr lang="en-AU" dirty="0" smtClean="0">
              <a:latin typeface="+mj-lt"/>
            </a:endParaRPr>
          </a:p>
          <a:p>
            <a:endParaRPr lang="en-AU" dirty="0" smtClean="0">
              <a:latin typeface="+mj-lt"/>
            </a:endParaRPr>
          </a:p>
          <a:p>
            <a:endParaRPr lang="en-AU" dirty="0" smtClean="0">
              <a:latin typeface="+mj-lt"/>
            </a:endParaRPr>
          </a:p>
          <a:p>
            <a:endParaRPr lang="en-AU" dirty="0">
              <a:latin typeface="+mj-lt"/>
            </a:endParaRPr>
          </a:p>
        </p:txBody>
      </p:sp>
      <p:sp>
        <p:nvSpPr>
          <p:cNvPr id="4" name="Footer Placeholder 3"/>
          <p:cNvSpPr>
            <a:spLocks noGrp="1"/>
          </p:cNvSpPr>
          <p:nvPr>
            <p:ph type="ftr" sz="quarter" idx="11"/>
          </p:nvPr>
        </p:nvSpPr>
        <p:spPr>
          <a:xfrm>
            <a:off x="467544" y="6356350"/>
            <a:ext cx="5552256" cy="365125"/>
          </a:xfrm>
        </p:spPr>
        <p:txBody>
          <a:bodyPr/>
          <a:lstStyle/>
          <a:p>
            <a:r>
              <a:rPr lang="en-AU" dirty="0" smtClean="0">
                <a:latin typeface="+mj-lt"/>
              </a:rPr>
              <a:t>South Australian Oyster Growers Association</a:t>
            </a:r>
            <a:endParaRPr lang="en-AU" dirty="0">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5</a:t>
            </a:fld>
            <a:endParaRPr lang="en-A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SAOGA Codes of Practice</a:t>
            </a:r>
            <a:endParaRPr lang="en-AU" dirty="0"/>
          </a:p>
        </p:txBody>
      </p:sp>
      <p:sp>
        <p:nvSpPr>
          <p:cNvPr id="3" name="Content Placeholder 2"/>
          <p:cNvSpPr>
            <a:spLocks noGrp="1"/>
          </p:cNvSpPr>
          <p:nvPr>
            <p:ph idx="1"/>
          </p:nvPr>
        </p:nvSpPr>
        <p:spPr>
          <a:xfrm>
            <a:off x="457200" y="1935480"/>
            <a:ext cx="8229600" cy="4517856"/>
          </a:xfrm>
        </p:spPr>
        <p:txBody>
          <a:bodyPr>
            <a:normAutofit/>
          </a:bodyPr>
          <a:lstStyle/>
          <a:p>
            <a:pPr marL="0" indent="0">
              <a:buNone/>
            </a:pPr>
            <a:r>
              <a:rPr lang="en-AU" dirty="0" smtClean="0">
                <a:latin typeface="+mj-lt"/>
              </a:rPr>
              <a:t>Matrix</a:t>
            </a:r>
          </a:p>
          <a:p>
            <a:pPr marL="0" indent="0">
              <a:buNone/>
            </a:pPr>
            <a:endParaRPr lang="en-AU" dirty="0">
              <a:latin typeface="+mj-lt"/>
            </a:endParaRPr>
          </a:p>
          <a:p>
            <a:pPr marL="0" indent="0">
              <a:buNone/>
            </a:pPr>
            <a:endParaRPr lang="en-AU" dirty="0">
              <a:latin typeface="+mj-lt"/>
            </a:endParaRPr>
          </a:p>
        </p:txBody>
      </p:sp>
      <p:sp>
        <p:nvSpPr>
          <p:cNvPr id="4" name="Footer Placeholder 3"/>
          <p:cNvSpPr>
            <a:spLocks noGrp="1"/>
          </p:cNvSpPr>
          <p:nvPr>
            <p:ph type="ftr" sz="quarter" idx="11"/>
          </p:nvPr>
        </p:nvSpPr>
        <p:spPr>
          <a:xfrm>
            <a:off x="467544" y="6356350"/>
            <a:ext cx="5552256" cy="365125"/>
          </a:xfrm>
        </p:spPr>
        <p:txBody>
          <a:bodyPr/>
          <a:lstStyle/>
          <a:p>
            <a:r>
              <a:rPr lang="en-AU" dirty="0" smtClean="0">
                <a:latin typeface="+mj-lt"/>
              </a:rPr>
              <a:t>South Australian Oyster Growers Association</a:t>
            </a:r>
            <a:endParaRPr lang="en-AU" dirty="0">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6</a:t>
            </a:fld>
            <a:endParaRPr lang="en-AU"/>
          </a:p>
        </p:txBody>
      </p:sp>
      <p:sp>
        <p:nvSpPr>
          <p:cNvPr id="7" name="Rectangle 1"/>
          <p:cNvSpPr>
            <a:spLocks noChangeArrowheads="1"/>
          </p:cNvSpPr>
          <p:nvPr/>
        </p:nvSpPr>
        <p:spPr bwMode="auto">
          <a:xfrm>
            <a:off x="2257425" y="34718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69236343"/>
              </p:ext>
            </p:extLst>
          </p:nvPr>
        </p:nvGraphicFramePr>
        <p:xfrm>
          <a:off x="2258060" y="3472021"/>
          <a:ext cx="4627879" cy="1986280"/>
        </p:xfrm>
        <a:graphic>
          <a:graphicData uri="http://schemas.openxmlformats.org/drawingml/2006/table">
            <a:tbl>
              <a:tblPr/>
              <a:tblGrid>
                <a:gridCol w="749559"/>
                <a:gridCol w="210992"/>
                <a:gridCol w="738154"/>
                <a:gridCol w="738788"/>
                <a:gridCol w="738788"/>
                <a:gridCol w="731818"/>
                <a:gridCol w="719780"/>
              </a:tblGrid>
              <a:tr h="172085">
                <a:tc gridSpan="2">
                  <a:txBody>
                    <a:bodyPr/>
                    <a:lstStyle/>
                    <a:p>
                      <a:pPr algn="just">
                        <a:spcAft>
                          <a:spcPts val="0"/>
                        </a:spcAft>
                      </a:pPr>
                      <a:r>
                        <a:rPr lang="en-AU" sz="1400">
                          <a:effectLst/>
                          <a:latin typeface="Arial Narrow"/>
                          <a:ea typeface="Times New Roman"/>
                        </a:rPr>
                        <a:t> </a:t>
                      </a:r>
                      <a:endParaRPr lang="en-AU" sz="1400">
                        <a:effectLst/>
                        <a:latin typeface="Times New Roman"/>
                        <a:ea typeface="Times New Roman"/>
                      </a:endParaRPr>
                    </a:p>
                  </a:txBody>
                  <a:tcPr marL="8255" marR="8255" marT="82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gridSpan="5">
                  <a:txBody>
                    <a:bodyPr/>
                    <a:lstStyle/>
                    <a:p>
                      <a:pPr algn="just">
                        <a:spcAft>
                          <a:spcPts val="0"/>
                        </a:spcAft>
                      </a:pPr>
                      <a:r>
                        <a:rPr lang="en-AU" sz="1400" b="1">
                          <a:effectLst/>
                          <a:latin typeface="Arial Narrow"/>
                          <a:ea typeface="Times New Roman"/>
                        </a:rPr>
                        <a:t>Consequence</a:t>
                      </a:r>
                      <a:endParaRPr lang="en-AU" sz="1400">
                        <a:effectLst/>
                        <a:latin typeface="Times New Roman"/>
                        <a:ea typeface="Times New Roman"/>
                      </a:endParaRPr>
                    </a:p>
                  </a:txBody>
                  <a:tcPr marL="8255" marR="8255" marT="82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172085">
                <a:tc rowSpan="2" gridSpan="2">
                  <a:txBody>
                    <a:bodyPr/>
                    <a:lstStyle/>
                    <a:p>
                      <a:pPr algn="just">
                        <a:spcAft>
                          <a:spcPts val="0"/>
                        </a:spcAft>
                      </a:pPr>
                      <a:r>
                        <a:rPr lang="en-AU" sz="1400">
                          <a:effectLst/>
                          <a:latin typeface="Arial Narrow"/>
                          <a:ea typeface="Times New Roman"/>
                        </a:rPr>
                        <a:t> </a:t>
                      </a:r>
                      <a:endParaRPr lang="en-AU" sz="1400">
                        <a:effectLst/>
                        <a:latin typeface="Times New Roman"/>
                        <a:ea typeface="Times New Roman"/>
                      </a:endParaRPr>
                    </a:p>
                    <a:p>
                      <a:pPr algn="just">
                        <a:spcAft>
                          <a:spcPts val="0"/>
                        </a:spcAft>
                      </a:pPr>
                      <a:r>
                        <a:rPr lang="en-AU" sz="1400" b="1">
                          <a:effectLst/>
                          <a:latin typeface="Arial Narrow"/>
                          <a:ea typeface="Times New Roman"/>
                          <a:cs typeface="Times New Roman"/>
                        </a:rPr>
                        <a:t>Likelihood</a:t>
                      </a:r>
                      <a:endParaRPr lang="en-AU" sz="1400" b="1">
                        <a:effectLst/>
                        <a:latin typeface="Arial"/>
                        <a:ea typeface="Arial Unicode MS"/>
                      </a:endParaRPr>
                    </a:p>
                  </a:txBody>
                  <a:tcPr marL="8255" marR="8255" marT="82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AU"/>
                    </a:p>
                  </a:txBody>
                  <a:tcPr/>
                </a:tc>
                <a:tc>
                  <a:txBody>
                    <a:bodyPr/>
                    <a:lstStyle/>
                    <a:p>
                      <a:pPr algn="just">
                        <a:spcAft>
                          <a:spcPts val="0"/>
                        </a:spcAft>
                      </a:pPr>
                      <a:r>
                        <a:rPr lang="en-AU" sz="1400" b="1">
                          <a:effectLst/>
                          <a:latin typeface="Arial Narrow"/>
                        </a:rPr>
                        <a:t>Negligible</a:t>
                      </a:r>
                      <a:endParaRPr lang="en-AU" sz="1400" b="1">
                        <a:effectLst/>
                        <a:latin typeface="Times New Roman"/>
                      </a:endParaRPr>
                    </a:p>
                  </a:txBody>
                  <a:tcPr marL="8255" marR="8255" marT="82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b="1">
                          <a:effectLst/>
                          <a:latin typeface="Arial Narrow"/>
                          <a:ea typeface="Times New Roman"/>
                        </a:rPr>
                        <a:t>Low</a:t>
                      </a:r>
                      <a:endParaRPr lang="en-AU" sz="1400">
                        <a:effectLst/>
                        <a:latin typeface="Times New Roman"/>
                        <a:ea typeface="Times New Roman"/>
                      </a:endParaRPr>
                    </a:p>
                  </a:txBody>
                  <a:tcPr marL="8255" marR="8255" marT="82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b="1">
                          <a:effectLst/>
                          <a:latin typeface="Arial Narrow"/>
                          <a:ea typeface="Times New Roman"/>
                        </a:rPr>
                        <a:t>Moderate</a:t>
                      </a:r>
                      <a:endParaRPr lang="en-AU" sz="1400">
                        <a:effectLst/>
                        <a:latin typeface="Times New Roman"/>
                        <a:ea typeface="Times New Roman"/>
                      </a:endParaRPr>
                    </a:p>
                  </a:txBody>
                  <a:tcPr marL="8255" marR="8255" marT="82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b="1">
                          <a:effectLst/>
                          <a:latin typeface="Arial Narrow"/>
                          <a:ea typeface="Times New Roman"/>
                        </a:rPr>
                        <a:t>High</a:t>
                      </a:r>
                      <a:endParaRPr lang="en-AU" sz="1400">
                        <a:effectLst/>
                        <a:latin typeface="Times New Roman"/>
                        <a:ea typeface="Times New Roman"/>
                      </a:endParaRPr>
                    </a:p>
                  </a:txBody>
                  <a:tcPr marL="8255" marR="8255" marT="82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b="1">
                          <a:effectLst/>
                          <a:latin typeface="Arial Narrow"/>
                          <a:ea typeface="Times New Roman"/>
                        </a:rPr>
                        <a:t>Extreme</a:t>
                      </a:r>
                      <a:endParaRPr lang="en-AU" sz="1400">
                        <a:effectLst/>
                        <a:latin typeface="Times New Roman"/>
                        <a:ea typeface="Times New Roman"/>
                      </a:endParaRPr>
                    </a:p>
                  </a:txBody>
                  <a:tcPr marL="8255" marR="8255" marT="82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gridSpan="2" vMerge="1">
                  <a:txBody>
                    <a:bodyPr/>
                    <a:lstStyle/>
                    <a:p>
                      <a:endParaRPr lang="en-AU"/>
                    </a:p>
                  </a:txBody>
                  <a:tcPr/>
                </a:tc>
                <a:tc hMerge="1" vMerge="1">
                  <a:txBody>
                    <a:bodyPr/>
                    <a:lstStyle/>
                    <a:p>
                      <a:endParaRPr lang="en-AU"/>
                    </a:p>
                  </a:txBody>
                  <a:tcPr/>
                </a:tc>
                <a:tc>
                  <a:txBody>
                    <a:bodyPr/>
                    <a:lstStyle/>
                    <a:p>
                      <a:pPr algn="just">
                        <a:spcAft>
                          <a:spcPts val="0"/>
                        </a:spcAft>
                      </a:pPr>
                      <a:r>
                        <a:rPr lang="en-AU" sz="1400">
                          <a:effectLst/>
                          <a:latin typeface="Arial Narrow"/>
                          <a:ea typeface="Times New Roman"/>
                        </a:rPr>
                        <a:t>0</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Arial Unicode MS"/>
                        </a:rPr>
                        <a:t>1</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Arial Unicode MS"/>
                        </a:rPr>
                        <a:t>2</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Arial Unicode MS"/>
                        </a:rPr>
                        <a:t>3</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Arial Unicode MS"/>
                        </a:rPr>
                        <a:t>4</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just">
                        <a:spcAft>
                          <a:spcPts val="0"/>
                        </a:spcAft>
                      </a:pPr>
                      <a:r>
                        <a:rPr lang="en-AU" sz="1400" b="0">
                          <a:effectLst/>
                          <a:latin typeface="Arial Narrow"/>
                          <a:ea typeface="Times New Roman"/>
                          <a:cs typeface="Times New Roman"/>
                        </a:rPr>
                        <a:t> Remote</a:t>
                      </a:r>
                      <a:endParaRPr lang="en-AU" sz="1400" b="1">
                        <a:effectLst/>
                        <a:latin typeface="Arial"/>
                        <a:ea typeface="Arial Unicode MS"/>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1</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0</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just">
                        <a:spcAft>
                          <a:spcPts val="0"/>
                        </a:spcAft>
                      </a:pPr>
                      <a:r>
                        <a:rPr lang="en-AU" sz="1400">
                          <a:effectLst/>
                          <a:latin typeface="Arial Narrow"/>
                          <a:ea typeface="Times New Roman"/>
                        </a:rPr>
                        <a:t>1</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algn="just">
                        <a:spcAft>
                          <a:spcPts val="0"/>
                        </a:spcAft>
                      </a:pPr>
                      <a:r>
                        <a:rPr lang="en-AU" sz="1400">
                          <a:effectLst/>
                          <a:latin typeface="Arial Narrow"/>
                          <a:ea typeface="Times New Roman"/>
                        </a:rPr>
                        <a:t>2</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algn="just">
                        <a:spcAft>
                          <a:spcPts val="0"/>
                        </a:spcAft>
                      </a:pPr>
                      <a:r>
                        <a:rPr lang="en-AU" sz="1400">
                          <a:effectLst/>
                          <a:latin typeface="Arial Narrow"/>
                          <a:ea typeface="Times New Roman"/>
                        </a:rPr>
                        <a:t>3</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algn="just">
                        <a:spcAft>
                          <a:spcPts val="0"/>
                        </a:spcAft>
                      </a:pPr>
                      <a:r>
                        <a:rPr lang="en-AU" sz="1400">
                          <a:effectLst/>
                          <a:latin typeface="Arial Narrow"/>
                          <a:ea typeface="Times New Roman"/>
                        </a:rPr>
                        <a:t>4</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r>
              <a:tr h="161925">
                <a:tc>
                  <a:txBody>
                    <a:bodyPr/>
                    <a:lstStyle/>
                    <a:p>
                      <a:pPr algn="just">
                        <a:spcAft>
                          <a:spcPts val="0"/>
                        </a:spcAft>
                      </a:pPr>
                      <a:r>
                        <a:rPr lang="en-AU" sz="1400">
                          <a:effectLst/>
                          <a:latin typeface="Arial Narrow"/>
                          <a:ea typeface="Times New Roman"/>
                        </a:rPr>
                        <a:t> Unlikely</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2</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0</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just">
                        <a:spcAft>
                          <a:spcPts val="0"/>
                        </a:spcAft>
                      </a:pPr>
                      <a:r>
                        <a:rPr lang="en-AU" sz="1400">
                          <a:effectLst/>
                          <a:latin typeface="Arial Narrow"/>
                          <a:ea typeface="Times New Roman"/>
                        </a:rPr>
                        <a:t>2</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algn="just">
                        <a:spcAft>
                          <a:spcPts val="0"/>
                        </a:spcAft>
                      </a:pPr>
                      <a:r>
                        <a:rPr lang="en-AU" sz="1400">
                          <a:effectLst/>
                          <a:latin typeface="Arial Narrow"/>
                          <a:ea typeface="Times New Roman"/>
                        </a:rPr>
                        <a:t>4</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algn="just">
                        <a:spcAft>
                          <a:spcPts val="0"/>
                        </a:spcAft>
                      </a:pPr>
                      <a:r>
                        <a:rPr lang="en-AU" sz="1400">
                          <a:effectLst/>
                          <a:latin typeface="Arial Narrow"/>
                          <a:ea typeface="Times New Roman"/>
                        </a:rPr>
                        <a:t>6</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spcAft>
                          <a:spcPts val="0"/>
                        </a:spcAft>
                      </a:pPr>
                      <a:r>
                        <a:rPr lang="en-AU" sz="1400">
                          <a:effectLst/>
                          <a:latin typeface="Arial Narrow"/>
                          <a:ea typeface="Times New Roman"/>
                        </a:rPr>
                        <a:t>8</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61925">
                <a:tc>
                  <a:txBody>
                    <a:bodyPr/>
                    <a:lstStyle/>
                    <a:p>
                      <a:pPr algn="just">
                        <a:spcAft>
                          <a:spcPts val="0"/>
                        </a:spcAft>
                      </a:pPr>
                      <a:r>
                        <a:rPr lang="en-AU" sz="1400">
                          <a:effectLst/>
                          <a:latin typeface="Arial Narrow"/>
                          <a:ea typeface="Times New Roman"/>
                        </a:rPr>
                        <a:t> Possible</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3</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0</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just">
                        <a:spcAft>
                          <a:spcPts val="0"/>
                        </a:spcAft>
                      </a:pPr>
                      <a:r>
                        <a:rPr lang="en-AU" sz="1400">
                          <a:effectLst/>
                          <a:latin typeface="Arial Narrow"/>
                          <a:ea typeface="Times New Roman"/>
                        </a:rPr>
                        <a:t>3</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algn="just">
                        <a:spcAft>
                          <a:spcPts val="0"/>
                        </a:spcAft>
                      </a:pPr>
                      <a:r>
                        <a:rPr lang="en-AU" sz="1400">
                          <a:effectLst/>
                          <a:latin typeface="Arial Narrow"/>
                          <a:ea typeface="Times New Roman"/>
                        </a:rPr>
                        <a:t>6</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spcAft>
                          <a:spcPts val="0"/>
                        </a:spcAft>
                      </a:pPr>
                      <a:r>
                        <a:rPr lang="en-AU" sz="1400">
                          <a:effectLst/>
                          <a:latin typeface="Arial Narrow"/>
                          <a:ea typeface="Times New Roman"/>
                        </a:rPr>
                        <a:t>9</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spcAft>
                          <a:spcPts val="0"/>
                        </a:spcAft>
                      </a:pPr>
                      <a:r>
                        <a:rPr lang="en-AU" sz="1400">
                          <a:effectLst/>
                          <a:latin typeface="Arial Narrow"/>
                          <a:ea typeface="Times New Roman"/>
                        </a:rPr>
                        <a:t>12</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r>
              <a:tr h="161925">
                <a:tc>
                  <a:txBody>
                    <a:bodyPr/>
                    <a:lstStyle/>
                    <a:p>
                      <a:pPr algn="just">
                        <a:spcAft>
                          <a:spcPts val="0"/>
                        </a:spcAft>
                      </a:pPr>
                      <a:r>
                        <a:rPr lang="en-AU" sz="1400">
                          <a:effectLst/>
                          <a:latin typeface="Arial Narrow"/>
                          <a:ea typeface="Times New Roman"/>
                        </a:rPr>
                        <a:t> Occasional</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4</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0</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just">
                        <a:spcAft>
                          <a:spcPts val="0"/>
                        </a:spcAft>
                      </a:pPr>
                      <a:r>
                        <a:rPr lang="en-AU" sz="1400">
                          <a:effectLst/>
                          <a:latin typeface="Arial Narrow"/>
                          <a:ea typeface="Times New Roman"/>
                        </a:rPr>
                        <a:t>4</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algn="just">
                        <a:spcAft>
                          <a:spcPts val="0"/>
                        </a:spcAft>
                      </a:pPr>
                      <a:r>
                        <a:rPr lang="en-AU" sz="1400">
                          <a:effectLst/>
                          <a:latin typeface="Arial Narrow"/>
                          <a:ea typeface="Times New Roman"/>
                        </a:rPr>
                        <a:t>8</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spcAft>
                          <a:spcPts val="0"/>
                        </a:spcAft>
                      </a:pPr>
                      <a:r>
                        <a:rPr lang="en-AU" sz="1400">
                          <a:effectLst/>
                          <a:latin typeface="Arial Narrow"/>
                          <a:ea typeface="Times New Roman"/>
                        </a:rPr>
                        <a:t>12</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r>
                        <a:rPr lang="en-AU" sz="1400">
                          <a:effectLst/>
                          <a:latin typeface="Arial Narrow"/>
                          <a:ea typeface="Times New Roman"/>
                        </a:rPr>
                        <a:t>16</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r h="161925">
                <a:tc>
                  <a:txBody>
                    <a:bodyPr/>
                    <a:lstStyle/>
                    <a:p>
                      <a:pPr algn="just">
                        <a:spcAft>
                          <a:spcPts val="0"/>
                        </a:spcAft>
                      </a:pPr>
                      <a:r>
                        <a:rPr lang="en-AU" sz="1400">
                          <a:effectLst/>
                          <a:latin typeface="Arial Narrow"/>
                          <a:ea typeface="Times New Roman"/>
                        </a:rPr>
                        <a:t> Likely</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5</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AU" sz="1400">
                          <a:effectLst/>
                          <a:latin typeface="Arial Narrow"/>
                          <a:ea typeface="Times New Roman"/>
                        </a:rPr>
                        <a:t>0</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just">
                        <a:spcAft>
                          <a:spcPts val="0"/>
                        </a:spcAft>
                      </a:pPr>
                      <a:r>
                        <a:rPr lang="en-AU" sz="1400">
                          <a:effectLst/>
                          <a:latin typeface="Arial Narrow"/>
                          <a:ea typeface="Times New Roman"/>
                        </a:rPr>
                        <a:t>5</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00"/>
                    </a:solidFill>
                  </a:tcPr>
                </a:tc>
                <a:tc>
                  <a:txBody>
                    <a:bodyPr/>
                    <a:lstStyle/>
                    <a:p>
                      <a:pPr algn="just">
                        <a:spcAft>
                          <a:spcPts val="0"/>
                        </a:spcAft>
                      </a:pPr>
                      <a:r>
                        <a:rPr lang="en-AU" sz="1400">
                          <a:effectLst/>
                          <a:latin typeface="Arial Narrow"/>
                          <a:ea typeface="Arial Unicode MS"/>
                        </a:rPr>
                        <a:t>10</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spcAft>
                          <a:spcPts val="0"/>
                        </a:spcAft>
                      </a:pPr>
                      <a:r>
                        <a:rPr lang="en-AU" sz="1400">
                          <a:effectLst/>
                          <a:latin typeface="Arial Narrow"/>
                          <a:ea typeface="Arial Unicode MS"/>
                        </a:rPr>
                        <a:t>15</a:t>
                      </a:r>
                      <a:endParaRPr lang="en-AU" sz="140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just">
                        <a:spcAft>
                          <a:spcPts val="0"/>
                        </a:spcAft>
                      </a:pPr>
                      <a:r>
                        <a:rPr lang="en-AU" sz="1400" dirty="0">
                          <a:effectLst/>
                          <a:latin typeface="Arial Narrow"/>
                          <a:ea typeface="Arial Unicode MS"/>
                        </a:rPr>
                        <a:t>20</a:t>
                      </a:r>
                      <a:endParaRPr lang="en-AU" sz="1400" dirty="0">
                        <a:effectLst/>
                        <a:latin typeface="Times New Roman"/>
                        <a:ea typeface="Times New Roman"/>
                      </a:endParaRPr>
                    </a:p>
                  </a:txBody>
                  <a:tcPr marL="8255" marR="8255" marT="82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bl>
          </a:graphicData>
        </a:graphic>
      </p:graphicFrame>
    </p:spTree>
    <p:extLst>
      <p:ext uri="{BB962C8B-B14F-4D97-AF65-F5344CB8AC3E}">
        <p14:creationId xmlns:p14="http://schemas.microsoft.com/office/powerpoint/2010/main" val="36394211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SAOGA Codes of Practice</a:t>
            </a:r>
            <a:endParaRPr lang="en-AU" dirty="0"/>
          </a:p>
        </p:txBody>
      </p:sp>
      <p:sp>
        <p:nvSpPr>
          <p:cNvPr id="3" name="Content Placeholder 2"/>
          <p:cNvSpPr>
            <a:spLocks noGrp="1"/>
          </p:cNvSpPr>
          <p:nvPr>
            <p:ph idx="1"/>
          </p:nvPr>
        </p:nvSpPr>
        <p:spPr>
          <a:xfrm>
            <a:off x="457200" y="2348880"/>
            <a:ext cx="8229600" cy="4032448"/>
          </a:xfrm>
        </p:spPr>
        <p:txBody>
          <a:bodyPr>
            <a:normAutofit fontScale="70000" lnSpcReduction="20000"/>
          </a:bodyPr>
          <a:lstStyle/>
          <a:p>
            <a:pPr marL="0" indent="0">
              <a:buNone/>
            </a:pPr>
            <a:r>
              <a:rPr lang="en-US" sz="3400" dirty="0" smtClean="0">
                <a:latin typeface="+mj-lt"/>
              </a:rPr>
              <a:t> </a:t>
            </a:r>
            <a:r>
              <a:rPr lang="en-US" sz="3400" b="1" dirty="0">
                <a:latin typeface="+mj-lt"/>
              </a:rPr>
              <a:t>Interstate hazards (introduction of POMS)</a:t>
            </a:r>
            <a:endParaRPr lang="en-AU" sz="3400" dirty="0">
              <a:latin typeface="+mj-lt"/>
            </a:endParaRPr>
          </a:p>
          <a:p>
            <a:pPr marL="0" indent="0">
              <a:buNone/>
            </a:pPr>
            <a:endParaRPr lang="en-AU" dirty="0">
              <a:latin typeface="+mj-lt"/>
            </a:endParaRPr>
          </a:p>
          <a:p>
            <a:pPr lvl="0"/>
            <a:r>
              <a:rPr lang="en-US" dirty="0">
                <a:latin typeface="+mj-lt"/>
              </a:rPr>
              <a:t>Second hand or contaminated equipment from infected jurisdiction.</a:t>
            </a:r>
            <a:endParaRPr lang="en-AU" dirty="0">
              <a:latin typeface="+mj-lt"/>
            </a:endParaRPr>
          </a:p>
          <a:p>
            <a:pPr lvl="0"/>
            <a:r>
              <a:rPr lang="en-US" dirty="0">
                <a:latin typeface="+mj-lt"/>
              </a:rPr>
              <a:t>Returned live oysters from infected jurisdiction</a:t>
            </a:r>
            <a:endParaRPr lang="en-AU" dirty="0">
              <a:latin typeface="+mj-lt"/>
            </a:endParaRPr>
          </a:p>
          <a:p>
            <a:pPr lvl="0"/>
            <a:r>
              <a:rPr lang="en-US" dirty="0">
                <a:latin typeface="+mj-lt"/>
              </a:rPr>
              <a:t>Live infected oyster spat </a:t>
            </a:r>
            <a:r>
              <a:rPr lang="en-US" dirty="0" err="1">
                <a:latin typeface="+mj-lt"/>
              </a:rPr>
              <a:t>translocated</a:t>
            </a:r>
            <a:r>
              <a:rPr lang="en-US" dirty="0">
                <a:latin typeface="+mj-lt"/>
              </a:rPr>
              <a:t> from infected jurisdiction into SA farm</a:t>
            </a:r>
            <a:endParaRPr lang="en-AU" dirty="0">
              <a:latin typeface="+mj-lt"/>
            </a:endParaRPr>
          </a:p>
          <a:p>
            <a:pPr lvl="0"/>
            <a:r>
              <a:rPr lang="en-US" dirty="0">
                <a:latin typeface="+mj-lt"/>
              </a:rPr>
              <a:t>Live infected oyster </a:t>
            </a:r>
            <a:r>
              <a:rPr lang="en-US" dirty="0" err="1">
                <a:latin typeface="+mj-lt"/>
              </a:rPr>
              <a:t>broodstock</a:t>
            </a:r>
            <a:r>
              <a:rPr lang="en-US" dirty="0">
                <a:latin typeface="+mj-lt"/>
              </a:rPr>
              <a:t> </a:t>
            </a:r>
            <a:r>
              <a:rPr lang="en-US" dirty="0" err="1">
                <a:latin typeface="+mj-lt"/>
              </a:rPr>
              <a:t>translocated</a:t>
            </a:r>
            <a:r>
              <a:rPr lang="en-US" dirty="0">
                <a:latin typeface="+mj-lt"/>
              </a:rPr>
              <a:t> from infected jurisdiction into SA farm</a:t>
            </a:r>
            <a:endParaRPr lang="en-AU" dirty="0">
              <a:latin typeface="+mj-lt"/>
            </a:endParaRPr>
          </a:p>
          <a:p>
            <a:pPr lvl="0"/>
            <a:r>
              <a:rPr lang="en-US" dirty="0">
                <a:latin typeface="+mj-lt"/>
              </a:rPr>
              <a:t>Live infected oyster from interstate introduced into waters by general public </a:t>
            </a:r>
            <a:endParaRPr lang="en-AU" dirty="0">
              <a:latin typeface="+mj-lt"/>
            </a:endParaRPr>
          </a:p>
          <a:p>
            <a:pPr lvl="0"/>
            <a:r>
              <a:rPr lang="en-US" dirty="0">
                <a:latin typeface="+mj-lt"/>
              </a:rPr>
              <a:t>Translocation of virus through </a:t>
            </a:r>
            <a:r>
              <a:rPr lang="en-US" dirty="0" err="1">
                <a:latin typeface="+mj-lt"/>
              </a:rPr>
              <a:t>biofouling</a:t>
            </a:r>
            <a:r>
              <a:rPr lang="en-US" dirty="0">
                <a:latin typeface="+mj-lt"/>
              </a:rPr>
              <a:t> (e.g. recreational vessels)</a:t>
            </a:r>
            <a:endParaRPr lang="en-AU" dirty="0">
              <a:latin typeface="+mj-lt"/>
            </a:endParaRPr>
          </a:p>
          <a:p>
            <a:pPr lvl="0"/>
            <a:r>
              <a:rPr lang="en-US" dirty="0">
                <a:latin typeface="+mj-lt"/>
              </a:rPr>
              <a:t>Processing of imported infected oysters – handling of state and interstate stock together.</a:t>
            </a:r>
            <a:endParaRPr lang="en-AU" dirty="0">
              <a:latin typeface="+mj-lt"/>
            </a:endParaRPr>
          </a:p>
          <a:p>
            <a:pPr lvl="0"/>
            <a:r>
              <a:rPr lang="en-AU" dirty="0">
                <a:latin typeface="+mj-lt"/>
              </a:rPr>
              <a:t>Infected oysters brought into SA for research</a:t>
            </a:r>
          </a:p>
          <a:p>
            <a:pPr lvl="0"/>
            <a:r>
              <a:rPr lang="en-AU" dirty="0">
                <a:latin typeface="+mj-lt"/>
              </a:rPr>
              <a:t>Importation of frozen NZ oysters for human consumption</a:t>
            </a:r>
          </a:p>
          <a:p>
            <a:pPr lvl="0"/>
            <a:r>
              <a:rPr lang="en-AU" dirty="0">
                <a:latin typeface="+mj-lt"/>
              </a:rPr>
              <a:t>Importation of “other” species of bivalve molluscs</a:t>
            </a:r>
          </a:p>
          <a:p>
            <a:pPr lvl="0"/>
            <a:r>
              <a:rPr lang="en-US" dirty="0">
                <a:latin typeface="+mj-lt"/>
              </a:rPr>
              <a:t>Live infected oyster spat from NSW to SA farm</a:t>
            </a:r>
            <a:endParaRPr lang="en-AU" dirty="0">
              <a:latin typeface="+mj-lt"/>
            </a:endParaRPr>
          </a:p>
          <a:p>
            <a:endParaRPr lang="en-AU" dirty="0"/>
          </a:p>
        </p:txBody>
      </p:sp>
      <p:sp>
        <p:nvSpPr>
          <p:cNvPr id="4" name="Footer Placeholder 3"/>
          <p:cNvSpPr>
            <a:spLocks noGrp="1"/>
          </p:cNvSpPr>
          <p:nvPr>
            <p:ph type="ftr" sz="quarter" idx="11"/>
          </p:nvPr>
        </p:nvSpPr>
        <p:spPr>
          <a:xfrm>
            <a:off x="539552" y="6356350"/>
            <a:ext cx="5480248" cy="365125"/>
          </a:xfrm>
        </p:spPr>
        <p:txBody>
          <a:bodyPr/>
          <a:lstStyle/>
          <a:p>
            <a:r>
              <a:rPr lang="en-AU" smtClean="0">
                <a:latin typeface="+mj-lt"/>
              </a:rPr>
              <a:t>South Australian Oyster Growers Association</a:t>
            </a:r>
            <a:endParaRPr lang="en-AU">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7</a:t>
            </a:fld>
            <a:endParaRPr lang="en-AU"/>
          </a:p>
        </p:txBody>
      </p:sp>
    </p:spTree>
    <p:extLst>
      <p:ext uri="{BB962C8B-B14F-4D97-AF65-F5344CB8AC3E}">
        <p14:creationId xmlns:p14="http://schemas.microsoft.com/office/powerpoint/2010/main" val="2776955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SAOGA Codes of Practice</a:t>
            </a:r>
            <a:endParaRPr lang="en-AU" dirty="0"/>
          </a:p>
        </p:txBody>
      </p:sp>
      <p:sp>
        <p:nvSpPr>
          <p:cNvPr id="3" name="Content Placeholder 2"/>
          <p:cNvSpPr>
            <a:spLocks noGrp="1"/>
          </p:cNvSpPr>
          <p:nvPr>
            <p:ph idx="1"/>
          </p:nvPr>
        </p:nvSpPr>
        <p:spPr>
          <a:xfrm>
            <a:off x="457200" y="2348880"/>
            <a:ext cx="8229600" cy="4032448"/>
          </a:xfrm>
        </p:spPr>
        <p:txBody>
          <a:bodyPr>
            <a:normAutofit fontScale="92500" lnSpcReduction="20000"/>
          </a:bodyPr>
          <a:lstStyle/>
          <a:p>
            <a:pPr marL="0" indent="0">
              <a:buNone/>
            </a:pPr>
            <a:r>
              <a:rPr lang="en-US" sz="3400" dirty="0" smtClean="0">
                <a:latin typeface="+mj-lt"/>
              </a:rPr>
              <a:t> </a:t>
            </a:r>
            <a:r>
              <a:rPr lang="en-US" sz="3400" b="1" dirty="0" smtClean="0">
                <a:latin typeface="+mj-lt"/>
              </a:rPr>
              <a:t>Intrastate </a:t>
            </a:r>
            <a:r>
              <a:rPr lang="en-US" sz="3400" b="1" dirty="0">
                <a:latin typeface="+mj-lt"/>
              </a:rPr>
              <a:t>hazards (introduction of </a:t>
            </a:r>
            <a:r>
              <a:rPr lang="en-US" sz="3400" b="1" dirty="0" smtClean="0">
                <a:latin typeface="+mj-lt"/>
              </a:rPr>
              <a:t>POMS)</a:t>
            </a:r>
            <a:endParaRPr lang="en-AU" sz="3400" dirty="0" smtClean="0">
              <a:latin typeface="+mj-lt"/>
            </a:endParaRPr>
          </a:p>
          <a:p>
            <a:pPr lvl="0"/>
            <a:r>
              <a:rPr lang="en-US" sz="2400" dirty="0">
                <a:latin typeface="+mj-lt"/>
              </a:rPr>
              <a:t>POMS already present in South Australian (feral and/or cultured stock)</a:t>
            </a:r>
            <a:endParaRPr lang="en-AU" sz="2400" dirty="0">
              <a:latin typeface="+mj-lt"/>
            </a:endParaRPr>
          </a:p>
          <a:p>
            <a:pPr lvl="0"/>
            <a:r>
              <a:rPr lang="en-US" sz="2400" dirty="0">
                <a:latin typeface="+mj-lt"/>
              </a:rPr>
              <a:t>Live infected oysters sold at farm gate within the State</a:t>
            </a:r>
            <a:endParaRPr lang="en-AU" sz="2400" dirty="0">
              <a:latin typeface="+mj-lt"/>
            </a:endParaRPr>
          </a:p>
          <a:p>
            <a:pPr lvl="0"/>
            <a:r>
              <a:rPr lang="en-US" sz="2400" dirty="0">
                <a:latin typeface="+mj-lt"/>
              </a:rPr>
              <a:t>Within State movement of infected oyster stock between bays. </a:t>
            </a:r>
            <a:endParaRPr lang="en-AU" sz="2400" dirty="0">
              <a:latin typeface="+mj-lt"/>
            </a:endParaRPr>
          </a:p>
          <a:p>
            <a:pPr lvl="0"/>
            <a:r>
              <a:rPr lang="en-US" sz="2400" dirty="0">
                <a:latin typeface="+mj-lt"/>
              </a:rPr>
              <a:t>Wild / feral oysters contributing to introduction and spread of POMS into aquaculture stock within the State </a:t>
            </a:r>
            <a:endParaRPr lang="en-AU" sz="2400" dirty="0">
              <a:latin typeface="+mj-lt"/>
            </a:endParaRPr>
          </a:p>
          <a:p>
            <a:pPr lvl="0"/>
            <a:r>
              <a:rPr lang="en-US" sz="2400" dirty="0">
                <a:latin typeface="+mj-lt"/>
              </a:rPr>
              <a:t>Failure to detect POMS early </a:t>
            </a:r>
            <a:endParaRPr lang="en-AU" sz="2400" dirty="0">
              <a:latin typeface="+mj-lt"/>
            </a:endParaRPr>
          </a:p>
          <a:p>
            <a:pPr lvl="0"/>
            <a:r>
              <a:rPr lang="en-US" sz="2400" dirty="0">
                <a:latin typeface="+mj-lt"/>
              </a:rPr>
              <a:t>Processing of local oysters (spreading between areas from local processors, including returns to growers – return of oyster to the wrong grower)</a:t>
            </a:r>
            <a:endParaRPr lang="en-AU" sz="2400" dirty="0">
              <a:latin typeface="+mj-lt"/>
            </a:endParaRPr>
          </a:p>
          <a:p>
            <a:pPr lvl="0"/>
            <a:r>
              <a:rPr lang="en-US" sz="2400" dirty="0">
                <a:latin typeface="+mj-lt"/>
              </a:rPr>
              <a:t>Government not responding appropriately to POMS outbreak </a:t>
            </a:r>
            <a:endParaRPr lang="en-AU" sz="2400" dirty="0">
              <a:latin typeface="+mj-lt"/>
            </a:endParaRPr>
          </a:p>
          <a:p>
            <a:pPr marL="0" indent="0">
              <a:buNone/>
            </a:pPr>
            <a:endParaRPr lang="en-AU" dirty="0" smtClean="0">
              <a:latin typeface="+mj-lt"/>
            </a:endParaRPr>
          </a:p>
          <a:p>
            <a:pPr marL="0" lvl="0" indent="0">
              <a:buNone/>
            </a:pPr>
            <a:endParaRPr lang="en-AU" dirty="0" smtClean="0">
              <a:latin typeface="+mj-lt"/>
            </a:endParaRPr>
          </a:p>
          <a:p>
            <a:endParaRPr lang="en-AU" dirty="0"/>
          </a:p>
        </p:txBody>
      </p:sp>
      <p:sp>
        <p:nvSpPr>
          <p:cNvPr id="4" name="Footer Placeholder 3"/>
          <p:cNvSpPr>
            <a:spLocks noGrp="1"/>
          </p:cNvSpPr>
          <p:nvPr>
            <p:ph type="ftr" sz="quarter" idx="11"/>
          </p:nvPr>
        </p:nvSpPr>
        <p:spPr>
          <a:xfrm>
            <a:off x="539552" y="6356350"/>
            <a:ext cx="5480248" cy="365125"/>
          </a:xfrm>
        </p:spPr>
        <p:txBody>
          <a:bodyPr/>
          <a:lstStyle/>
          <a:p>
            <a:r>
              <a:rPr lang="en-AU" dirty="0" smtClean="0">
                <a:latin typeface="+mj-lt"/>
              </a:rPr>
              <a:t>South</a:t>
            </a:r>
            <a:r>
              <a:rPr lang="en-AU" dirty="0" smtClean="0"/>
              <a:t> Australian Oyster Growers Association</a:t>
            </a:r>
            <a:endParaRPr lang="en-AU" dirty="0"/>
          </a:p>
        </p:txBody>
      </p:sp>
      <p:sp>
        <p:nvSpPr>
          <p:cNvPr id="5" name="Slide Number Placeholder 4"/>
          <p:cNvSpPr>
            <a:spLocks noGrp="1"/>
          </p:cNvSpPr>
          <p:nvPr>
            <p:ph type="sldNum" sz="quarter" idx="12"/>
          </p:nvPr>
        </p:nvSpPr>
        <p:spPr/>
        <p:txBody>
          <a:bodyPr/>
          <a:lstStyle/>
          <a:p>
            <a:fld id="{6ABC7F08-4E4F-4199-B6F2-9DD94379E234}" type="slidenum">
              <a:rPr lang="en-AU" smtClean="0"/>
              <a:pPr/>
              <a:t>8</a:t>
            </a:fld>
            <a:endParaRPr lang="en-AU"/>
          </a:p>
        </p:txBody>
      </p:sp>
    </p:spTree>
    <p:extLst>
      <p:ext uri="{BB962C8B-B14F-4D97-AF65-F5344CB8AC3E}">
        <p14:creationId xmlns:p14="http://schemas.microsoft.com/office/powerpoint/2010/main" val="19666837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Risk Assessment</a:t>
            </a:r>
            <a:endParaRPr lang="en-AU" dirty="0"/>
          </a:p>
        </p:txBody>
      </p:sp>
      <p:graphicFrame>
        <p:nvGraphicFramePr>
          <p:cNvPr id="6" name="Content Placeholder 5"/>
          <p:cNvGraphicFramePr>
            <a:graphicFrameLocks noGrp="1"/>
          </p:cNvGraphicFramePr>
          <p:nvPr>
            <p:ph idx="1"/>
          </p:nvPr>
        </p:nvGraphicFramePr>
        <p:xfrm>
          <a:off x="457200" y="2964694"/>
          <a:ext cx="8229600" cy="2330375"/>
        </p:xfrm>
        <a:graphic>
          <a:graphicData uri="http://schemas.openxmlformats.org/drawingml/2006/table">
            <a:tbl>
              <a:tblPr firstRow="1" firstCol="1" bandRow="1" bandCol="1"/>
              <a:tblGrid>
                <a:gridCol w="1166119"/>
                <a:gridCol w="948826"/>
                <a:gridCol w="1054251"/>
                <a:gridCol w="948826"/>
                <a:gridCol w="3268178"/>
                <a:gridCol w="843400"/>
              </a:tblGrid>
              <a:tr h="387275">
                <a:tc>
                  <a:txBody>
                    <a:bodyPr/>
                    <a:lstStyle/>
                    <a:p>
                      <a:pPr algn="just">
                        <a:lnSpc>
                          <a:spcPts val="900"/>
                        </a:lnSpc>
                        <a:spcAft>
                          <a:spcPts val="0"/>
                        </a:spcAft>
                      </a:pPr>
                      <a:r>
                        <a:rPr lang="en-AU" sz="800" b="1" dirty="0">
                          <a:effectLst/>
                          <a:latin typeface="Helvetica"/>
                          <a:ea typeface="Times New Roman"/>
                          <a:cs typeface="Times New Roman"/>
                        </a:rPr>
                        <a:t>Specific Risk</a:t>
                      </a:r>
                      <a:endParaRPr lang="en-AU" sz="700" dirty="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800" b="1">
                          <a:effectLst/>
                          <a:latin typeface="Helvetica"/>
                          <a:ea typeface="Times New Roman"/>
                          <a:cs typeface="Times New Roman"/>
                        </a:rPr>
                        <a:t>Likelihood</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800" b="1">
                          <a:effectLst/>
                          <a:latin typeface="Helvetica"/>
                          <a:ea typeface="Times New Roman"/>
                          <a:cs typeface="Times New Roman"/>
                        </a:rPr>
                        <a:t>Consequence</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800" b="1">
                          <a:effectLst/>
                          <a:latin typeface="Helvetica"/>
                          <a:ea typeface="Times New Roman"/>
                          <a:cs typeface="Times New Roman"/>
                        </a:rPr>
                        <a:t>Risk Ranking</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800" b="1">
                          <a:effectLst/>
                          <a:latin typeface="Helvetica"/>
                          <a:ea typeface="Times New Roman"/>
                          <a:cs typeface="Times New Roman"/>
                        </a:rPr>
                        <a:t>Comments</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800" b="1">
                          <a:effectLst/>
                          <a:latin typeface="Helvetica"/>
                          <a:ea typeface="Times New Roman"/>
                          <a:cs typeface="Times New Roman"/>
                        </a:rPr>
                        <a:t>Further mitigation required?</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4551">
                <a:tc>
                  <a:txBody>
                    <a:bodyPr/>
                    <a:lstStyle/>
                    <a:p>
                      <a:pPr>
                        <a:lnSpc>
                          <a:spcPts val="900"/>
                        </a:lnSpc>
                        <a:spcAft>
                          <a:spcPts val="0"/>
                        </a:spcAft>
                      </a:pPr>
                      <a:r>
                        <a:rPr lang="en-US" sz="1000">
                          <a:effectLst/>
                          <a:latin typeface="Arial Narrow"/>
                          <a:ea typeface="Times New Roman"/>
                          <a:cs typeface="Arial"/>
                        </a:rPr>
                        <a:t>Second hand or contaminated equipment from infected jurisdiction</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Unlikely (2)</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Moderate (6)</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900"/>
                        </a:lnSpc>
                        <a:spcAft>
                          <a:spcPts val="0"/>
                        </a:spcAft>
                      </a:pPr>
                      <a:r>
                        <a:rPr lang="en-AU" sz="1000">
                          <a:effectLst/>
                          <a:latin typeface="Arial Narrow"/>
                          <a:ea typeface="Times New Roman"/>
                          <a:cs typeface="Arial"/>
                        </a:rPr>
                        <a:t>Requires a permit in NSW although no compliance in NSW. Likely event: equipment not operating for days/weeks, dried, decon, transport (days), SA farmer decon. </a:t>
                      </a:r>
                      <a:endParaRPr lang="en-AU" sz="700">
                        <a:effectLst/>
                        <a:latin typeface="Palatino Linotype"/>
                        <a:ea typeface="Times New Roman"/>
                        <a:cs typeface="Times New Roman"/>
                      </a:endParaRPr>
                    </a:p>
                    <a:p>
                      <a:pPr algn="just">
                        <a:lnSpc>
                          <a:spcPts val="900"/>
                        </a:lnSpc>
                        <a:spcAft>
                          <a:spcPts val="0"/>
                        </a:spcAft>
                      </a:pPr>
                      <a:r>
                        <a:rPr lang="en-AU" sz="1000">
                          <a:effectLst/>
                          <a:latin typeface="Arial Narrow"/>
                          <a:ea typeface="Times New Roman"/>
                          <a:cs typeface="Arial"/>
                        </a:rPr>
                        <a:t>Awareness campaign in SA (letters to licence hollers).</a:t>
                      </a:r>
                      <a:endParaRPr lang="en-AU" sz="700">
                        <a:effectLst/>
                        <a:latin typeface="Palatino Linotype"/>
                        <a:ea typeface="Times New Roman"/>
                        <a:cs typeface="Times New Roman"/>
                      </a:endParaRPr>
                    </a:p>
                    <a:p>
                      <a:pPr algn="just">
                        <a:lnSpc>
                          <a:spcPts val="900"/>
                        </a:lnSpc>
                        <a:spcAft>
                          <a:spcPts val="0"/>
                        </a:spcAft>
                      </a:pPr>
                      <a:r>
                        <a:rPr lang="en-AU" sz="1000">
                          <a:effectLst/>
                          <a:latin typeface="Arial Narrow"/>
                          <a:ea typeface="Times New Roman"/>
                          <a:cs typeface="Arial"/>
                        </a:rPr>
                        <a:t>NSW has requirements for lease holders moving equipment from infected areas including a logbook outlining the 5 step process for decon (restriction of movement applies to NSW estuaries only). Although the decon rules would still apply if selling interstate.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NO</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4094">
                <a:tc>
                  <a:txBody>
                    <a:bodyPr/>
                    <a:lstStyle/>
                    <a:p>
                      <a:pPr>
                        <a:lnSpc>
                          <a:spcPts val="900"/>
                        </a:lnSpc>
                        <a:spcAft>
                          <a:spcPts val="0"/>
                        </a:spcAft>
                      </a:pPr>
                      <a:r>
                        <a:rPr lang="en-US" sz="800">
                          <a:effectLst/>
                          <a:latin typeface="Arial"/>
                          <a:ea typeface="Times New Roman"/>
                          <a:cs typeface="Times New Roman"/>
                        </a:rPr>
                        <a:t>Return of SA oysters contaminated with ostreid herpesvirus (OsHV-1)</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Possible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High (3)</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Moderate (9)</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a:lnSpc>
                          <a:spcPts val="900"/>
                        </a:lnSpc>
                        <a:spcAft>
                          <a:spcPts val="0"/>
                        </a:spcAft>
                      </a:pPr>
                      <a:r>
                        <a:rPr lang="en-AU" sz="1000">
                          <a:effectLst/>
                          <a:latin typeface="Arial Narrow"/>
                          <a:ea typeface="Times New Roman"/>
                          <a:cs typeface="Arial"/>
                        </a:rPr>
                        <a:t>Occurs mainly over Christmas and Easter. Chance that some oysters returned are not the growers oysters - both interstate and within state. </a:t>
                      </a:r>
                      <a:endParaRPr lang="en-AU" sz="700">
                        <a:effectLst/>
                        <a:latin typeface="Palatino Linotype"/>
                        <a:ea typeface="Times New Roman"/>
                        <a:cs typeface="Times New Roman"/>
                      </a:endParaRPr>
                    </a:p>
                    <a:p>
                      <a:pPr algn="just">
                        <a:lnSpc>
                          <a:spcPts val="900"/>
                        </a:lnSpc>
                        <a:spcAft>
                          <a:spcPts val="0"/>
                        </a:spcAft>
                      </a:pPr>
                      <a:r>
                        <a:rPr lang="en-AU" sz="1000" i="1">
                          <a:effectLst/>
                          <a:latin typeface="Arial Narrow"/>
                          <a:ea typeface="Times New Roman"/>
                          <a:cs typeface="Arial"/>
                        </a:rPr>
                        <a:t>Livestock Act 1997</a:t>
                      </a:r>
                      <a:r>
                        <a:rPr lang="en-AU" sz="1000">
                          <a:effectLst/>
                          <a:latin typeface="Arial Narrow"/>
                          <a:ea typeface="Times New Roman"/>
                          <a:cs typeface="Arial"/>
                        </a:rPr>
                        <a:t> restricts movement from infected POMS State to non-infected State (suspicion of notifiable disease). </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a:effectLst/>
                          <a:latin typeface="Arial Narrow"/>
                          <a:ea typeface="Times New Roman"/>
                        </a:rPr>
                        <a:t>YES</a:t>
                      </a:r>
                      <a:endParaRPr lang="en-AU" sz="100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275">
                <a:tc>
                  <a:txBody>
                    <a:bodyPr/>
                    <a:lstStyle/>
                    <a:p>
                      <a:pPr>
                        <a:lnSpc>
                          <a:spcPts val="900"/>
                        </a:lnSpc>
                        <a:spcAft>
                          <a:spcPts val="0"/>
                        </a:spcAft>
                      </a:pPr>
                      <a:r>
                        <a:rPr lang="en-US" sz="1000">
                          <a:effectLst/>
                          <a:latin typeface="Arial Narrow"/>
                          <a:ea typeface="Times New Roman"/>
                          <a:cs typeface="Arial"/>
                        </a:rPr>
                        <a:t>Live infected oyster spat translocated from infected jurisdiction into SA farm</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Remote (1)</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a:effectLst/>
                          <a:latin typeface="Arial Narrow"/>
                          <a:ea typeface="Times New Roman"/>
                          <a:cs typeface="Times New Roman"/>
                        </a:rPr>
                        <a:t>Extreme (4)</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900"/>
                        </a:lnSpc>
                        <a:spcAft>
                          <a:spcPts val="0"/>
                        </a:spcAft>
                      </a:pPr>
                      <a:r>
                        <a:rPr lang="en-AU" sz="1000" b="1">
                          <a:effectLst/>
                          <a:latin typeface="Arial Narrow"/>
                          <a:ea typeface="Times New Roman"/>
                          <a:cs typeface="Times New Roman"/>
                        </a:rPr>
                        <a:t>Low (4)</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just">
                        <a:lnSpc>
                          <a:spcPts val="900"/>
                        </a:lnSpc>
                        <a:spcAft>
                          <a:spcPts val="0"/>
                        </a:spcAft>
                      </a:pPr>
                      <a:r>
                        <a:rPr lang="en-AU" sz="1000" i="1">
                          <a:effectLst/>
                          <a:latin typeface="Arial Narrow"/>
                          <a:ea typeface="Times New Roman"/>
                          <a:cs typeface="Arial"/>
                        </a:rPr>
                        <a:t>Livestock Notice 2008</a:t>
                      </a:r>
                      <a:r>
                        <a:rPr lang="en-AU" sz="1000">
                          <a:effectLst/>
                          <a:latin typeface="Arial Narrow"/>
                          <a:ea typeface="Times New Roman"/>
                          <a:cs typeface="Arial"/>
                        </a:rPr>
                        <a:t>: SA licence holders cannot translocate (i.e. receive) spat from interstate without Ministerial approval (except from 3 TAS hatcheries). TAS is actively testing for POMS. Extreme consequence because 80% of spat sourced from interstate.</a:t>
                      </a:r>
                      <a:endParaRPr lang="en-AU" sz="700">
                        <a:effectLst/>
                        <a:latin typeface="Palatino Linotype"/>
                        <a:ea typeface="Times New Roman"/>
                        <a:cs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1000" b="1" dirty="0">
                          <a:effectLst/>
                          <a:latin typeface="Arial Narrow"/>
                          <a:ea typeface="Times New Roman"/>
                        </a:rPr>
                        <a:t>NO</a:t>
                      </a:r>
                      <a:endParaRPr lang="en-AU" sz="1000" dirty="0">
                        <a:effectLst/>
                        <a:latin typeface="Times New Roman"/>
                        <a:ea typeface="Times New Roman"/>
                      </a:endParaRPr>
                    </a:p>
                  </a:txBody>
                  <a:tcPr marL="58091" marR="5809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a:xfrm>
            <a:off x="395536" y="6356350"/>
            <a:ext cx="5624264" cy="365125"/>
          </a:xfrm>
        </p:spPr>
        <p:txBody>
          <a:bodyPr/>
          <a:lstStyle/>
          <a:p>
            <a:r>
              <a:rPr lang="en-AU" smtClean="0">
                <a:latin typeface="+mj-lt"/>
              </a:rPr>
              <a:t>South Australian Oyster Growers Association</a:t>
            </a:r>
            <a:endParaRPr lang="en-AU">
              <a:latin typeface="+mj-lt"/>
            </a:endParaRPr>
          </a:p>
        </p:txBody>
      </p:sp>
      <p:sp>
        <p:nvSpPr>
          <p:cNvPr id="5" name="Slide Number Placeholder 4"/>
          <p:cNvSpPr>
            <a:spLocks noGrp="1"/>
          </p:cNvSpPr>
          <p:nvPr>
            <p:ph type="sldNum" sz="quarter" idx="12"/>
          </p:nvPr>
        </p:nvSpPr>
        <p:spPr/>
        <p:txBody>
          <a:bodyPr/>
          <a:lstStyle/>
          <a:p>
            <a:fld id="{6ABC7F08-4E4F-4199-B6F2-9DD94379E234}" type="slidenum">
              <a:rPr lang="en-AU" smtClean="0"/>
              <a:pPr/>
              <a:t>9</a:t>
            </a:fld>
            <a:endParaRPr lang="en-AU"/>
          </a:p>
        </p:txBody>
      </p:sp>
    </p:spTree>
    <p:extLst>
      <p:ext uri="{BB962C8B-B14F-4D97-AF65-F5344CB8AC3E}">
        <p14:creationId xmlns:p14="http://schemas.microsoft.com/office/powerpoint/2010/main" val="20187716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369</TotalTime>
  <Words>2240</Words>
  <Application>Microsoft Office PowerPoint</Application>
  <PresentationFormat>On-screen Show (4:3)</PresentationFormat>
  <Paragraphs>334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Flow</vt:lpstr>
      <vt:lpstr>The South Australian Oyster Industry</vt:lpstr>
      <vt:lpstr>SAOGA Codes of Practice</vt:lpstr>
      <vt:lpstr>SAOGA Codes of Practice </vt:lpstr>
      <vt:lpstr>SAOGA Codes of Practice</vt:lpstr>
      <vt:lpstr>SAOGA Codes of Practice</vt:lpstr>
      <vt:lpstr>SAOGA Codes of Practice</vt:lpstr>
      <vt:lpstr>SAOGA Codes of Practice</vt:lpstr>
      <vt:lpstr>SAOGA Codes of Practice</vt:lpstr>
      <vt:lpstr>Risk Assessment</vt:lpstr>
      <vt:lpstr>Risk Assessment</vt:lpstr>
      <vt:lpstr>Risk Assessment</vt:lpstr>
      <vt:lpstr>Risk Assessment</vt:lpstr>
      <vt:lpstr>Risk Assessment</vt:lpstr>
      <vt:lpstr>Mitigation Recommendation</vt:lpstr>
      <vt:lpstr>Mitigation Recommendation</vt:lpstr>
      <vt:lpstr>Mitigation Recommendation</vt:lpstr>
      <vt:lpstr>SAOGA Codes of Practice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45</cp:revision>
  <dcterms:created xsi:type="dcterms:W3CDTF">2010-08-30T23:32:06Z</dcterms:created>
  <dcterms:modified xsi:type="dcterms:W3CDTF">2013-08-04T07:24:12Z</dcterms:modified>
</cp:coreProperties>
</file>