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slideLayouts/slideLayout17.xml" ContentType="application/vnd.openxmlformats-officedocument.presentationml.slideLayout+xml"/>
  <Override PartName="/ppt/theme/theme7.xml" ContentType="application/vnd.openxmlformats-officedocument.theme+xml"/>
  <Override PartName="/ppt/slideLayouts/slideLayout18.xml" ContentType="application/vnd.openxmlformats-officedocument.presentationml.slideLayout+xml"/>
  <Override PartName="/ppt/theme/theme8.xml" ContentType="application/vnd.openxmlformats-officedocument.theme+xml"/>
  <Override PartName="/ppt/slideLayouts/slideLayout19.xml" ContentType="application/vnd.openxmlformats-officedocument.presentationml.slideLayout+xml"/>
  <Override PartName="/ppt/theme/theme9.xml" ContentType="application/vnd.openxmlformats-officedocument.theme+xml"/>
  <Override PartName="/ppt/slideLayouts/slideLayout20.xml" ContentType="application/vnd.openxmlformats-officedocument.presentationml.slideLayout+xml"/>
  <Override PartName="/ppt/theme/theme10.xml" ContentType="application/vnd.openxmlformats-officedocument.theme+xml"/>
  <Override PartName="/ppt/slideLayouts/slideLayout21.xml" ContentType="application/vnd.openxmlformats-officedocument.presentationml.slideLayout+xml"/>
  <Override PartName="/ppt/theme/theme11.xml" ContentType="application/vnd.openxmlformats-officedocument.theme+xml"/>
  <Override PartName="/ppt/slideLayouts/slideLayout22.xml" ContentType="application/vnd.openxmlformats-officedocument.presentationml.slideLayout+xml"/>
  <Override PartName="/ppt/theme/theme12.xml" ContentType="application/vnd.openxmlformats-officedocument.theme+xml"/>
  <Override PartName="/ppt/slideLayouts/slideLayout23.xml" ContentType="application/vnd.openxmlformats-officedocument.presentationml.slideLayout+xml"/>
  <Override PartName="/ppt/theme/theme13.xml" ContentType="application/vnd.openxmlformats-officedocument.theme+xml"/>
  <Override PartName="/ppt/slideLayouts/slideLayout24.xml" ContentType="application/vnd.openxmlformats-officedocument.presentationml.slideLayout+xml"/>
  <Override PartName="/ppt/theme/theme14.xml" ContentType="application/vnd.openxmlformats-officedocument.theme+xml"/>
  <Override PartName="/ppt/slideLayouts/slideLayout25.xml" ContentType="application/vnd.openxmlformats-officedocument.presentationml.slideLayout+xml"/>
  <Override PartName="/ppt/theme/theme15.xml" ContentType="application/vnd.openxmlformats-officedocument.theme+xml"/>
  <Override PartName="/ppt/slideLayouts/slideLayout26.xml" ContentType="application/vnd.openxmlformats-officedocument.presentationml.slideLayout+xml"/>
  <Override PartName="/ppt/theme/theme16.xml" ContentType="application/vnd.openxmlformats-officedocument.theme+xml"/>
  <Override PartName="/ppt/slideLayouts/slideLayout27.xml" ContentType="application/vnd.openxmlformats-officedocument.presentationml.slideLayout+xml"/>
  <Override PartName="/ppt/theme/theme17.xml" ContentType="application/vnd.openxmlformats-officedocument.theme+xml"/>
  <Override PartName="/ppt/slideLayouts/slideLayout28.xml" ContentType="application/vnd.openxmlformats-officedocument.presentationml.slideLayout+xml"/>
  <Override PartName="/ppt/theme/theme18.xml" ContentType="application/vnd.openxmlformats-officedocument.theme+xml"/>
  <Override PartName="/ppt/slideLayouts/slideLayout29.xml" ContentType="application/vnd.openxmlformats-officedocument.presentationml.slideLayout+xml"/>
  <Override PartName="/ppt/theme/theme19.xml" ContentType="application/vnd.openxmlformats-officedocument.theme+xml"/>
  <Override PartName="/ppt/slideLayouts/slideLayout30.xml" ContentType="application/vnd.openxmlformats-officedocument.presentationml.slideLayout+xml"/>
  <Override PartName="/ppt/theme/theme20.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1.xml" ContentType="application/vnd.openxmlformats-officedocument.theme+xml"/>
  <Override PartName="/ppt/theme/theme2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 id="2147483666" r:id="rId3"/>
    <p:sldMasterId id="2147483668" r:id="rId4"/>
    <p:sldMasterId id="2147483670" r:id="rId5"/>
    <p:sldMasterId id="2147483674" r:id="rId6"/>
    <p:sldMasterId id="2147483676" r:id="rId7"/>
    <p:sldMasterId id="2147483678" r:id="rId8"/>
    <p:sldMasterId id="2147483680" r:id="rId9"/>
    <p:sldMasterId id="2147483686" r:id="rId10"/>
    <p:sldMasterId id="2147483688" r:id="rId11"/>
    <p:sldMasterId id="2147483690" r:id="rId12"/>
    <p:sldMasterId id="2147483692" r:id="rId13"/>
    <p:sldMasterId id="2147483694" r:id="rId14"/>
    <p:sldMasterId id="2147483696" r:id="rId15"/>
    <p:sldMasterId id="2147483704" r:id="rId16"/>
    <p:sldMasterId id="2147483706" r:id="rId17"/>
    <p:sldMasterId id="2147483708" r:id="rId18"/>
    <p:sldMasterId id="2147483710" r:id="rId19"/>
    <p:sldMasterId id="2147483712" r:id="rId20"/>
    <p:sldMasterId id="2147483714" r:id="rId21"/>
  </p:sldMasterIdLst>
  <p:notesMasterIdLst>
    <p:notesMasterId r:id="rId74"/>
  </p:notesMasterIdLst>
  <p:sldIdLst>
    <p:sldId id="257" r:id="rId22"/>
    <p:sldId id="327" r:id="rId23"/>
    <p:sldId id="331" r:id="rId24"/>
    <p:sldId id="334" r:id="rId25"/>
    <p:sldId id="337" r:id="rId26"/>
    <p:sldId id="378" r:id="rId27"/>
    <p:sldId id="379" r:id="rId28"/>
    <p:sldId id="353" r:id="rId29"/>
    <p:sldId id="354" r:id="rId30"/>
    <p:sldId id="355" r:id="rId31"/>
    <p:sldId id="356" r:id="rId32"/>
    <p:sldId id="358" r:id="rId33"/>
    <p:sldId id="359" r:id="rId34"/>
    <p:sldId id="360" r:id="rId35"/>
    <p:sldId id="361" r:id="rId36"/>
    <p:sldId id="364" r:id="rId37"/>
    <p:sldId id="365" r:id="rId38"/>
    <p:sldId id="366" r:id="rId39"/>
    <p:sldId id="367" r:id="rId40"/>
    <p:sldId id="368" r:id="rId41"/>
    <p:sldId id="369" r:id="rId42"/>
    <p:sldId id="375" r:id="rId43"/>
    <p:sldId id="376" r:id="rId44"/>
    <p:sldId id="377" r:id="rId45"/>
    <p:sldId id="373" r:id="rId46"/>
    <p:sldId id="374" r:id="rId47"/>
    <p:sldId id="380" r:id="rId48"/>
    <p:sldId id="381" r:id="rId49"/>
    <p:sldId id="382" r:id="rId50"/>
    <p:sldId id="383" r:id="rId51"/>
    <p:sldId id="384" r:id="rId52"/>
    <p:sldId id="385" r:id="rId53"/>
    <p:sldId id="386" r:id="rId54"/>
    <p:sldId id="387" r:id="rId55"/>
    <p:sldId id="388" r:id="rId56"/>
    <p:sldId id="389" r:id="rId57"/>
    <p:sldId id="390" r:id="rId58"/>
    <p:sldId id="391" r:id="rId59"/>
    <p:sldId id="392" r:id="rId60"/>
    <p:sldId id="393" r:id="rId61"/>
    <p:sldId id="394" r:id="rId62"/>
    <p:sldId id="395" r:id="rId63"/>
    <p:sldId id="396" r:id="rId64"/>
    <p:sldId id="333" r:id="rId65"/>
    <p:sldId id="323" r:id="rId66"/>
    <p:sldId id="325" r:id="rId67"/>
    <p:sldId id="326" r:id="rId68"/>
    <p:sldId id="265" r:id="rId69"/>
    <p:sldId id="330" r:id="rId70"/>
    <p:sldId id="282" r:id="rId71"/>
    <p:sldId id="284" r:id="rId72"/>
    <p:sldId id="338" r:id="rId73"/>
  </p:sldIdLst>
  <p:sldSz cx="9144000" cy="6858000" type="screen4x3"/>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0000"/>
    <a:srgbClr val="99FF99"/>
    <a:srgbClr val="FFFF66"/>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4" autoAdjust="0"/>
    <p:restoredTop sz="94660"/>
  </p:normalViewPr>
  <p:slideViewPr>
    <p:cSldViewPr>
      <p:cViewPr>
        <p:scale>
          <a:sx n="110" d="100"/>
          <a:sy n="110" d="100"/>
        </p:scale>
        <p:origin x="-228" y="750"/>
      </p:cViewPr>
      <p:guideLst>
        <p:guide orient="horz" pos="2160"/>
        <p:guide pos="2880"/>
      </p:guideLst>
    </p:cSldViewPr>
  </p:slideViewPr>
  <p:notesTextViewPr>
    <p:cViewPr>
      <p:scale>
        <a:sx n="1" d="1"/>
        <a:sy n="1" d="1"/>
      </p:scale>
      <p:origin x="0" y="0"/>
    </p:cViewPr>
  </p:notesTextViewPr>
  <p:notesViewPr>
    <p:cSldViewPr>
      <p:cViewPr varScale="1">
        <p:scale>
          <a:sx n="82" d="100"/>
          <a:sy n="82" d="100"/>
        </p:scale>
        <p:origin x="-3000" y="-102"/>
      </p:cViewPr>
      <p:guideLst>
        <p:guide orient="horz" pos="3132"/>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5.xml"/><Relationship Id="rId39" Type="http://schemas.openxmlformats.org/officeDocument/2006/relationships/slide" Target="slides/slide18.xml"/><Relationship Id="rId21" Type="http://schemas.openxmlformats.org/officeDocument/2006/relationships/slideMaster" Target="slideMasters/slideMaster21.xml"/><Relationship Id="rId34" Type="http://schemas.openxmlformats.org/officeDocument/2006/relationships/slide" Target="slides/slide13.xml"/><Relationship Id="rId42" Type="http://schemas.openxmlformats.org/officeDocument/2006/relationships/slide" Target="slides/slide21.xml"/><Relationship Id="rId47" Type="http://schemas.openxmlformats.org/officeDocument/2006/relationships/slide" Target="slides/slide26.xml"/><Relationship Id="rId50" Type="http://schemas.openxmlformats.org/officeDocument/2006/relationships/slide" Target="slides/slide29.xml"/><Relationship Id="rId55" Type="http://schemas.openxmlformats.org/officeDocument/2006/relationships/slide" Target="slides/slide34.xml"/><Relationship Id="rId63" Type="http://schemas.openxmlformats.org/officeDocument/2006/relationships/slide" Target="slides/slide42.xml"/><Relationship Id="rId68" Type="http://schemas.openxmlformats.org/officeDocument/2006/relationships/slide" Target="slides/slide47.xml"/><Relationship Id="rId76"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50.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8.xml"/><Relationship Id="rId11" Type="http://schemas.openxmlformats.org/officeDocument/2006/relationships/slideMaster" Target="slideMasters/slideMaster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slide" Target="slides/slide24.xml"/><Relationship Id="rId53" Type="http://schemas.openxmlformats.org/officeDocument/2006/relationships/slide" Target="slides/slide32.xml"/><Relationship Id="rId58" Type="http://schemas.openxmlformats.org/officeDocument/2006/relationships/slide" Target="slides/slide37.xml"/><Relationship Id="rId66" Type="http://schemas.openxmlformats.org/officeDocument/2006/relationships/slide" Target="slides/slide45.xml"/><Relationship Id="rId7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slide" Target="slides/slide28.xml"/><Relationship Id="rId57" Type="http://schemas.openxmlformats.org/officeDocument/2006/relationships/slide" Target="slides/slide36.xml"/><Relationship Id="rId61" Type="http://schemas.openxmlformats.org/officeDocument/2006/relationships/slide" Target="slides/slide40.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0.xml"/><Relationship Id="rId44" Type="http://schemas.openxmlformats.org/officeDocument/2006/relationships/slide" Target="slides/slide23.xml"/><Relationship Id="rId52" Type="http://schemas.openxmlformats.org/officeDocument/2006/relationships/slide" Target="slides/slide31.xml"/><Relationship Id="rId60" Type="http://schemas.openxmlformats.org/officeDocument/2006/relationships/slide" Target="slides/slide39.xml"/><Relationship Id="rId65" Type="http://schemas.openxmlformats.org/officeDocument/2006/relationships/slide" Target="slides/slide44.xml"/><Relationship Id="rId73" Type="http://schemas.openxmlformats.org/officeDocument/2006/relationships/slide" Target="slides/slide52.xml"/><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slide" Target="slides/slide22.xml"/><Relationship Id="rId48" Type="http://schemas.openxmlformats.org/officeDocument/2006/relationships/slide" Target="slides/slide27.xml"/><Relationship Id="rId56" Type="http://schemas.openxmlformats.org/officeDocument/2006/relationships/slide" Target="slides/slide35.xml"/><Relationship Id="rId64" Type="http://schemas.openxmlformats.org/officeDocument/2006/relationships/slide" Target="slides/slide43.xml"/><Relationship Id="rId69" Type="http://schemas.openxmlformats.org/officeDocument/2006/relationships/slide" Target="slides/slide48.xml"/><Relationship Id="rId77"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0.xml"/><Relationship Id="rId72" Type="http://schemas.openxmlformats.org/officeDocument/2006/relationships/slide" Target="slides/slide5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slide" Target="slides/slide25.xml"/><Relationship Id="rId59" Type="http://schemas.openxmlformats.org/officeDocument/2006/relationships/slide" Target="slides/slide38.xml"/><Relationship Id="rId67" Type="http://schemas.openxmlformats.org/officeDocument/2006/relationships/slide" Target="slides/slide46.xml"/><Relationship Id="rId20" Type="http://schemas.openxmlformats.org/officeDocument/2006/relationships/slideMaster" Target="slideMasters/slideMaster20.xml"/><Relationship Id="rId41" Type="http://schemas.openxmlformats.org/officeDocument/2006/relationships/slide" Target="slides/slide20.xml"/><Relationship Id="rId54" Type="http://schemas.openxmlformats.org/officeDocument/2006/relationships/slide" Target="slides/slide33.xml"/><Relationship Id="rId62" Type="http://schemas.openxmlformats.org/officeDocument/2006/relationships/slide" Target="slides/slide41.xml"/><Relationship Id="rId70" Type="http://schemas.openxmlformats.org/officeDocument/2006/relationships/slide" Target="slides/slide4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AD1A2F-D157-48F6-92BE-B86BFFA96B12}" type="doc">
      <dgm:prSet loTypeId="urn:microsoft.com/office/officeart/2009/3/layout/RandomtoResultProcess" loCatId="process" qsTypeId="urn:microsoft.com/office/officeart/2005/8/quickstyle/simple1" qsCatId="simple" csTypeId="urn:microsoft.com/office/officeart/2005/8/colors/accent0_3" csCatId="mainScheme" phldr="1"/>
      <dgm:spPr/>
      <dgm:t>
        <a:bodyPr/>
        <a:lstStyle/>
        <a:p>
          <a:endParaRPr lang="en-AU"/>
        </a:p>
      </dgm:t>
    </dgm:pt>
    <dgm:pt modelId="{27F803EF-1ADE-4DC1-BF0F-EFB1816E46D5}">
      <dgm:prSet phldrT="[Text]" custT="1"/>
      <dgm:spPr/>
      <dgm:t>
        <a:bodyPr/>
        <a:lstStyle/>
        <a:p>
          <a:r>
            <a:rPr lang="en-AU" sz="1400" b="1" dirty="0" smtClean="0">
              <a:latin typeface="Arial Black" pitchFamily="34" charset="0"/>
            </a:rPr>
            <a:t>Supply Chain Analysis</a:t>
          </a:r>
          <a:endParaRPr lang="en-AU" sz="1400" b="1" dirty="0">
            <a:latin typeface="Arial Black" pitchFamily="34" charset="0"/>
          </a:endParaRPr>
        </a:p>
      </dgm:t>
    </dgm:pt>
    <dgm:pt modelId="{E4AD0130-20EB-466A-B563-B289E39AE945}" type="parTrans" cxnId="{F8F00A59-95D1-45BF-82C2-2DC27AD66882}">
      <dgm:prSet/>
      <dgm:spPr/>
      <dgm:t>
        <a:bodyPr/>
        <a:lstStyle/>
        <a:p>
          <a:endParaRPr lang="en-AU"/>
        </a:p>
      </dgm:t>
    </dgm:pt>
    <dgm:pt modelId="{4DB0CDA9-9D2E-4F09-8102-79921018792F}" type="sibTrans" cxnId="{F8F00A59-95D1-45BF-82C2-2DC27AD66882}">
      <dgm:prSet/>
      <dgm:spPr/>
      <dgm:t>
        <a:bodyPr/>
        <a:lstStyle/>
        <a:p>
          <a:endParaRPr lang="en-AU"/>
        </a:p>
      </dgm:t>
    </dgm:pt>
    <dgm:pt modelId="{6C740882-36D4-4B9B-A6F6-AF3BA5E6A25E}">
      <dgm:prSet phldrT="[Text]" custT="1"/>
      <dgm:spPr/>
      <dgm:t>
        <a:bodyPr/>
        <a:lstStyle/>
        <a:p>
          <a:r>
            <a:rPr lang="en-AU" sz="1400" b="1" dirty="0" smtClean="0">
              <a:latin typeface="Arial Black" pitchFamily="34" charset="0"/>
            </a:rPr>
            <a:t>Consumer Research</a:t>
          </a:r>
          <a:endParaRPr lang="en-AU" sz="1400" b="1" dirty="0">
            <a:latin typeface="Arial Black" pitchFamily="34" charset="0"/>
          </a:endParaRPr>
        </a:p>
      </dgm:t>
    </dgm:pt>
    <dgm:pt modelId="{F5E37230-2E02-4C13-80F9-2FF48AEC12E8}" type="parTrans" cxnId="{7B807CD9-8EF8-4FAC-9BD6-3C792A991BA4}">
      <dgm:prSet/>
      <dgm:spPr/>
      <dgm:t>
        <a:bodyPr/>
        <a:lstStyle/>
        <a:p>
          <a:endParaRPr lang="en-AU"/>
        </a:p>
      </dgm:t>
    </dgm:pt>
    <dgm:pt modelId="{0A373581-26BC-4585-A45E-38A3DC112CF1}" type="sibTrans" cxnId="{7B807CD9-8EF8-4FAC-9BD6-3C792A991BA4}">
      <dgm:prSet/>
      <dgm:spPr/>
      <dgm:t>
        <a:bodyPr/>
        <a:lstStyle/>
        <a:p>
          <a:endParaRPr lang="en-AU"/>
        </a:p>
      </dgm:t>
    </dgm:pt>
    <dgm:pt modelId="{99D96C87-D056-4714-A6E5-7575045D5612}">
      <dgm:prSet phldrT="[Text]" custT="1"/>
      <dgm:spPr/>
      <dgm:t>
        <a:bodyPr/>
        <a:lstStyle/>
        <a:p>
          <a:r>
            <a:rPr lang="en-AU" sz="1400" b="1" dirty="0" smtClean="0">
              <a:latin typeface="Arial Black" pitchFamily="34" charset="0"/>
            </a:rPr>
            <a:t>Oyster Retail</a:t>
          </a:r>
          <a:endParaRPr lang="en-AU" sz="1400" b="1" dirty="0">
            <a:latin typeface="Arial Black" pitchFamily="34" charset="0"/>
          </a:endParaRPr>
        </a:p>
      </dgm:t>
    </dgm:pt>
    <dgm:pt modelId="{5C666D3C-9A2A-45AD-AEB4-7265A9EBF7D6}" type="parTrans" cxnId="{CD990383-1C19-4477-BF06-A4B8E98FB010}">
      <dgm:prSet/>
      <dgm:spPr/>
      <dgm:t>
        <a:bodyPr/>
        <a:lstStyle/>
        <a:p>
          <a:endParaRPr lang="en-AU"/>
        </a:p>
      </dgm:t>
    </dgm:pt>
    <dgm:pt modelId="{F0636954-3DE0-4CD2-BC83-4B561119436A}" type="sibTrans" cxnId="{CD990383-1C19-4477-BF06-A4B8E98FB010}">
      <dgm:prSet/>
      <dgm:spPr/>
      <dgm:t>
        <a:bodyPr/>
        <a:lstStyle/>
        <a:p>
          <a:endParaRPr lang="en-AU"/>
        </a:p>
      </dgm:t>
    </dgm:pt>
    <dgm:pt modelId="{67A72DCD-310E-4984-8997-7EC9049D5052}">
      <dgm:prSet phldrT="[Text]" custT="1"/>
      <dgm:spPr/>
      <dgm:t>
        <a:bodyPr/>
        <a:lstStyle/>
        <a:p>
          <a:r>
            <a:rPr lang="en-AU" sz="1400" dirty="0" smtClean="0">
              <a:latin typeface="Arial Black" pitchFamily="34" charset="0"/>
            </a:rPr>
            <a:t>Test  Products in Markets </a:t>
          </a:r>
          <a:endParaRPr lang="en-AU" sz="1400" dirty="0">
            <a:latin typeface="Arial Black" pitchFamily="34" charset="0"/>
          </a:endParaRPr>
        </a:p>
      </dgm:t>
    </dgm:pt>
    <dgm:pt modelId="{7CBAAA43-E9CE-46C3-AF66-9B5F45214875}" type="parTrans" cxnId="{9E8143A5-A0A0-4986-A3D1-64D89E75299F}">
      <dgm:prSet/>
      <dgm:spPr/>
      <dgm:t>
        <a:bodyPr/>
        <a:lstStyle/>
        <a:p>
          <a:endParaRPr lang="en-AU"/>
        </a:p>
      </dgm:t>
    </dgm:pt>
    <dgm:pt modelId="{13C2C4D7-0340-4AF5-A475-E5605941F8C2}" type="sibTrans" cxnId="{9E8143A5-A0A0-4986-A3D1-64D89E75299F}">
      <dgm:prSet/>
      <dgm:spPr/>
      <dgm:t>
        <a:bodyPr/>
        <a:lstStyle/>
        <a:p>
          <a:endParaRPr lang="en-AU"/>
        </a:p>
      </dgm:t>
    </dgm:pt>
    <dgm:pt modelId="{539E554D-B743-40A3-B86A-00E26A47F70A}">
      <dgm:prSet phldrT="[Text]" custT="1"/>
      <dgm:spPr/>
      <dgm:t>
        <a:bodyPr/>
        <a:lstStyle/>
        <a:p>
          <a:r>
            <a:rPr lang="en-AU" sz="1400" b="1" dirty="0" smtClean="0">
              <a:latin typeface="Arial Black" pitchFamily="34" charset="0"/>
            </a:rPr>
            <a:t>Chain Info &amp; Investment</a:t>
          </a:r>
          <a:endParaRPr lang="en-AU" sz="1400" b="1" dirty="0">
            <a:latin typeface="Arial Black" pitchFamily="34" charset="0"/>
          </a:endParaRPr>
        </a:p>
      </dgm:t>
    </dgm:pt>
    <dgm:pt modelId="{96FE5A1F-467B-49DC-AA03-EE72BB690D98}" type="parTrans" cxnId="{25EACCF5-BF3C-4281-B83B-584CC50A7A14}">
      <dgm:prSet/>
      <dgm:spPr/>
      <dgm:t>
        <a:bodyPr/>
        <a:lstStyle/>
        <a:p>
          <a:endParaRPr lang="en-AU"/>
        </a:p>
      </dgm:t>
    </dgm:pt>
    <dgm:pt modelId="{E8ABF35E-A391-45BA-BC43-3F1E29C728E9}" type="sibTrans" cxnId="{25EACCF5-BF3C-4281-B83B-584CC50A7A14}">
      <dgm:prSet/>
      <dgm:spPr/>
      <dgm:t>
        <a:bodyPr/>
        <a:lstStyle/>
        <a:p>
          <a:endParaRPr lang="en-AU"/>
        </a:p>
      </dgm:t>
    </dgm:pt>
    <dgm:pt modelId="{C6AF8FA7-39DB-4861-8496-2591B7F3BB69}" type="pres">
      <dgm:prSet presAssocID="{43AD1A2F-D157-48F6-92BE-B86BFFA96B12}" presName="Name0" presStyleCnt="0">
        <dgm:presLayoutVars>
          <dgm:dir/>
          <dgm:animOne val="branch"/>
          <dgm:animLvl val="lvl"/>
        </dgm:presLayoutVars>
      </dgm:prSet>
      <dgm:spPr/>
      <dgm:t>
        <a:bodyPr/>
        <a:lstStyle/>
        <a:p>
          <a:endParaRPr lang="en-AU"/>
        </a:p>
      </dgm:t>
    </dgm:pt>
    <dgm:pt modelId="{C78A299E-1F63-4342-BCB9-6CC26EF814FA}" type="pres">
      <dgm:prSet presAssocID="{27F803EF-1ADE-4DC1-BF0F-EFB1816E46D5}" presName="chaos" presStyleCnt="0"/>
      <dgm:spPr/>
    </dgm:pt>
    <dgm:pt modelId="{CB9E5032-32D0-47DE-B76E-2C3EEC468EA8}" type="pres">
      <dgm:prSet presAssocID="{27F803EF-1ADE-4DC1-BF0F-EFB1816E46D5}" presName="parTx1" presStyleLbl="revTx" presStyleIdx="0" presStyleCnt="4" custScaleX="146834"/>
      <dgm:spPr/>
      <dgm:t>
        <a:bodyPr/>
        <a:lstStyle/>
        <a:p>
          <a:endParaRPr lang="en-AU"/>
        </a:p>
      </dgm:t>
    </dgm:pt>
    <dgm:pt modelId="{08106CB7-9C84-4AF9-B4A4-285CA98FD2D8}" type="pres">
      <dgm:prSet presAssocID="{27F803EF-1ADE-4DC1-BF0F-EFB1816E46D5}" presName="c1" presStyleLbl="node1" presStyleIdx="0" presStyleCnt="19"/>
      <dgm:spPr/>
    </dgm:pt>
    <dgm:pt modelId="{D3AFAB6E-1064-4224-81D3-7DFCCC256341}" type="pres">
      <dgm:prSet presAssocID="{27F803EF-1ADE-4DC1-BF0F-EFB1816E46D5}" presName="c2" presStyleLbl="node1" presStyleIdx="1" presStyleCnt="19"/>
      <dgm:spPr/>
    </dgm:pt>
    <dgm:pt modelId="{BADD14EA-88A6-436D-8109-B02E1D16C94F}" type="pres">
      <dgm:prSet presAssocID="{27F803EF-1ADE-4DC1-BF0F-EFB1816E46D5}" presName="c3" presStyleLbl="node1" presStyleIdx="2" presStyleCnt="19"/>
      <dgm:spPr/>
    </dgm:pt>
    <dgm:pt modelId="{035B1F35-BB32-4500-ABE5-DA46F9EE65DA}" type="pres">
      <dgm:prSet presAssocID="{27F803EF-1ADE-4DC1-BF0F-EFB1816E46D5}" presName="c4" presStyleLbl="node1" presStyleIdx="3" presStyleCnt="19"/>
      <dgm:spPr/>
    </dgm:pt>
    <dgm:pt modelId="{CEF38B63-460A-4CE7-9DA1-E5B36904A001}" type="pres">
      <dgm:prSet presAssocID="{27F803EF-1ADE-4DC1-BF0F-EFB1816E46D5}" presName="c5" presStyleLbl="node1" presStyleIdx="4" presStyleCnt="19"/>
      <dgm:spPr/>
    </dgm:pt>
    <dgm:pt modelId="{6BB2EC31-30B3-4B9E-BEDD-1DEA5F1A6656}" type="pres">
      <dgm:prSet presAssocID="{27F803EF-1ADE-4DC1-BF0F-EFB1816E46D5}" presName="c6" presStyleLbl="node1" presStyleIdx="5" presStyleCnt="19"/>
      <dgm:spPr/>
    </dgm:pt>
    <dgm:pt modelId="{9F82EFC8-1F2C-4969-8067-BECEBE258539}" type="pres">
      <dgm:prSet presAssocID="{27F803EF-1ADE-4DC1-BF0F-EFB1816E46D5}" presName="c7" presStyleLbl="node1" presStyleIdx="6" presStyleCnt="19"/>
      <dgm:spPr/>
    </dgm:pt>
    <dgm:pt modelId="{4AC8D6E4-5909-4128-AEF6-A1307F387C45}" type="pres">
      <dgm:prSet presAssocID="{27F803EF-1ADE-4DC1-BF0F-EFB1816E46D5}" presName="c8" presStyleLbl="node1" presStyleIdx="7" presStyleCnt="19"/>
      <dgm:spPr/>
    </dgm:pt>
    <dgm:pt modelId="{C86A50BB-EBEA-48F1-A6E3-60CC694BE47C}" type="pres">
      <dgm:prSet presAssocID="{27F803EF-1ADE-4DC1-BF0F-EFB1816E46D5}" presName="c9" presStyleLbl="node1" presStyleIdx="8" presStyleCnt="19" custLinFactY="100000" custLinFactNeighborX="31868" custLinFactNeighborY="110385"/>
      <dgm:spPr/>
    </dgm:pt>
    <dgm:pt modelId="{ED77309B-A443-438F-94BE-FED0BFD06A9F}" type="pres">
      <dgm:prSet presAssocID="{27F803EF-1ADE-4DC1-BF0F-EFB1816E46D5}" presName="c10" presStyleLbl="node1" presStyleIdx="9" presStyleCnt="19" custLinFactNeighborX="1266" custLinFactNeighborY="-26546"/>
      <dgm:spPr/>
    </dgm:pt>
    <dgm:pt modelId="{8E222FDD-3A50-4F78-AA82-5498F3A8347F}" type="pres">
      <dgm:prSet presAssocID="{27F803EF-1ADE-4DC1-BF0F-EFB1816E46D5}" presName="c11" presStyleLbl="node1" presStyleIdx="10" presStyleCnt="19"/>
      <dgm:spPr/>
    </dgm:pt>
    <dgm:pt modelId="{D1B4A0C0-6486-467A-9B8D-9E528CB9249E}" type="pres">
      <dgm:prSet presAssocID="{27F803EF-1ADE-4DC1-BF0F-EFB1816E46D5}" presName="c12" presStyleLbl="node1" presStyleIdx="11" presStyleCnt="19"/>
      <dgm:spPr/>
    </dgm:pt>
    <dgm:pt modelId="{EFE308E5-CB69-4990-8BC7-AE6F57EA83ED}" type="pres">
      <dgm:prSet presAssocID="{27F803EF-1ADE-4DC1-BF0F-EFB1816E46D5}" presName="c13" presStyleLbl="node1" presStyleIdx="12" presStyleCnt="19"/>
      <dgm:spPr/>
    </dgm:pt>
    <dgm:pt modelId="{26B2DFEE-99CC-47AE-8170-CBF129CE59D8}" type="pres">
      <dgm:prSet presAssocID="{27F803EF-1ADE-4DC1-BF0F-EFB1816E46D5}" presName="c14" presStyleLbl="node1" presStyleIdx="13" presStyleCnt="19"/>
      <dgm:spPr/>
    </dgm:pt>
    <dgm:pt modelId="{70225537-357E-4B35-87F6-4F44254E3480}" type="pres">
      <dgm:prSet presAssocID="{27F803EF-1ADE-4DC1-BF0F-EFB1816E46D5}" presName="c15" presStyleLbl="node1" presStyleIdx="14" presStyleCnt="19"/>
      <dgm:spPr/>
    </dgm:pt>
    <dgm:pt modelId="{1BDC1572-E9FF-4DA1-96E9-C27C13D722D9}" type="pres">
      <dgm:prSet presAssocID="{27F803EF-1ADE-4DC1-BF0F-EFB1816E46D5}" presName="c16" presStyleLbl="node1" presStyleIdx="15" presStyleCnt="19"/>
      <dgm:spPr/>
    </dgm:pt>
    <dgm:pt modelId="{BA1EB352-EE5F-464E-B076-6F674D37C3E7}" type="pres">
      <dgm:prSet presAssocID="{27F803EF-1ADE-4DC1-BF0F-EFB1816E46D5}" presName="c17" presStyleLbl="node1" presStyleIdx="16" presStyleCnt="19"/>
      <dgm:spPr/>
    </dgm:pt>
    <dgm:pt modelId="{409DC075-4E46-4B63-BDF9-C5E59CA1D2BF}" type="pres">
      <dgm:prSet presAssocID="{27F803EF-1ADE-4DC1-BF0F-EFB1816E46D5}" presName="c18" presStyleLbl="node1" presStyleIdx="17" presStyleCnt="19"/>
      <dgm:spPr/>
    </dgm:pt>
    <dgm:pt modelId="{FF29442C-3F2E-462D-B99A-C1D3950AC936}" type="pres">
      <dgm:prSet presAssocID="{4DB0CDA9-9D2E-4F09-8102-79921018792F}" presName="chevronComposite1" presStyleCnt="0"/>
      <dgm:spPr/>
    </dgm:pt>
    <dgm:pt modelId="{B41949C5-AF83-4BF3-B800-54D9CF340747}" type="pres">
      <dgm:prSet presAssocID="{4DB0CDA9-9D2E-4F09-8102-79921018792F}" presName="chevron1" presStyleLbl="sibTrans2D1" presStyleIdx="0" presStyleCnt="4"/>
      <dgm:spPr/>
    </dgm:pt>
    <dgm:pt modelId="{2159DDAA-B029-453A-B3B1-BBE56F982499}" type="pres">
      <dgm:prSet presAssocID="{4DB0CDA9-9D2E-4F09-8102-79921018792F}" presName="spChevron1" presStyleCnt="0"/>
      <dgm:spPr/>
    </dgm:pt>
    <dgm:pt modelId="{39D452C6-2638-4605-83C2-84F5EA9986BA}" type="pres">
      <dgm:prSet presAssocID="{6C740882-36D4-4B9B-A6F6-AF3BA5E6A25E}" presName="middle" presStyleCnt="0"/>
      <dgm:spPr/>
    </dgm:pt>
    <dgm:pt modelId="{16C88AF3-2397-4A78-9A53-68B07B703C33}" type="pres">
      <dgm:prSet presAssocID="{6C740882-36D4-4B9B-A6F6-AF3BA5E6A25E}" presName="parTxMid" presStyleLbl="revTx" presStyleIdx="1" presStyleCnt="4"/>
      <dgm:spPr/>
      <dgm:t>
        <a:bodyPr/>
        <a:lstStyle/>
        <a:p>
          <a:endParaRPr lang="en-AU"/>
        </a:p>
      </dgm:t>
    </dgm:pt>
    <dgm:pt modelId="{4D2AD465-7982-491B-95EE-D2B2380B8493}" type="pres">
      <dgm:prSet presAssocID="{6C740882-36D4-4B9B-A6F6-AF3BA5E6A25E}" presName="spMid" presStyleCnt="0"/>
      <dgm:spPr/>
    </dgm:pt>
    <dgm:pt modelId="{33704D59-1996-4A8A-B87F-A125B4FB7F92}" type="pres">
      <dgm:prSet presAssocID="{0A373581-26BC-4585-A45E-38A3DC112CF1}" presName="chevronComposite1" presStyleCnt="0"/>
      <dgm:spPr/>
    </dgm:pt>
    <dgm:pt modelId="{C1BF721A-9762-4EDE-BE70-6555348CCCAD}" type="pres">
      <dgm:prSet presAssocID="{0A373581-26BC-4585-A45E-38A3DC112CF1}" presName="chevron1" presStyleLbl="sibTrans2D1" presStyleIdx="1" presStyleCnt="4" custLinFactNeighborX="-9905" custLinFactNeighborY="1933"/>
      <dgm:spPr/>
    </dgm:pt>
    <dgm:pt modelId="{BF2ABFFD-9BBC-4C98-B7A8-DA3920B2E629}" type="pres">
      <dgm:prSet presAssocID="{0A373581-26BC-4585-A45E-38A3DC112CF1}" presName="spChevron1" presStyleCnt="0"/>
      <dgm:spPr/>
    </dgm:pt>
    <dgm:pt modelId="{9E0DC990-F704-4BF6-B38B-D5617A452EAA}" type="pres">
      <dgm:prSet presAssocID="{539E554D-B743-40A3-B86A-00E26A47F70A}" presName="middle" presStyleCnt="0"/>
      <dgm:spPr/>
    </dgm:pt>
    <dgm:pt modelId="{C38D93FD-08B9-4673-8655-C6CB8EFF0275}" type="pres">
      <dgm:prSet presAssocID="{539E554D-B743-40A3-B86A-00E26A47F70A}" presName="parTxMid" presStyleLbl="revTx" presStyleIdx="2" presStyleCnt="4"/>
      <dgm:spPr/>
      <dgm:t>
        <a:bodyPr/>
        <a:lstStyle/>
        <a:p>
          <a:endParaRPr lang="en-AU"/>
        </a:p>
      </dgm:t>
    </dgm:pt>
    <dgm:pt modelId="{A0CBFAF2-E3AB-4F36-88F8-98367D5C374F}" type="pres">
      <dgm:prSet presAssocID="{539E554D-B743-40A3-B86A-00E26A47F70A}" presName="spMid" presStyleCnt="0"/>
      <dgm:spPr/>
    </dgm:pt>
    <dgm:pt modelId="{956F9962-B7D7-474F-A73B-CA438B64ECF7}" type="pres">
      <dgm:prSet presAssocID="{E8ABF35E-A391-45BA-BC43-3F1E29C728E9}" presName="chevronComposite1" presStyleCnt="0"/>
      <dgm:spPr/>
    </dgm:pt>
    <dgm:pt modelId="{14BAF0FD-C33B-4354-9A52-D9653ACDCF9B}" type="pres">
      <dgm:prSet presAssocID="{E8ABF35E-A391-45BA-BC43-3F1E29C728E9}" presName="chevron1" presStyleLbl="sibTrans2D1" presStyleIdx="2" presStyleCnt="4"/>
      <dgm:spPr/>
    </dgm:pt>
    <dgm:pt modelId="{81DEFC25-364F-49A1-BB77-6BD0E716BAF4}" type="pres">
      <dgm:prSet presAssocID="{E8ABF35E-A391-45BA-BC43-3F1E29C728E9}" presName="spChevron1" presStyleCnt="0"/>
      <dgm:spPr/>
    </dgm:pt>
    <dgm:pt modelId="{837F6D44-2E03-47AD-B7F0-B473192F79AA}" type="pres">
      <dgm:prSet presAssocID="{99D96C87-D056-4714-A6E5-7575045D5612}" presName="middle" presStyleCnt="0"/>
      <dgm:spPr/>
    </dgm:pt>
    <dgm:pt modelId="{63AE9ED8-E08B-47AB-B54A-DCD8FD757533}" type="pres">
      <dgm:prSet presAssocID="{99D96C87-D056-4714-A6E5-7575045D5612}" presName="parTxMid" presStyleLbl="revTx" presStyleIdx="3" presStyleCnt="4"/>
      <dgm:spPr/>
      <dgm:t>
        <a:bodyPr/>
        <a:lstStyle/>
        <a:p>
          <a:endParaRPr lang="en-AU"/>
        </a:p>
      </dgm:t>
    </dgm:pt>
    <dgm:pt modelId="{C52C9BC6-36AF-494C-AE7F-9F107541AD94}" type="pres">
      <dgm:prSet presAssocID="{99D96C87-D056-4714-A6E5-7575045D5612}" presName="spMid" presStyleCnt="0"/>
      <dgm:spPr/>
    </dgm:pt>
    <dgm:pt modelId="{369E86A8-1186-4255-BC2E-99034A4B3332}" type="pres">
      <dgm:prSet presAssocID="{F0636954-3DE0-4CD2-BC83-4B561119436A}" presName="chevronComposite1" presStyleCnt="0"/>
      <dgm:spPr/>
    </dgm:pt>
    <dgm:pt modelId="{BF8D5D32-6B05-49B3-B8C4-61D96306D051}" type="pres">
      <dgm:prSet presAssocID="{F0636954-3DE0-4CD2-BC83-4B561119436A}" presName="chevron1" presStyleLbl="sibTrans2D1" presStyleIdx="3" presStyleCnt="4" custLinFactNeighborX="-17492" custLinFactNeighborY="1933"/>
      <dgm:spPr/>
    </dgm:pt>
    <dgm:pt modelId="{35BA1E23-5C07-4613-88B3-765F820ACE3D}" type="pres">
      <dgm:prSet presAssocID="{F0636954-3DE0-4CD2-BC83-4B561119436A}" presName="spChevron1" presStyleCnt="0"/>
      <dgm:spPr/>
    </dgm:pt>
    <dgm:pt modelId="{54A809D2-29E7-48FB-9895-2C6BA1AD512D}" type="pres">
      <dgm:prSet presAssocID="{67A72DCD-310E-4984-8997-7EC9049D5052}" presName="last" presStyleCnt="0"/>
      <dgm:spPr/>
    </dgm:pt>
    <dgm:pt modelId="{39BE1F4D-2010-40A6-961E-461400426442}" type="pres">
      <dgm:prSet presAssocID="{67A72DCD-310E-4984-8997-7EC9049D5052}" presName="circleTx" presStyleLbl="node1" presStyleIdx="18" presStyleCnt="19" custScaleX="161642" custScaleY="135473" custLinFactNeighborX="1575" custLinFactNeighborY="-2665"/>
      <dgm:spPr/>
      <dgm:t>
        <a:bodyPr/>
        <a:lstStyle/>
        <a:p>
          <a:endParaRPr lang="en-AU"/>
        </a:p>
      </dgm:t>
    </dgm:pt>
    <dgm:pt modelId="{04943783-95EB-4F37-A59F-797693FE5B6D}" type="pres">
      <dgm:prSet presAssocID="{67A72DCD-310E-4984-8997-7EC9049D5052}" presName="spN" presStyleCnt="0"/>
      <dgm:spPr/>
    </dgm:pt>
  </dgm:ptLst>
  <dgm:cxnLst>
    <dgm:cxn modelId="{7B807CD9-8EF8-4FAC-9BD6-3C792A991BA4}" srcId="{43AD1A2F-D157-48F6-92BE-B86BFFA96B12}" destId="{6C740882-36D4-4B9B-A6F6-AF3BA5E6A25E}" srcOrd="1" destOrd="0" parTransId="{F5E37230-2E02-4C13-80F9-2FF48AEC12E8}" sibTransId="{0A373581-26BC-4585-A45E-38A3DC112CF1}"/>
    <dgm:cxn modelId="{F8F00A59-95D1-45BF-82C2-2DC27AD66882}" srcId="{43AD1A2F-D157-48F6-92BE-B86BFFA96B12}" destId="{27F803EF-1ADE-4DC1-BF0F-EFB1816E46D5}" srcOrd="0" destOrd="0" parTransId="{E4AD0130-20EB-466A-B563-B289E39AE945}" sibTransId="{4DB0CDA9-9D2E-4F09-8102-79921018792F}"/>
    <dgm:cxn modelId="{25EACCF5-BF3C-4281-B83B-584CC50A7A14}" srcId="{43AD1A2F-D157-48F6-92BE-B86BFFA96B12}" destId="{539E554D-B743-40A3-B86A-00E26A47F70A}" srcOrd="2" destOrd="0" parTransId="{96FE5A1F-467B-49DC-AA03-EE72BB690D98}" sibTransId="{E8ABF35E-A391-45BA-BC43-3F1E29C728E9}"/>
    <dgm:cxn modelId="{E79A60D7-CE3C-4A49-AA51-FC70817923EA}" type="presOf" srcId="{27F803EF-1ADE-4DC1-BF0F-EFB1816E46D5}" destId="{CB9E5032-32D0-47DE-B76E-2C3EEC468EA8}" srcOrd="0" destOrd="0" presId="urn:microsoft.com/office/officeart/2009/3/layout/RandomtoResultProcess"/>
    <dgm:cxn modelId="{12363E84-5D20-4C5B-8EF1-3B53EC2A398A}" type="presOf" srcId="{6C740882-36D4-4B9B-A6F6-AF3BA5E6A25E}" destId="{16C88AF3-2397-4A78-9A53-68B07B703C33}" srcOrd="0" destOrd="0" presId="urn:microsoft.com/office/officeart/2009/3/layout/RandomtoResultProcess"/>
    <dgm:cxn modelId="{9E8143A5-A0A0-4986-A3D1-64D89E75299F}" srcId="{43AD1A2F-D157-48F6-92BE-B86BFFA96B12}" destId="{67A72DCD-310E-4984-8997-7EC9049D5052}" srcOrd="4" destOrd="0" parTransId="{7CBAAA43-E9CE-46C3-AF66-9B5F45214875}" sibTransId="{13C2C4D7-0340-4AF5-A475-E5605941F8C2}"/>
    <dgm:cxn modelId="{CD990383-1C19-4477-BF06-A4B8E98FB010}" srcId="{43AD1A2F-D157-48F6-92BE-B86BFFA96B12}" destId="{99D96C87-D056-4714-A6E5-7575045D5612}" srcOrd="3" destOrd="0" parTransId="{5C666D3C-9A2A-45AD-AEB4-7265A9EBF7D6}" sibTransId="{F0636954-3DE0-4CD2-BC83-4B561119436A}"/>
    <dgm:cxn modelId="{8DBA69D2-CAF6-4838-8206-D7BF3174BF84}" type="presOf" srcId="{43AD1A2F-D157-48F6-92BE-B86BFFA96B12}" destId="{C6AF8FA7-39DB-4861-8496-2591B7F3BB69}" srcOrd="0" destOrd="0" presId="urn:microsoft.com/office/officeart/2009/3/layout/RandomtoResultProcess"/>
    <dgm:cxn modelId="{EA5A96D2-483D-44CB-A2EE-E36DD0BD0A71}" type="presOf" srcId="{539E554D-B743-40A3-B86A-00E26A47F70A}" destId="{C38D93FD-08B9-4673-8655-C6CB8EFF0275}" srcOrd="0" destOrd="0" presId="urn:microsoft.com/office/officeart/2009/3/layout/RandomtoResultProcess"/>
    <dgm:cxn modelId="{FE056F88-D825-427B-922B-C5C5D5AE1AF8}" type="presOf" srcId="{99D96C87-D056-4714-A6E5-7575045D5612}" destId="{63AE9ED8-E08B-47AB-B54A-DCD8FD757533}" srcOrd="0" destOrd="0" presId="urn:microsoft.com/office/officeart/2009/3/layout/RandomtoResultProcess"/>
    <dgm:cxn modelId="{6088897E-0F82-4FC9-8367-04E8F85D413E}" type="presOf" srcId="{67A72DCD-310E-4984-8997-7EC9049D5052}" destId="{39BE1F4D-2010-40A6-961E-461400426442}" srcOrd="0" destOrd="0" presId="urn:microsoft.com/office/officeart/2009/3/layout/RandomtoResultProcess"/>
    <dgm:cxn modelId="{1F661E9A-F560-4115-AE1B-736DDDF2CB65}" type="presParOf" srcId="{C6AF8FA7-39DB-4861-8496-2591B7F3BB69}" destId="{C78A299E-1F63-4342-BCB9-6CC26EF814FA}" srcOrd="0" destOrd="0" presId="urn:microsoft.com/office/officeart/2009/3/layout/RandomtoResultProcess"/>
    <dgm:cxn modelId="{5830B404-A23D-46FD-82B4-A55439196596}" type="presParOf" srcId="{C78A299E-1F63-4342-BCB9-6CC26EF814FA}" destId="{CB9E5032-32D0-47DE-B76E-2C3EEC468EA8}" srcOrd="0" destOrd="0" presId="urn:microsoft.com/office/officeart/2009/3/layout/RandomtoResultProcess"/>
    <dgm:cxn modelId="{AD524D8E-3234-4C7C-9FD9-092467730529}" type="presParOf" srcId="{C78A299E-1F63-4342-BCB9-6CC26EF814FA}" destId="{08106CB7-9C84-4AF9-B4A4-285CA98FD2D8}" srcOrd="1" destOrd="0" presId="urn:microsoft.com/office/officeart/2009/3/layout/RandomtoResultProcess"/>
    <dgm:cxn modelId="{3A28B9A3-FEC1-49D1-831D-4A15AE5FADBC}" type="presParOf" srcId="{C78A299E-1F63-4342-BCB9-6CC26EF814FA}" destId="{D3AFAB6E-1064-4224-81D3-7DFCCC256341}" srcOrd="2" destOrd="0" presId="urn:microsoft.com/office/officeart/2009/3/layout/RandomtoResultProcess"/>
    <dgm:cxn modelId="{FBF7AB36-70E0-4460-A391-CCE09AB496A0}" type="presParOf" srcId="{C78A299E-1F63-4342-BCB9-6CC26EF814FA}" destId="{BADD14EA-88A6-436D-8109-B02E1D16C94F}" srcOrd="3" destOrd="0" presId="urn:microsoft.com/office/officeart/2009/3/layout/RandomtoResultProcess"/>
    <dgm:cxn modelId="{A09AAD5B-1218-47A0-8143-F0A976EEDB42}" type="presParOf" srcId="{C78A299E-1F63-4342-BCB9-6CC26EF814FA}" destId="{035B1F35-BB32-4500-ABE5-DA46F9EE65DA}" srcOrd="4" destOrd="0" presId="urn:microsoft.com/office/officeart/2009/3/layout/RandomtoResultProcess"/>
    <dgm:cxn modelId="{B5AA49AA-CE87-407A-BA5C-ED41C6673C08}" type="presParOf" srcId="{C78A299E-1F63-4342-BCB9-6CC26EF814FA}" destId="{CEF38B63-460A-4CE7-9DA1-E5B36904A001}" srcOrd="5" destOrd="0" presId="urn:microsoft.com/office/officeart/2009/3/layout/RandomtoResultProcess"/>
    <dgm:cxn modelId="{2B3658D5-9978-4030-938C-8EF119B21200}" type="presParOf" srcId="{C78A299E-1F63-4342-BCB9-6CC26EF814FA}" destId="{6BB2EC31-30B3-4B9E-BEDD-1DEA5F1A6656}" srcOrd="6" destOrd="0" presId="urn:microsoft.com/office/officeart/2009/3/layout/RandomtoResultProcess"/>
    <dgm:cxn modelId="{78C9CA93-9AA6-48DF-AF20-CC2CD2824885}" type="presParOf" srcId="{C78A299E-1F63-4342-BCB9-6CC26EF814FA}" destId="{9F82EFC8-1F2C-4969-8067-BECEBE258539}" srcOrd="7" destOrd="0" presId="urn:microsoft.com/office/officeart/2009/3/layout/RandomtoResultProcess"/>
    <dgm:cxn modelId="{1B1A1CF0-9B31-4B7E-9CD9-0C18C3C08B00}" type="presParOf" srcId="{C78A299E-1F63-4342-BCB9-6CC26EF814FA}" destId="{4AC8D6E4-5909-4128-AEF6-A1307F387C45}" srcOrd="8" destOrd="0" presId="urn:microsoft.com/office/officeart/2009/3/layout/RandomtoResultProcess"/>
    <dgm:cxn modelId="{4E14617F-4A2B-4A1E-9A16-D89D65D27825}" type="presParOf" srcId="{C78A299E-1F63-4342-BCB9-6CC26EF814FA}" destId="{C86A50BB-EBEA-48F1-A6E3-60CC694BE47C}" srcOrd="9" destOrd="0" presId="urn:microsoft.com/office/officeart/2009/3/layout/RandomtoResultProcess"/>
    <dgm:cxn modelId="{E962CA0E-3912-4DF9-9829-DC15F303B325}" type="presParOf" srcId="{C78A299E-1F63-4342-BCB9-6CC26EF814FA}" destId="{ED77309B-A443-438F-94BE-FED0BFD06A9F}" srcOrd="10" destOrd="0" presId="urn:microsoft.com/office/officeart/2009/3/layout/RandomtoResultProcess"/>
    <dgm:cxn modelId="{A4934296-1688-40E2-95D7-FA8B62ECADC2}" type="presParOf" srcId="{C78A299E-1F63-4342-BCB9-6CC26EF814FA}" destId="{8E222FDD-3A50-4F78-AA82-5498F3A8347F}" srcOrd="11" destOrd="0" presId="urn:microsoft.com/office/officeart/2009/3/layout/RandomtoResultProcess"/>
    <dgm:cxn modelId="{0E2418BB-C8E9-4F5D-ABA1-9FF78EA4AC7C}" type="presParOf" srcId="{C78A299E-1F63-4342-BCB9-6CC26EF814FA}" destId="{D1B4A0C0-6486-467A-9B8D-9E528CB9249E}" srcOrd="12" destOrd="0" presId="urn:microsoft.com/office/officeart/2009/3/layout/RandomtoResultProcess"/>
    <dgm:cxn modelId="{38B6D4B4-CBC3-4A61-A750-56AABC80EBA8}" type="presParOf" srcId="{C78A299E-1F63-4342-BCB9-6CC26EF814FA}" destId="{EFE308E5-CB69-4990-8BC7-AE6F57EA83ED}" srcOrd="13" destOrd="0" presId="urn:microsoft.com/office/officeart/2009/3/layout/RandomtoResultProcess"/>
    <dgm:cxn modelId="{3FCC8F3A-D1D5-4CF4-A728-76C1D56DA8E7}" type="presParOf" srcId="{C78A299E-1F63-4342-BCB9-6CC26EF814FA}" destId="{26B2DFEE-99CC-47AE-8170-CBF129CE59D8}" srcOrd="14" destOrd="0" presId="urn:microsoft.com/office/officeart/2009/3/layout/RandomtoResultProcess"/>
    <dgm:cxn modelId="{FD86B123-22DB-4430-AC2D-E932B60C741D}" type="presParOf" srcId="{C78A299E-1F63-4342-BCB9-6CC26EF814FA}" destId="{70225537-357E-4B35-87F6-4F44254E3480}" srcOrd="15" destOrd="0" presId="urn:microsoft.com/office/officeart/2009/3/layout/RandomtoResultProcess"/>
    <dgm:cxn modelId="{A3AD2006-D47E-4DC6-B0AE-BC9818BE07EA}" type="presParOf" srcId="{C78A299E-1F63-4342-BCB9-6CC26EF814FA}" destId="{1BDC1572-E9FF-4DA1-96E9-C27C13D722D9}" srcOrd="16" destOrd="0" presId="urn:microsoft.com/office/officeart/2009/3/layout/RandomtoResultProcess"/>
    <dgm:cxn modelId="{9BECC217-0458-4570-AF50-E7006CD74732}" type="presParOf" srcId="{C78A299E-1F63-4342-BCB9-6CC26EF814FA}" destId="{BA1EB352-EE5F-464E-B076-6F674D37C3E7}" srcOrd="17" destOrd="0" presId="urn:microsoft.com/office/officeart/2009/3/layout/RandomtoResultProcess"/>
    <dgm:cxn modelId="{65F3DEF2-7B15-4082-9766-0C1D4B816D06}" type="presParOf" srcId="{C78A299E-1F63-4342-BCB9-6CC26EF814FA}" destId="{409DC075-4E46-4B63-BDF9-C5E59CA1D2BF}" srcOrd="18" destOrd="0" presId="urn:microsoft.com/office/officeart/2009/3/layout/RandomtoResultProcess"/>
    <dgm:cxn modelId="{8BA35454-72A1-44CF-AFBB-D3ADADD1745A}" type="presParOf" srcId="{C6AF8FA7-39DB-4861-8496-2591B7F3BB69}" destId="{FF29442C-3F2E-462D-B99A-C1D3950AC936}" srcOrd="1" destOrd="0" presId="urn:microsoft.com/office/officeart/2009/3/layout/RandomtoResultProcess"/>
    <dgm:cxn modelId="{80E6F3C4-EFEE-4D43-8D33-E7C622AF2A3A}" type="presParOf" srcId="{FF29442C-3F2E-462D-B99A-C1D3950AC936}" destId="{B41949C5-AF83-4BF3-B800-54D9CF340747}" srcOrd="0" destOrd="0" presId="urn:microsoft.com/office/officeart/2009/3/layout/RandomtoResultProcess"/>
    <dgm:cxn modelId="{5CED7407-D3F2-49CD-AFD3-44C33D1299FA}" type="presParOf" srcId="{FF29442C-3F2E-462D-B99A-C1D3950AC936}" destId="{2159DDAA-B029-453A-B3B1-BBE56F982499}" srcOrd="1" destOrd="0" presId="urn:microsoft.com/office/officeart/2009/3/layout/RandomtoResultProcess"/>
    <dgm:cxn modelId="{981C3E24-B061-42CB-BFEC-64FAD0E0E7A1}" type="presParOf" srcId="{C6AF8FA7-39DB-4861-8496-2591B7F3BB69}" destId="{39D452C6-2638-4605-83C2-84F5EA9986BA}" srcOrd="2" destOrd="0" presId="urn:microsoft.com/office/officeart/2009/3/layout/RandomtoResultProcess"/>
    <dgm:cxn modelId="{73AFA6DF-E431-48AE-883E-2DD8205646E3}" type="presParOf" srcId="{39D452C6-2638-4605-83C2-84F5EA9986BA}" destId="{16C88AF3-2397-4A78-9A53-68B07B703C33}" srcOrd="0" destOrd="0" presId="urn:microsoft.com/office/officeart/2009/3/layout/RandomtoResultProcess"/>
    <dgm:cxn modelId="{7045EA1C-A6FC-47C9-8510-B728AE90AD7A}" type="presParOf" srcId="{39D452C6-2638-4605-83C2-84F5EA9986BA}" destId="{4D2AD465-7982-491B-95EE-D2B2380B8493}" srcOrd="1" destOrd="0" presId="urn:microsoft.com/office/officeart/2009/3/layout/RandomtoResultProcess"/>
    <dgm:cxn modelId="{D9B311BF-7756-4E13-B55E-18DAF14AD70B}" type="presParOf" srcId="{C6AF8FA7-39DB-4861-8496-2591B7F3BB69}" destId="{33704D59-1996-4A8A-B87F-A125B4FB7F92}" srcOrd="3" destOrd="0" presId="urn:microsoft.com/office/officeart/2009/3/layout/RandomtoResultProcess"/>
    <dgm:cxn modelId="{9A7B12CB-F7A4-4574-8B4B-8108F324DE32}" type="presParOf" srcId="{33704D59-1996-4A8A-B87F-A125B4FB7F92}" destId="{C1BF721A-9762-4EDE-BE70-6555348CCCAD}" srcOrd="0" destOrd="0" presId="urn:microsoft.com/office/officeart/2009/3/layout/RandomtoResultProcess"/>
    <dgm:cxn modelId="{D5AC112F-5F9C-4DAB-9D09-984CAA8CFAF8}" type="presParOf" srcId="{33704D59-1996-4A8A-B87F-A125B4FB7F92}" destId="{BF2ABFFD-9BBC-4C98-B7A8-DA3920B2E629}" srcOrd="1" destOrd="0" presId="urn:microsoft.com/office/officeart/2009/3/layout/RandomtoResultProcess"/>
    <dgm:cxn modelId="{67CA5C6E-09D0-4DD4-847F-9C6B79D99B99}" type="presParOf" srcId="{C6AF8FA7-39DB-4861-8496-2591B7F3BB69}" destId="{9E0DC990-F704-4BF6-B38B-D5617A452EAA}" srcOrd="4" destOrd="0" presId="urn:microsoft.com/office/officeart/2009/3/layout/RandomtoResultProcess"/>
    <dgm:cxn modelId="{388AB986-C9FE-4070-ADC7-D79499614B2A}" type="presParOf" srcId="{9E0DC990-F704-4BF6-B38B-D5617A452EAA}" destId="{C38D93FD-08B9-4673-8655-C6CB8EFF0275}" srcOrd="0" destOrd="0" presId="urn:microsoft.com/office/officeart/2009/3/layout/RandomtoResultProcess"/>
    <dgm:cxn modelId="{5C680292-0B0F-402A-871B-F71117B921AC}" type="presParOf" srcId="{9E0DC990-F704-4BF6-B38B-D5617A452EAA}" destId="{A0CBFAF2-E3AB-4F36-88F8-98367D5C374F}" srcOrd="1" destOrd="0" presId="urn:microsoft.com/office/officeart/2009/3/layout/RandomtoResultProcess"/>
    <dgm:cxn modelId="{EB568E52-60FA-4E91-A9C2-B9FBDC24787B}" type="presParOf" srcId="{C6AF8FA7-39DB-4861-8496-2591B7F3BB69}" destId="{956F9962-B7D7-474F-A73B-CA438B64ECF7}" srcOrd="5" destOrd="0" presId="urn:microsoft.com/office/officeart/2009/3/layout/RandomtoResultProcess"/>
    <dgm:cxn modelId="{BB37910A-38FD-45B7-8590-F3A5300BA148}" type="presParOf" srcId="{956F9962-B7D7-474F-A73B-CA438B64ECF7}" destId="{14BAF0FD-C33B-4354-9A52-D9653ACDCF9B}" srcOrd="0" destOrd="0" presId="urn:microsoft.com/office/officeart/2009/3/layout/RandomtoResultProcess"/>
    <dgm:cxn modelId="{71BD2B32-EA2F-4059-A264-8339B0357D40}" type="presParOf" srcId="{956F9962-B7D7-474F-A73B-CA438B64ECF7}" destId="{81DEFC25-364F-49A1-BB77-6BD0E716BAF4}" srcOrd="1" destOrd="0" presId="urn:microsoft.com/office/officeart/2009/3/layout/RandomtoResultProcess"/>
    <dgm:cxn modelId="{523159A0-F7D8-4E22-BE7A-18D704E878BD}" type="presParOf" srcId="{C6AF8FA7-39DB-4861-8496-2591B7F3BB69}" destId="{837F6D44-2E03-47AD-B7F0-B473192F79AA}" srcOrd="6" destOrd="0" presId="urn:microsoft.com/office/officeart/2009/3/layout/RandomtoResultProcess"/>
    <dgm:cxn modelId="{89550747-557D-4A40-85A4-CA5DBF986833}" type="presParOf" srcId="{837F6D44-2E03-47AD-B7F0-B473192F79AA}" destId="{63AE9ED8-E08B-47AB-B54A-DCD8FD757533}" srcOrd="0" destOrd="0" presId="urn:microsoft.com/office/officeart/2009/3/layout/RandomtoResultProcess"/>
    <dgm:cxn modelId="{1625F601-5FE1-4E01-AAFA-F9BAE4DF6A66}" type="presParOf" srcId="{837F6D44-2E03-47AD-B7F0-B473192F79AA}" destId="{C52C9BC6-36AF-494C-AE7F-9F107541AD94}" srcOrd="1" destOrd="0" presId="urn:microsoft.com/office/officeart/2009/3/layout/RandomtoResultProcess"/>
    <dgm:cxn modelId="{AA0225FE-3FA8-4C4E-A323-6112CA1BE40D}" type="presParOf" srcId="{C6AF8FA7-39DB-4861-8496-2591B7F3BB69}" destId="{369E86A8-1186-4255-BC2E-99034A4B3332}" srcOrd="7" destOrd="0" presId="urn:microsoft.com/office/officeart/2009/3/layout/RandomtoResultProcess"/>
    <dgm:cxn modelId="{51836DE3-AA71-4BE8-8AD3-1C7AF0D71926}" type="presParOf" srcId="{369E86A8-1186-4255-BC2E-99034A4B3332}" destId="{BF8D5D32-6B05-49B3-B8C4-61D96306D051}" srcOrd="0" destOrd="0" presId="urn:microsoft.com/office/officeart/2009/3/layout/RandomtoResultProcess"/>
    <dgm:cxn modelId="{D1948ADA-C1C7-449D-847F-2058A1FEC445}" type="presParOf" srcId="{369E86A8-1186-4255-BC2E-99034A4B3332}" destId="{35BA1E23-5C07-4613-88B3-765F820ACE3D}" srcOrd="1" destOrd="0" presId="urn:microsoft.com/office/officeart/2009/3/layout/RandomtoResultProcess"/>
    <dgm:cxn modelId="{ED07DD1D-9FDE-49D1-9242-299668FD4545}" type="presParOf" srcId="{C6AF8FA7-39DB-4861-8496-2591B7F3BB69}" destId="{54A809D2-29E7-48FB-9895-2C6BA1AD512D}" srcOrd="8" destOrd="0" presId="urn:microsoft.com/office/officeart/2009/3/layout/RandomtoResultProcess"/>
    <dgm:cxn modelId="{846D1FDA-B318-42E8-9A31-B9F1175005F0}" type="presParOf" srcId="{54A809D2-29E7-48FB-9895-2C6BA1AD512D}" destId="{39BE1F4D-2010-40A6-961E-461400426442}" srcOrd="0" destOrd="0" presId="urn:microsoft.com/office/officeart/2009/3/layout/RandomtoResultProcess"/>
    <dgm:cxn modelId="{DD99673F-1FFE-450B-ADBA-233ECACBDE98}" type="presParOf" srcId="{54A809D2-29E7-48FB-9895-2C6BA1AD512D}" destId="{04943783-95EB-4F37-A59F-797693FE5B6D}" srcOrd="1" destOrd="0" presId="urn:microsoft.com/office/officeart/2009/3/layout/RandomtoResultProcess"/>
  </dgm:cxnLst>
  <dgm:bg>
    <a:solidFill>
      <a:schemeClr val="accent1">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AD1A2F-D157-48F6-92BE-B86BFFA96B12}" type="doc">
      <dgm:prSet loTypeId="urn:microsoft.com/office/officeart/2009/3/layout/RandomtoResultProcess" loCatId="process" qsTypeId="urn:microsoft.com/office/officeart/2005/8/quickstyle/simple1" qsCatId="simple" csTypeId="urn:microsoft.com/office/officeart/2005/8/colors/accent2_2" csCatId="accent2" phldr="1"/>
      <dgm:spPr/>
      <dgm:t>
        <a:bodyPr/>
        <a:lstStyle/>
        <a:p>
          <a:endParaRPr lang="en-AU"/>
        </a:p>
      </dgm:t>
    </dgm:pt>
    <dgm:pt modelId="{27F803EF-1ADE-4DC1-BF0F-EFB1816E46D5}">
      <dgm:prSet phldrT="[Text]" custT="1"/>
      <dgm:spPr/>
      <dgm:t>
        <a:bodyPr/>
        <a:lstStyle/>
        <a:p>
          <a:r>
            <a:rPr lang="en-AU" sz="1400" b="1" dirty="0" smtClean="0">
              <a:latin typeface="Arial Black" pitchFamily="34" charset="0"/>
            </a:rPr>
            <a:t>Selective breeding</a:t>
          </a:r>
          <a:endParaRPr lang="en-AU" sz="1400" b="1" dirty="0">
            <a:latin typeface="Arial Black" pitchFamily="34" charset="0"/>
          </a:endParaRPr>
        </a:p>
      </dgm:t>
    </dgm:pt>
    <dgm:pt modelId="{E4AD0130-20EB-466A-B563-B289E39AE945}" type="parTrans" cxnId="{F8F00A59-95D1-45BF-82C2-2DC27AD66882}">
      <dgm:prSet/>
      <dgm:spPr/>
      <dgm:t>
        <a:bodyPr/>
        <a:lstStyle/>
        <a:p>
          <a:endParaRPr lang="en-AU"/>
        </a:p>
      </dgm:t>
    </dgm:pt>
    <dgm:pt modelId="{4DB0CDA9-9D2E-4F09-8102-79921018792F}" type="sibTrans" cxnId="{F8F00A59-95D1-45BF-82C2-2DC27AD66882}">
      <dgm:prSet/>
      <dgm:spPr/>
      <dgm:t>
        <a:bodyPr/>
        <a:lstStyle/>
        <a:p>
          <a:endParaRPr lang="en-AU"/>
        </a:p>
      </dgm:t>
    </dgm:pt>
    <dgm:pt modelId="{6C740882-36D4-4B9B-A6F6-AF3BA5E6A25E}">
      <dgm:prSet phldrT="[Text]" custT="1"/>
      <dgm:spPr/>
      <dgm:t>
        <a:bodyPr/>
        <a:lstStyle/>
        <a:p>
          <a:r>
            <a:rPr lang="en-AU" sz="1400" b="1" dirty="0" smtClean="0">
              <a:latin typeface="Arial Black" pitchFamily="34" charset="0"/>
            </a:rPr>
            <a:t>EBVs &amp; breeding tools</a:t>
          </a:r>
          <a:endParaRPr lang="en-AU" sz="1400" b="1" dirty="0"/>
        </a:p>
      </dgm:t>
    </dgm:pt>
    <dgm:pt modelId="{F5E37230-2E02-4C13-80F9-2FF48AEC12E8}" type="parTrans" cxnId="{7B807CD9-8EF8-4FAC-9BD6-3C792A991BA4}">
      <dgm:prSet/>
      <dgm:spPr/>
      <dgm:t>
        <a:bodyPr/>
        <a:lstStyle/>
        <a:p>
          <a:endParaRPr lang="en-AU"/>
        </a:p>
      </dgm:t>
    </dgm:pt>
    <dgm:pt modelId="{0A373581-26BC-4585-A45E-38A3DC112CF1}" type="sibTrans" cxnId="{7B807CD9-8EF8-4FAC-9BD6-3C792A991BA4}">
      <dgm:prSet/>
      <dgm:spPr/>
      <dgm:t>
        <a:bodyPr/>
        <a:lstStyle/>
        <a:p>
          <a:endParaRPr lang="en-AU"/>
        </a:p>
      </dgm:t>
    </dgm:pt>
    <dgm:pt modelId="{99D96C87-D056-4714-A6E5-7575045D5612}">
      <dgm:prSet phldrT="[Text]" custT="1"/>
      <dgm:spPr/>
      <dgm:t>
        <a:bodyPr/>
        <a:lstStyle/>
        <a:p>
          <a:r>
            <a:rPr lang="en-AU" sz="1400" b="1" dirty="0" smtClean="0">
              <a:latin typeface="Arial Black" pitchFamily="34" charset="0"/>
            </a:rPr>
            <a:t>Oyster Condition &amp; Survival Traits</a:t>
          </a:r>
          <a:endParaRPr lang="en-AU" sz="1400" b="1" dirty="0">
            <a:latin typeface="Arial Black" pitchFamily="34" charset="0"/>
          </a:endParaRPr>
        </a:p>
      </dgm:t>
    </dgm:pt>
    <dgm:pt modelId="{5C666D3C-9A2A-45AD-AEB4-7265A9EBF7D6}" type="parTrans" cxnId="{CD990383-1C19-4477-BF06-A4B8E98FB010}">
      <dgm:prSet/>
      <dgm:spPr/>
      <dgm:t>
        <a:bodyPr/>
        <a:lstStyle/>
        <a:p>
          <a:endParaRPr lang="en-AU"/>
        </a:p>
      </dgm:t>
    </dgm:pt>
    <dgm:pt modelId="{F0636954-3DE0-4CD2-BC83-4B561119436A}" type="sibTrans" cxnId="{CD990383-1C19-4477-BF06-A4B8E98FB010}">
      <dgm:prSet/>
      <dgm:spPr/>
      <dgm:t>
        <a:bodyPr/>
        <a:lstStyle/>
        <a:p>
          <a:endParaRPr lang="en-AU"/>
        </a:p>
      </dgm:t>
    </dgm:pt>
    <dgm:pt modelId="{CE9DC928-0E29-46D7-B77B-DBA18E223DFF}">
      <dgm:prSet phldrT="[Text]" custT="1"/>
      <dgm:spPr/>
      <dgm:t>
        <a:bodyPr/>
        <a:lstStyle/>
        <a:p>
          <a:r>
            <a:rPr lang="en-AU" sz="1400" b="1" dirty="0" smtClean="0">
              <a:latin typeface="Arial Black" pitchFamily="34" charset="0"/>
            </a:rPr>
            <a:t>POMS Resistant Traits</a:t>
          </a:r>
          <a:endParaRPr lang="en-AU" sz="1400" b="1" dirty="0">
            <a:latin typeface="Arial Black" pitchFamily="34" charset="0"/>
          </a:endParaRPr>
        </a:p>
      </dgm:t>
    </dgm:pt>
    <dgm:pt modelId="{37008D42-64D1-4037-A307-70A70BB04C9B}" type="parTrans" cxnId="{5FDF7A5F-1EEA-45F6-8864-59AE745234F1}">
      <dgm:prSet/>
      <dgm:spPr/>
      <dgm:t>
        <a:bodyPr/>
        <a:lstStyle/>
        <a:p>
          <a:endParaRPr lang="en-AU"/>
        </a:p>
      </dgm:t>
    </dgm:pt>
    <dgm:pt modelId="{E2C9BAB1-F5C7-4F80-B70B-CC0BD082199E}" type="sibTrans" cxnId="{5FDF7A5F-1EEA-45F6-8864-59AE745234F1}">
      <dgm:prSet/>
      <dgm:spPr/>
      <dgm:t>
        <a:bodyPr/>
        <a:lstStyle/>
        <a:p>
          <a:endParaRPr lang="en-AU"/>
        </a:p>
      </dgm:t>
    </dgm:pt>
    <dgm:pt modelId="{67A72DCD-310E-4984-8997-7EC9049D5052}">
      <dgm:prSet phldrT="[Text]" custT="1"/>
      <dgm:spPr/>
      <dgm:t>
        <a:bodyPr/>
        <a:lstStyle/>
        <a:p>
          <a:r>
            <a:rPr lang="en-AU" sz="1400" b="0" i="1" dirty="0" smtClean="0">
              <a:latin typeface="Arial Black" pitchFamily="34" charset="0"/>
            </a:rPr>
            <a:t>Stock for sale</a:t>
          </a:r>
          <a:r>
            <a:rPr lang="en-AU" sz="1400" b="1" dirty="0" smtClean="0">
              <a:latin typeface="Arial Black" pitchFamily="34" charset="0"/>
            </a:rPr>
            <a:t> with </a:t>
          </a:r>
          <a:r>
            <a:rPr lang="en-AU" sz="1300" b="1" dirty="0" smtClean="0">
              <a:latin typeface="Arial Black" pitchFamily="34" charset="0"/>
            </a:rPr>
            <a:t>in-demand </a:t>
          </a:r>
          <a:r>
            <a:rPr lang="en-AU" sz="1400" b="1" dirty="0" smtClean="0">
              <a:latin typeface="Arial Black" pitchFamily="34" charset="0"/>
            </a:rPr>
            <a:t>traits</a:t>
          </a:r>
          <a:endParaRPr lang="en-AU" sz="1400" dirty="0">
            <a:latin typeface="Arial Black" pitchFamily="34" charset="0"/>
          </a:endParaRPr>
        </a:p>
      </dgm:t>
    </dgm:pt>
    <dgm:pt modelId="{7CBAAA43-E9CE-46C3-AF66-9B5F45214875}" type="parTrans" cxnId="{9E8143A5-A0A0-4986-A3D1-64D89E75299F}">
      <dgm:prSet/>
      <dgm:spPr/>
      <dgm:t>
        <a:bodyPr/>
        <a:lstStyle/>
        <a:p>
          <a:endParaRPr lang="en-AU"/>
        </a:p>
      </dgm:t>
    </dgm:pt>
    <dgm:pt modelId="{13C2C4D7-0340-4AF5-A475-E5605941F8C2}" type="sibTrans" cxnId="{9E8143A5-A0A0-4986-A3D1-64D89E75299F}">
      <dgm:prSet/>
      <dgm:spPr/>
      <dgm:t>
        <a:bodyPr/>
        <a:lstStyle/>
        <a:p>
          <a:endParaRPr lang="en-AU"/>
        </a:p>
      </dgm:t>
    </dgm:pt>
    <dgm:pt modelId="{C6AF8FA7-39DB-4861-8496-2591B7F3BB69}" type="pres">
      <dgm:prSet presAssocID="{43AD1A2F-D157-48F6-92BE-B86BFFA96B12}" presName="Name0" presStyleCnt="0">
        <dgm:presLayoutVars>
          <dgm:dir/>
          <dgm:animOne val="branch"/>
          <dgm:animLvl val="lvl"/>
        </dgm:presLayoutVars>
      </dgm:prSet>
      <dgm:spPr/>
      <dgm:t>
        <a:bodyPr/>
        <a:lstStyle/>
        <a:p>
          <a:endParaRPr lang="en-AU"/>
        </a:p>
      </dgm:t>
    </dgm:pt>
    <dgm:pt modelId="{C78A299E-1F63-4342-BCB9-6CC26EF814FA}" type="pres">
      <dgm:prSet presAssocID="{27F803EF-1ADE-4DC1-BF0F-EFB1816E46D5}" presName="chaos" presStyleCnt="0"/>
      <dgm:spPr/>
    </dgm:pt>
    <dgm:pt modelId="{CB9E5032-32D0-47DE-B76E-2C3EEC468EA8}" type="pres">
      <dgm:prSet presAssocID="{27F803EF-1ADE-4DC1-BF0F-EFB1816E46D5}" presName="parTx1" presStyleLbl="revTx" presStyleIdx="0" presStyleCnt="4"/>
      <dgm:spPr/>
      <dgm:t>
        <a:bodyPr/>
        <a:lstStyle/>
        <a:p>
          <a:endParaRPr lang="en-AU"/>
        </a:p>
      </dgm:t>
    </dgm:pt>
    <dgm:pt modelId="{08106CB7-9C84-4AF9-B4A4-285CA98FD2D8}" type="pres">
      <dgm:prSet presAssocID="{27F803EF-1ADE-4DC1-BF0F-EFB1816E46D5}" presName="c1" presStyleLbl="node1" presStyleIdx="0" presStyleCnt="19"/>
      <dgm:spPr/>
    </dgm:pt>
    <dgm:pt modelId="{D3AFAB6E-1064-4224-81D3-7DFCCC256341}" type="pres">
      <dgm:prSet presAssocID="{27F803EF-1ADE-4DC1-BF0F-EFB1816E46D5}" presName="c2" presStyleLbl="node1" presStyleIdx="1" presStyleCnt="19"/>
      <dgm:spPr/>
    </dgm:pt>
    <dgm:pt modelId="{BADD14EA-88A6-436D-8109-B02E1D16C94F}" type="pres">
      <dgm:prSet presAssocID="{27F803EF-1ADE-4DC1-BF0F-EFB1816E46D5}" presName="c3" presStyleLbl="node1" presStyleIdx="2" presStyleCnt="19" custLinFactX="-42049" custLinFactY="57613" custLinFactNeighborX="-100000" custLinFactNeighborY="100000"/>
      <dgm:spPr/>
    </dgm:pt>
    <dgm:pt modelId="{035B1F35-BB32-4500-ABE5-DA46F9EE65DA}" type="pres">
      <dgm:prSet presAssocID="{27F803EF-1ADE-4DC1-BF0F-EFB1816E46D5}" presName="c4" presStyleLbl="node1" presStyleIdx="3" presStyleCnt="19"/>
      <dgm:spPr/>
    </dgm:pt>
    <dgm:pt modelId="{CEF38B63-460A-4CE7-9DA1-E5B36904A001}" type="pres">
      <dgm:prSet presAssocID="{27F803EF-1ADE-4DC1-BF0F-EFB1816E46D5}" presName="c5" presStyleLbl="node1" presStyleIdx="4" presStyleCnt="19"/>
      <dgm:spPr/>
    </dgm:pt>
    <dgm:pt modelId="{6BB2EC31-30B3-4B9E-BEDD-1DEA5F1A6656}" type="pres">
      <dgm:prSet presAssocID="{27F803EF-1ADE-4DC1-BF0F-EFB1816E46D5}" presName="c6" presStyleLbl="node1" presStyleIdx="5" presStyleCnt="19"/>
      <dgm:spPr/>
    </dgm:pt>
    <dgm:pt modelId="{9F82EFC8-1F2C-4969-8067-BECEBE258539}" type="pres">
      <dgm:prSet presAssocID="{27F803EF-1ADE-4DC1-BF0F-EFB1816E46D5}" presName="c7" presStyleLbl="node1" presStyleIdx="6" presStyleCnt="19"/>
      <dgm:spPr/>
    </dgm:pt>
    <dgm:pt modelId="{4AC8D6E4-5909-4128-AEF6-A1307F387C45}" type="pres">
      <dgm:prSet presAssocID="{27F803EF-1ADE-4DC1-BF0F-EFB1816E46D5}" presName="c8" presStyleLbl="node1" presStyleIdx="7" presStyleCnt="19"/>
      <dgm:spPr/>
    </dgm:pt>
    <dgm:pt modelId="{C86A50BB-EBEA-48F1-A6E3-60CC694BE47C}" type="pres">
      <dgm:prSet presAssocID="{27F803EF-1ADE-4DC1-BF0F-EFB1816E46D5}" presName="c9" presStyleLbl="node1" presStyleIdx="8" presStyleCnt="19"/>
      <dgm:spPr/>
    </dgm:pt>
    <dgm:pt modelId="{ED77309B-A443-438F-94BE-FED0BFD06A9F}" type="pres">
      <dgm:prSet presAssocID="{27F803EF-1ADE-4DC1-BF0F-EFB1816E46D5}" presName="c10" presStyleLbl="node1" presStyleIdx="9" presStyleCnt="19" custLinFactNeighborX="12929" custLinFactNeighborY="-41129"/>
      <dgm:spPr/>
    </dgm:pt>
    <dgm:pt modelId="{8E222FDD-3A50-4F78-AA82-5498F3A8347F}" type="pres">
      <dgm:prSet presAssocID="{27F803EF-1ADE-4DC1-BF0F-EFB1816E46D5}" presName="c11" presStyleLbl="node1" presStyleIdx="10" presStyleCnt="19"/>
      <dgm:spPr/>
    </dgm:pt>
    <dgm:pt modelId="{D1B4A0C0-6486-467A-9B8D-9E528CB9249E}" type="pres">
      <dgm:prSet presAssocID="{27F803EF-1ADE-4DC1-BF0F-EFB1816E46D5}" presName="c12" presStyleLbl="node1" presStyleIdx="11" presStyleCnt="19"/>
      <dgm:spPr/>
    </dgm:pt>
    <dgm:pt modelId="{EFE308E5-CB69-4990-8BC7-AE6F57EA83ED}" type="pres">
      <dgm:prSet presAssocID="{27F803EF-1ADE-4DC1-BF0F-EFB1816E46D5}" presName="c13" presStyleLbl="node1" presStyleIdx="12" presStyleCnt="19"/>
      <dgm:spPr/>
    </dgm:pt>
    <dgm:pt modelId="{26B2DFEE-99CC-47AE-8170-CBF129CE59D8}" type="pres">
      <dgm:prSet presAssocID="{27F803EF-1ADE-4DC1-BF0F-EFB1816E46D5}" presName="c14" presStyleLbl="node1" presStyleIdx="13" presStyleCnt="19"/>
      <dgm:spPr/>
    </dgm:pt>
    <dgm:pt modelId="{70225537-357E-4B35-87F6-4F44254E3480}" type="pres">
      <dgm:prSet presAssocID="{27F803EF-1ADE-4DC1-BF0F-EFB1816E46D5}" presName="c15" presStyleLbl="node1" presStyleIdx="14" presStyleCnt="19"/>
      <dgm:spPr/>
    </dgm:pt>
    <dgm:pt modelId="{1BDC1572-E9FF-4DA1-96E9-C27C13D722D9}" type="pres">
      <dgm:prSet presAssocID="{27F803EF-1ADE-4DC1-BF0F-EFB1816E46D5}" presName="c16" presStyleLbl="node1" presStyleIdx="15" presStyleCnt="19"/>
      <dgm:spPr/>
    </dgm:pt>
    <dgm:pt modelId="{BA1EB352-EE5F-464E-B076-6F674D37C3E7}" type="pres">
      <dgm:prSet presAssocID="{27F803EF-1ADE-4DC1-BF0F-EFB1816E46D5}" presName="c17" presStyleLbl="node1" presStyleIdx="16" presStyleCnt="19"/>
      <dgm:spPr/>
    </dgm:pt>
    <dgm:pt modelId="{409DC075-4E46-4B63-BDF9-C5E59CA1D2BF}" type="pres">
      <dgm:prSet presAssocID="{27F803EF-1ADE-4DC1-BF0F-EFB1816E46D5}" presName="c18" presStyleLbl="node1" presStyleIdx="17" presStyleCnt="19"/>
      <dgm:spPr/>
    </dgm:pt>
    <dgm:pt modelId="{FF29442C-3F2E-462D-B99A-C1D3950AC936}" type="pres">
      <dgm:prSet presAssocID="{4DB0CDA9-9D2E-4F09-8102-79921018792F}" presName="chevronComposite1" presStyleCnt="0"/>
      <dgm:spPr/>
    </dgm:pt>
    <dgm:pt modelId="{B41949C5-AF83-4BF3-B800-54D9CF340747}" type="pres">
      <dgm:prSet presAssocID="{4DB0CDA9-9D2E-4F09-8102-79921018792F}" presName="chevron1" presStyleLbl="sibTrans2D1" presStyleIdx="0" presStyleCnt="4" custLinFactX="163185" custLinFactNeighborX="200000" custLinFactNeighborY="2091"/>
      <dgm:spPr/>
    </dgm:pt>
    <dgm:pt modelId="{2159DDAA-B029-453A-B3B1-BBE56F982499}" type="pres">
      <dgm:prSet presAssocID="{4DB0CDA9-9D2E-4F09-8102-79921018792F}" presName="spChevron1" presStyleCnt="0"/>
      <dgm:spPr/>
    </dgm:pt>
    <dgm:pt modelId="{39D452C6-2638-4605-83C2-84F5EA9986BA}" type="pres">
      <dgm:prSet presAssocID="{6C740882-36D4-4B9B-A6F6-AF3BA5E6A25E}" presName="middle" presStyleCnt="0"/>
      <dgm:spPr/>
    </dgm:pt>
    <dgm:pt modelId="{16C88AF3-2397-4A78-9A53-68B07B703C33}" type="pres">
      <dgm:prSet presAssocID="{6C740882-36D4-4B9B-A6F6-AF3BA5E6A25E}" presName="parTxMid" presStyleLbl="revTx" presStyleIdx="1" presStyleCnt="4"/>
      <dgm:spPr/>
      <dgm:t>
        <a:bodyPr/>
        <a:lstStyle/>
        <a:p>
          <a:endParaRPr lang="en-AU"/>
        </a:p>
      </dgm:t>
    </dgm:pt>
    <dgm:pt modelId="{4D2AD465-7982-491B-95EE-D2B2380B8493}" type="pres">
      <dgm:prSet presAssocID="{6C740882-36D4-4B9B-A6F6-AF3BA5E6A25E}" presName="spMid" presStyleCnt="0"/>
      <dgm:spPr/>
    </dgm:pt>
    <dgm:pt modelId="{33704D59-1996-4A8A-B87F-A125B4FB7F92}" type="pres">
      <dgm:prSet presAssocID="{0A373581-26BC-4585-A45E-38A3DC112CF1}" presName="chevronComposite1" presStyleCnt="0"/>
      <dgm:spPr/>
    </dgm:pt>
    <dgm:pt modelId="{C1BF721A-9762-4EDE-BE70-6555348CCCAD}" type="pres">
      <dgm:prSet presAssocID="{0A373581-26BC-4585-A45E-38A3DC112CF1}" presName="chevron1" presStyleLbl="sibTrans2D1" presStyleIdx="1" presStyleCnt="4" custLinFactX="-156458" custLinFactNeighborX="-200000" custLinFactNeighborY="2091"/>
      <dgm:spPr/>
    </dgm:pt>
    <dgm:pt modelId="{BF2ABFFD-9BBC-4C98-B7A8-DA3920B2E629}" type="pres">
      <dgm:prSet presAssocID="{0A373581-26BC-4585-A45E-38A3DC112CF1}" presName="spChevron1" presStyleCnt="0"/>
      <dgm:spPr/>
    </dgm:pt>
    <dgm:pt modelId="{837F6D44-2E03-47AD-B7F0-B473192F79AA}" type="pres">
      <dgm:prSet presAssocID="{99D96C87-D056-4714-A6E5-7575045D5612}" presName="middle" presStyleCnt="0"/>
      <dgm:spPr/>
    </dgm:pt>
    <dgm:pt modelId="{63AE9ED8-E08B-47AB-B54A-DCD8FD757533}" type="pres">
      <dgm:prSet presAssocID="{99D96C87-D056-4714-A6E5-7575045D5612}" presName="parTxMid" presStyleLbl="revTx" presStyleIdx="2" presStyleCnt="4" custLinFactNeighborX="5747" custLinFactNeighborY="2043"/>
      <dgm:spPr/>
      <dgm:t>
        <a:bodyPr/>
        <a:lstStyle/>
        <a:p>
          <a:endParaRPr lang="en-AU"/>
        </a:p>
      </dgm:t>
    </dgm:pt>
    <dgm:pt modelId="{C52C9BC6-36AF-494C-AE7F-9F107541AD94}" type="pres">
      <dgm:prSet presAssocID="{99D96C87-D056-4714-A6E5-7575045D5612}" presName="spMid" presStyleCnt="0"/>
      <dgm:spPr/>
    </dgm:pt>
    <dgm:pt modelId="{369E86A8-1186-4255-BC2E-99034A4B3332}" type="pres">
      <dgm:prSet presAssocID="{F0636954-3DE0-4CD2-BC83-4B561119436A}" presName="chevronComposite1" presStyleCnt="0"/>
      <dgm:spPr/>
    </dgm:pt>
    <dgm:pt modelId="{BF8D5D32-6B05-49B3-B8C4-61D96306D051}" type="pres">
      <dgm:prSet presAssocID="{F0636954-3DE0-4CD2-BC83-4B561119436A}" presName="chevron1" presStyleLbl="sibTrans2D1" presStyleIdx="2" presStyleCnt="4" custLinFactNeighborX="15674" custLinFactNeighborY="2091"/>
      <dgm:spPr/>
    </dgm:pt>
    <dgm:pt modelId="{35BA1E23-5C07-4613-88B3-765F820ACE3D}" type="pres">
      <dgm:prSet presAssocID="{F0636954-3DE0-4CD2-BC83-4B561119436A}" presName="spChevron1" presStyleCnt="0"/>
      <dgm:spPr/>
    </dgm:pt>
    <dgm:pt modelId="{80D3F446-92D8-49F8-876C-17F8D7ADB81B}" type="pres">
      <dgm:prSet presAssocID="{CE9DC928-0E29-46D7-B77B-DBA18E223DFF}" presName="middle" presStyleCnt="0"/>
      <dgm:spPr/>
    </dgm:pt>
    <dgm:pt modelId="{50BBD837-D4AE-4201-9C79-9F8F23391626}" type="pres">
      <dgm:prSet presAssocID="{CE9DC928-0E29-46D7-B77B-DBA18E223DFF}" presName="parTxMid" presStyleLbl="revTx" presStyleIdx="3" presStyleCnt="4" custLinFactNeighborX="11565" custLinFactNeighborY="2043"/>
      <dgm:spPr/>
      <dgm:t>
        <a:bodyPr/>
        <a:lstStyle/>
        <a:p>
          <a:endParaRPr lang="en-AU"/>
        </a:p>
      </dgm:t>
    </dgm:pt>
    <dgm:pt modelId="{0B7FA5C3-14EA-447A-AFC3-71CF6D74293D}" type="pres">
      <dgm:prSet presAssocID="{CE9DC928-0E29-46D7-B77B-DBA18E223DFF}" presName="spMid" presStyleCnt="0"/>
      <dgm:spPr/>
    </dgm:pt>
    <dgm:pt modelId="{42B8F9C5-4709-4269-8B41-E566DC9A27FA}" type="pres">
      <dgm:prSet presAssocID="{E2C9BAB1-F5C7-4F80-B70B-CC0BD082199E}" presName="chevronComposite1" presStyleCnt="0"/>
      <dgm:spPr/>
    </dgm:pt>
    <dgm:pt modelId="{0881D008-8B55-4D0C-B521-EF8457032024}" type="pres">
      <dgm:prSet presAssocID="{E2C9BAB1-F5C7-4F80-B70B-CC0BD082199E}" presName="chevron1" presStyleLbl="sibTrans2D1" presStyleIdx="3" presStyleCnt="4" custLinFactNeighborX="23653" custLinFactNeighborY="2162"/>
      <dgm:spPr/>
    </dgm:pt>
    <dgm:pt modelId="{5CA871B7-4571-45C0-8181-0821585A4AAA}" type="pres">
      <dgm:prSet presAssocID="{E2C9BAB1-F5C7-4F80-B70B-CC0BD082199E}" presName="spChevron1" presStyleCnt="0"/>
      <dgm:spPr/>
    </dgm:pt>
    <dgm:pt modelId="{54A809D2-29E7-48FB-9895-2C6BA1AD512D}" type="pres">
      <dgm:prSet presAssocID="{67A72DCD-310E-4984-8997-7EC9049D5052}" presName="last" presStyleCnt="0"/>
      <dgm:spPr/>
    </dgm:pt>
    <dgm:pt modelId="{39BE1F4D-2010-40A6-961E-461400426442}" type="pres">
      <dgm:prSet presAssocID="{67A72DCD-310E-4984-8997-7EC9049D5052}" presName="circleTx" presStyleLbl="node1" presStyleIdx="18" presStyleCnt="19" custScaleX="152601" custScaleY="135482" custLinFactNeighborX="17048" custLinFactNeighborY="-4"/>
      <dgm:spPr/>
      <dgm:t>
        <a:bodyPr/>
        <a:lstStyle/>
        <a:p>
          <a:endParaRPr lang="en-AU"/>
        </a:p>
      </dgm:t>
    </dgm:pt>
    <dgm:pt modelId="{04943783-95EB-4F37-A59F-797693FE5B6D}" type="pres">
      <dgm:prSet presAssocID="{67A72DCD-310E-4984-8997-7EC9049D5052}" presName="spN" presStyleCnt="0"/>
      <dgm:spPr/>
    </dgm:pt>
  </dgm:ptLst>
  <dgm:cxnLst>
    <dgm:cxn modelId="{5920F6BD-73D4-4E77-893A-C75042C66E77}" type="presOf" srcId="{67A72DCD-310E-4984-8997-7EC9049D5052}" destId="{39BE1F4D-2010-40A6-961E-461400426442}" srcOrd="0" destOrd="0" presId="urn:microsoft.com/office/officeart/2009/3/layout/RandomtoResultProcess"/>
    <dgm:cxn modelId="{8A7D0B32-2AA2-47F3-B345-99687DC7B9CF}" type="presOf" srcId="{6C740882-36D4-4B9B-A6F6-AF3BA5E6A25E}" destId="{16C88AF3-2397-4A78-9A53-68B07B703C33}" srcOrd="0" destOrd="0" presId="urn:microsoft.com/office/officeart/2009/3/layout/RandomtoResultProcess"/>
    <dgm:cxn modelId="{F7058EE1-5930-48B1-B6A6-51D0E7FCFB4E}" type="presOf" srcId="{CE9DC928-0E29-46D7-B77B-DBA18E223DFF}" destId="{50BBD837-D4AE-4201-9C79-9F8F23391626}" srcOrd="0" destOrd="0" presId="urn:microsoft.com/office/officeart/2009/3/layout/RandomtoResultProcess"/>
    <dgm:cxn modelId="{CD990383-1C19-4477-BF06-A4B8E98FB010}" srcId="{43AD1A2F-D157-48F6-92BE-B86BFFA96B12}" destId="{99D96C87-D056-4714-A6E5-7575045D5612}" srcOrd="2" destOrd="0" parTransId="{5C666D3C-9A2A-45AD-AEB4-7265A9EBF7D6}" sibTransId="{F0636954-3DE0-4CD2-BC83-4B561119436A}"/>
    <dgm:cxn modelId="{F8F00A59-95D1-45BF-82C2-2DC27AD66882}" srcId="{43AD1A2F-D157-48F6-92BE-B86BFFA96B12}" destId="{27F803EF-1ADE-4DC1-BF0F-EFB1816E46D5}" srcOrd="0" destOrd="0" parTransId="{E4AD0130-20EB-466A-B563-B289E39AE945}" sibTransId="{4DB0CDA9-9D2E-4F09-8102-79921018792F}"/>
    <dgm:cxn modelId="{5034D591-0F3D-46FE-B768-F582872F57A9}" type="presOf" srcId="{27F803EF-1ADE-4DC1-BF0F-EFB1816E46D5}" destId="{CB9E5032-32D0-47DE-B76E-2C3EEC468EA8}" srcOrd="0" destOrd="0" presId="urn:microsoft.com/office/officeart/2009/3/layout/RandomtoResultProcess"/>
    <dgm:cxn modelId="{9E8143A5-A0A0-4986-A3D1-64D89E75299F}" srcId="{43AD1A2F-D157-48F6-92BE-B86BFFA96B12}" destId="{67A72DCD-310E-4984-8997-7EC9049D5052}" srcOrd="4" destOrd="0" parTransId="{7CBAAA43-E9CE-46C3-AF66-9B5F45214875}" sibTransId="{13C2C4D7-0340-4AF5-A475-E5605941F8C2}"/>
    <dgm:cxn modelId="{7B807CD9-8EF8-4FAC-9BD6-3C792A991BA4}" srcId="{43AD1A2F-D157-48F6-92BE-B86BFFA96B12}" destId="{6C740882-36D4-4B9B-A6F6-AF3BA5E6A25E}" srcOrd="1" destOrd="0" parTransId="{F5E37230-2E02-4C13-80F9-2FF48AEC12E8}" sibTransId="{0A373581-26BC-4585-A45E-38A3DC112CF1}"/>
    <dgm:cxn modelId="{AF0BBD4E-B326-496C-BC62-EA7325C501BD}" type="presOf" srcId="{43AD1A2F-D157-48F6-92BE-B86BFFA96B12}" destId="{C6AF8FA7-39DB-4861-8496-2591B7F3BB69}" srcOrd="0" destOrd="0" presId="urn:microsoft.com/office/officeart/2009/3/layout/RandomtoResultProcess"/>
    <dgm:cxn modelId="{5FDF7A5F-1EEA-45F6-8864-59AE745234F1}" srcId="{43AD1A2F-D157-48F6-92BE-B86BFFA96B12}" destId="{CE9DC928-0E29-46D7-B77B-DBA18E223DFF}" srcOrd="3" destOrd="0" parTransId="{37008D42-64D1-4037-A307-70A70BB04C9B}" sibTransId="{E2C9BAB1-F5C7-4F80-B70B-CC0BD082199E}"/>
    <dgm:cxn modelId="{C6D670A1-BFE9-45DC-AA82-79087A39FDFA}" type="presOf" srcId="{99D96C87-D056-4714-A6E5-7575045D5612}" destId="{63AE9ED8-E08B-47AB-B54A-DCD8FD757533}" srcOrd="0" destOrd="0" presId="urn:microsoft.com/office/officeart/2009/3/layout/RandomtoResultProcess"/>
    <dgm:cxn modelId="{8C641861-CC81-44AC-930F-77D78EF58944}" type="presParOf" srcId="{C6AF8FA7-39DB-4861-8496-2591B7F3BB69}" destId="{C78A299E-1F63-4342-BCB9-6CC26EF814FA}" srcOrd="0" destOrd="0" presId="urn:microsoft.com/office/officeart/2009/3/layout/RandomtoResultProcess"/>
    <dgm:cxn modelId="{9DA83AAD-7BFF-4759-9800-EA7A11311F9D}" type="presParOf" srcId="{C78A299E-1F63-4342-BCB9-6CC26EF814FA}" destId="{CB9E5032-32D0-47DE-B76E-2C3EEC468EA8}" srcOrd="0" destOrd="0" presId="urn:microsoft.com/office/officeart/2009/3/layout/RandomtoResultProcess"/>
    <dgm:cxn modelId="{DDE5D9ED-7A13-47EA-A9D9-C25C899690A4}" type="presParOf" srcId="{C78A299E-1F63-4342-BCB9-6CC26EF814FA}" destId="{08106CB7-9C84-4AF9-B4A4-285CA98FD2D8}" srcOrd="1" destOrd="0" presId="urn:microsoft.com/office/officeart/2009/3/layout/RandomtoResultProcess"/>
    <dgm:cxn modelId="{9383494C-F906-40BB-A5A2-7B38B02AF6BB}" type="presParOf" srcId="{C78A299E-1F63-4342-BCB9-6CC26EF814FA}" destId="{D3AFAB6E-1064-4224-81D3-7DFCCC256341}" srcOrd="2" destOrd="0" presId="urn:microsoft.com/office/officeart/2009/3/layout/RandomtoResultProcess"/>
    <dgm:cxn modelId="{CCBC392C-CEA5-4A23-8C98-C6B442E3F2FA}" type="presParOf" srcId="{C78A299E-1F63-4342-BCB9-6CC26EF814FA}" destId="{BADD14EA-88A6-436D-8109-B02E1D16C94F}" srcOrd="3" destOrd="0" presId="urn:microsoft.com/office/officeart/2009/3/layout/RandomtoResultProcess"/>
    <dgm:cxn modelId="{F7A5FC0B-72D3-478F-A776-2A8207EAB142}" type="presParOf" srcId="{C78A299E-1F63-4342-BCB9-6CC26EF814FA}" destId="{035B1F35-BB32-4500-ABE5-DA46F9EE65DA}" srcOrd="4" destOrd="0" presId="urn:microsoft.com/office/officeart/2009/3/layout/RandomtoResultProcess"/>
    <dgm:cxn modelId="{FE146447-E2DB-44AD-807A-0F29C4F3DF7F}" type="presParOf" srcId="{C78A299E-1F63-4342-BCB9-6CC26EF814FA}" destId="{CEF38B63-460A-4CE7-9DA1-E5B36904A001}" srcOrd="5" destOrd="0" presId="urn:microsoft.com/office/officeart/2009/3/layout/RandomtoResultProcess"/>
    <dgm:cxn modelId="{4C0D381C-5D8D-46E3-BD76-0BEFA80D2425}" type="presParOf" srcId="{C78A299E-1F63-4342-BCB9-6CC26EF814FA}" destId="{6BB2EC31-30B3-4B9E-BEDD-1DEA5F1A6656}" srcOrd="6" destOrd="0" presId="urn:microsoft.com/office/officeart/2009/3/layout/RandomtoResultProcess"/>
    <dgm:cxn modelId="{B6E2568F-F854-4481-ACF1-85D1172BA4B8}" type="presParOf" srcId="{C78A299E-1F63-4342-BCB9-6CC26EF814FA}" destId="{9F82EFC8-1F2C-4969-8067-BECEBE258539}" srcOrd="7" destOrd="0" presId="urn:microsoft.com/office/officeart/2009/3/layout/RandomtoResultProcess"/>
    <dgm:cxn modelId="{BD02D44D-887F-44F2-B80F-76606A5A3E12}" type="presParOf" srcId="{C78A299E-1F63-4342-BCB9-6CC26EF814FA}" destId="{4AC8D6E4-5909-4128-AEF6-A1307F387C45}" srcOrd="8" destOrd="0" presId="urn:microsoft.com/office/officeart/2009/3/layout/RandomtoResultProcess"/>
    <dgm:cxn modelId="{8D622F55-7C49-4274-BE6D-36E919BF04B4}" type="presParOf" srcId="{C78A299E-1F63-4342-BCB9-6CC26EF814FA}" destId="{C86A50BB-EBEA-48F1-A6E3-60CC694BE47C}" srcOrd="9" destOrd="0" presId="urn:microsoft.com/office/officeart/2009/3/layout/RandomtoResultProcess"/>
    <dgm:cxn modelId="{BED20F8A-6B27-4D6B-9958-F30FA7B165C1}" type="presParOf" srcId="{C78A299E-1F63-4342-BCB9-6CC26EF814FA}" destId="{ED77309B-A443-438F-94BE-FED0BFD06A9F}" srcOrd="10" destOrd="0" presId="urn:microsoft.com/office/officeart/2009/3/layout/RandomtoResultProcess"/>
    <dgm:cxn modelId="{F9064EA3-F0B7-4E32-8D83-52BF65D93105}" type="presParOf" srcId="{C78A299E-1F63-4342-BCB9-6CC26EF814FA}" destId="{8E222FDD-3A50-4F78-AA82-5498F3A8347F}" srcOrd="11" destOrd="0" presId="urn:microsoft.com/office/officeart/2009/3/layout/RandomtoResultProcess"/>
    <dgm:cxn modelId="{AF2C989C-A41A-4CA9-BAEB-25DB3F87F9C6}" type="presParOf" srcId="{C78A299E-1F63-4342-BCB9-6CC26EF814FA}" destId="{D1B4A0C0-6486-467A-9B8D-9E528CB9249E}" srcOrd="12" destOrd="0" presId="urn:microsoft.com/office/officeart/2009/3/layout/RandomtoResultProcess"/>
    <dgm:cxn modelId="{FE140133-9C75-4500-B714-67CD94BD7E6F}" type="presParOf" srcId="{C78A299E-1F63-4342-BCB9-6CC26EF814FA}" destId="{EFE308E5-CB69-4990-8BC7-AE6F57EA83ED}" srcOrd="13" destOrd="0" presId="urn:microsoft.com/office/officeart/2009/3/layout/RandomtoResultProcess"/>
    <dgm:cxn modelId="{396D7CAC-71AD-4E45-B295-F706816EFD0F}" type="presParOf" srcId="{C78A299E-1F63-4342-BCB9-6CC26EF814FA}" destId="{26B2DFEE-99CC-47AE-8170-CBF129CE59D8}" srcOrd="14" destOrd="0" presId="urn:microsoft.com/office/officeart/2009/3/layout/RandomtoResultProcess"/>
    <dgm:cxn modelId="{BB3F5BDF-4BCF-4BE3-8B6D-94B21FA9A5EF}" type="presParOf" srcId="{C78A299E-1F63-4342-BCB9-6CC26EF814FA}" destId="{70225537-357E-4B35-87F6-4F44254E3480}" srcOrd="15" destOrd="0" presId="urn:microsoft.com/office/officeart/2009/3/layout/RandomtoResultProcess"/>
    <dgm:cxn modelId="{AFD20F52-DF4C-49C1-9857-AA98C6781358}" type="presParOf" srcId="{C78A299E-1F63-4342-BCB9-6CC26EF814FA}" destId="{1BDC1572-E9FF-4DA1-96E9-C27C13D722D9}" srcOrd="16" destOrd="0" presId="urn:microsoft.com/office/officeart/2009/3/layout/RandomtoResultProcess"/>
    <dgm:cxn modelId="{5D0CF7F6-CF93-4338-B89A-9EA41AF56FA1}" type="presParOf" srcId="{C78A299E-1F63-4342-BCB9-6CC26EF814FA}" destId="{BA1EB352-EE5F-464E-B076-6F674D37C3E7}" srcOrd="17" destOrd="0" presId="urn:microsoft.com/office/officeart/2009/3/layout/RandomtoResultProcess"/>
    <dgm:cxn modelId="{EF770289-E9FF-448D-998C-923A7EE4F5FB}" type="presParOf" srcId="{C78A299E-1F63-4342-BCB9-6CC26EF814FA}" destId="{409DC075-4E46-4B63-BDF9-C5E59CA1D2BF}" srcOrd="18" destOrd="0" presId="urn:microsoft.com/office/officeart/2009/3/layout/RandomtoResultProcess"/>
    <dgm:cxn modelId="{2FC520D3-AD84-4FDA-9E2B-BE3DD6298471}" type="presParOf" srcId="{C6AF8FA7-39DB-4861-8496-2591B7F3BB69}" destId="{FF29442C-3F2E-462D-B99A-C1D3950AC936}" srcOrd="1" destOrd="0" presId="urn:microsoft.com/office/officeart/2009/3/layout/RandomtoResultProcess"/>
    <dgm:cxn modelId="{B4E9A19E-7A9F-4328-B88D-5E29D9484A67}" type="presParOf" srcId="{FF29442C-3F2E-462D-B99A-C1D3950AC936}" destId="{B41949C5-AF83-4BF3-B800-54D9CF340747}" srcOrd="0" destOrd="0" presId="urn:microsoft.com/office/officeart/2009/3/layout/RandomtoResultProcess"/>
    <dgm:cxn modelId="{BBA6D167-2ED5-4601-9187-3533F26E16F5}" type="presParOf" srcId="{FF29442C-3F2E-462D-B99A-C1D3950AC936}" destId="{2159DDAA-B029-453A-B3B1-BBE56F982499}" srcOrd="1" destOrd="0" presId="urn:microsoft.com/office/officeart/2009/3/layout/RandomtoResultProcess"/>
    <dgm:cxn modelId="{60A6E0A9-DEE1-4B40-88FE-90E2CE875CEE}" type="presParOf" srcId="{C6AF8FA7-39DB-4861-8496-2591B7F3BB69}" destId="{39D452C6-2638-4605-83C2-84F5EA9986BA}" srcOrd="2" destOrd="0" presId="urn:microsoft.com/office/officeart/2009/3/layout/RandomtoResultProcess"/>
    <dgm:cxn modelId="{EF7FB48C-5D2D-4FF7-885A-4B4BD8813603}" type="presParOf" srcId="{39D452C6-2638-4605-83C2-84F5EA9986BA}" destId="{16C88AF3-2397-4A78-9A53-68B07B703C33}" srcOrd="0" destOrd="0" presId="urn:microsoft.com/office/officeart/2009/3/layout/RandomtoResultProcess"/>
    <dgm:cxn modelId="{0C072B2B-6B90-472D-9492-7A4E3DEDE9BF}" type="presParOf" srcId="{39D452C6-2638-4605-83C2-84F5EA9986BA}" destId="{4D2AD465-7982-491B-95EE-D2B2380B8493}" srcOrd="1" destOrd="0" presId="urn:microsoft.com/office/officeart/2009/3/layout/RandomtoResultProcess"/>
    <dgm:cxn modelId="{4177A665-F32D-4154-AA17-AF094C91D245}" type="presParOf" srcId="{C6AF8FA7-39DB-4861-8496-2591B7F3BB69}" destId="{33704D59-1996-4A8A-B87F-A125B4FB7F92}" srcOrd="3" destOrd="0" presId="urn:microsoft.com/office/officeart/2009/3/layout/RandomtoResultProcess"/>
    <dgm:cxn modelId="{0BDFAFB6-2E28-4426-815D-C284FBD8E092}" type="presParOf" srcId="{33704D59-1996-4A8A-B87F-A125B4FB7F92}" destId="{C1BF721A-9762-4EDE-BE70-6555348CCCAD}" srcOrd="0" destOrd="0" presId="urn:microsoft.com/office/officeart/2009/3/layout/RandomtoResultProcess"/>
    <dgm:cxn modelId="{2509934A-60DC-47EB-86AD-BAAE41D9AFA0}" type="presParOf" srcId="{33704D59-1996-4A8A-B87F-A125B4FB7F92}" destId="{BF2ABFFD-9BBC-4C98-B7A8-DA3920B2E629}" srcOrd="1" destOrd="0" presId="urn:microsoft.com/office/officeart/2009/3/layout/RandomtoResultProcess"/>
    <dgm:cxn modelId="{304C1FDE-3FA6-49B7-B0DE-9A5544AEB1AC}" type="presParOf" srcId="{C6AF8FA7-39DB-4861-8496-2591B7F3BB69}" destId="{837F6D44-2E03-47AD-B7F0-B473192F79AA}" srcOrd="4" destOrd="0" presId="urn:microsoft.com/office/officeart/2009/3/layout/RandomtoResultProcess"/>
    <dgm:cxn modelId="{9489F554-F84D-4312-A32A-9762EDD6D020}" type="presParOf" srcId="{837F6D44-2E03-47AD-B7F0-B473192F79AA}" destId="{63AE9ED8-E08B-47AB-B54A-DCD8FD757533}" srcOrd="0" destOrd="0" presId="urn:microsoft.com/office/officeart/2009/3/layout/RandomtoResultProcess"/>
    <dgm:cxn modelId="{EBECA7D9-807D-47CB-81B6-6D89A2F2FC5F}" type="presParOf" srcId="{837F6D44-2E03-47AD-B7F0-B473192F79AA}" destId="{C52C9BC6-36AF-494C-AE7F-9F107541AD94}" srcOrd="1" destOrd="0" presId="urn:microsoft.com/office/officeart/2009/3/layout/RandomtoResultProcess"/>
    <dgm:cxn modelId="{8EF19B19-B0E4-4685-81C8-8F84B2335E68}" type="presParOf" srcId="{C6AF8FA7-39DB-4861-8496-2591B7F3BB69}" destId="{369E86A8-1186-4255-BC2E-99034A4B3332}" srcOrd="5" destOrd="0" presId="urn:microsoft.com/office/officeart/2009/3/layout/RandomtoResultProcess"/>
    <dgm:cxn modelId="{ABD7AE8B-7985-453C-996B-52401475A0B2}" type="presParOf" srcId="{369E86A8-1186-4255-BC2E-99034A4B3332}" destId="{BF8D5D32-6B05-49B3-B8C4-61D96306D051}" srcOrd="0" destOrd="0" presId="urn:microsoft.com/office/officeart/2009/3/layout/RandomtoResultProcess"/>
    <dgm:cxn modelId="{6951538F-060B-4A2E-9866-548D7009A207}" type="presParOf" srcId="{369E86A8-1186-4255-BC2E-99034A4B3332}" destId="{35BA1E23-5C07-4613-88B3-765F820ACE3D}" srcOrd="1" destOrd="0" presId="urn:microsoft.com/office/officeart/2009/3/layout/RandomtoResultProcess"/>
    <dgm:cxn modelId="{6874C503-A235-4357-A5CB-70954E4B2B57}" type="presParOf" srcId="{C6AF8FA7-39DB-4861-8496-2591B7F3BB69}" destId="{80D3F446-92D8-49F8-876C-17F8D7ADB81B}" srcOrd="6" destOrd="0" presId="urn:microsoft.com/office/officeart/2009/3/layout/RandomtoResultProcess"/>
    <dgm:cxn modelId="{932C17F3-22FD-45B4-ADEF-BBF4DEBF9C29}" type="presParOf" srcId="{80D3F446-92D8-49F8-876C-17F8D7ADB81B}" destId="{50BBD837-D4AE-4201-9C79-9F8F23391626}" srcOrd="0" destOrd="0" presId="urn:microsoft.com/office/officeart/2009/3/layout/RandomtoResultProcess"/>
    <dgm:cxn modelId="{4BE97B6E-747C-47D3-9E7F-3765B9770701}" type="presParOf" srcId="{80D3F446-92D8-49F8-876C-17F8D7ADB81B}" destId="{0B7FA5C3-14EA-447A-AFC3-71CF6D74293D}" srcOrd="1" destOrd="0" presId="urn:microsoft.com/office/officeart/2009/3/layout/RandomtoResultProcess"/>
    <dgm:cxn modelId="{E4BDEB03-A635-4D54-88DC-52BBCA6D1FC5}" type="presParOf" srcId="{C6AF8FA7-39DB-4861-8496-2591B7F3BB69}" destId="{42B8F9C5-4709-4269-8B41-E566DC9A27FA}" srcOrd="7" destOrd="0" presId="urn:microsoft.com/office/officeart/2009/3/layout/RandomtoResultProcess"/>
    <dgm:cxn modelId="{3035DD48-7669-455C-A18D-0C9C24EB1FCB}" type="presParOf" srcId="{42B8F9C5-4709-4269-8B41-E566DC9A27FA}" destId="{0881D008-8B55-4D0C-B521-EF8457032024}" srcOrd="0" destOrd="0" presId="urn:microsoft.com/office/officeart/2009/3/layout/RandomtoResultProcess"/>
    <dgm:cxn modelId="{60B47CE5-0EE4-4FAD-B1C5-CC2840B1A55D}" type="presParOf" srcId="{42B8F9C5-4709-4269-8B41-E566DC9A27FA}" destId="{5CA871B7-4571-45C0-8181-0821585A4AAA}" srcOrd="1" destOrd="0" presId="urn:microsoft.com/office/officeart/2009/3/layout/RandomtoResultProcess"/>
    <dgm:cxn modelId="{B3AB815E-2D79-4C13-8A33-4194636C2F11}" type="presParOf" srcId="{C6AF8FA7-39DB-4861-8496-2591B7F3BB69}" destId="{54A809D2-29E7-48FB-9895-2C6BA1AD512D}" srcOrd="8" destOrd="0" presId="urn:microsoft.com/office/officeart/2009/3/layout/RandomtoResultProcess"/>
    <dgm:cxn modelId="{102D4022-C3F1-455D-B5A1-CDA967E25438}" type="presParOf" srcId="{54A809D2-29E7-48FB-9895-2C6BA1AD512D}" destId="{39BE1F4D-2010-40A6-961E-461400426442}" srcOrd="0" destOrd="0" presId="urn:microsoft.com/office/officeart/2009/3/layout/RandomtoResultProcess"/>
    <dgm:cxn modelId="{2904F6D1-CC25-46AB-B908-10AAB73CB0ED}" type="presParOf" srcId="{54A809D2-29E7-48FB-9895-2C6BA1AD512D}" destId="{04943783-95EB-4F37-A59F-797693FE5B6D}" srcOrd="1" destOrd="0" presId="urn:microsoft.com/office/officeart/2009/3/layout/RandomtoResultProcess"/>
  </dgm:cxnLst>
  <dgm:bg>
    <a:solidFill>
      <a:schemeClr val="accent2">
        <a:lumMod val="20000"/>
        <a:lumOff val="80000"/>
      </a:schemeClr>
    </a:solidFill>
  </dgm:bg>
  <dgm:whole>
    <a:ln>
      <a:noFill/>
    </a:ln>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3AD1A2F-D157-48F6-92BE-B86BFFA96B12}" type="doc">
      <dgm:prSet loTypeId="urn:microsoft.com/office/officeart/2009/3/layout/RandomtoResultProcess" loCatId="process" qsTypeId="urn:microsoft.com/office/officeart/2005/8/quickstyle/simple1" qsCatId="simple" csTypeId="urn:microsoft.com/office/officeart/2005/8/colors/accent3_4" csCatId="accent3" phldr="1"/>
      <dgm:spPr/>
      <dgm:t>
        <a:bodyPr/>
        <a:lstStyle/>
        <a:p>
          <a:endParaRPr lang="en-AU"/>
        </a:p>
      </dgm:t>
    </dgm:pt>
    <dgm:pt modelId="{27F803EF-1ADE-4DC1-BF0F-EFB1816E46D5}">
      <dgm:prSet phldrT="[Text]" custT="1"/>
      <dgm:spPr/>
      <dgm:t>
        <a:bodyPr/>
        <a:lstStyle/>
        <a:p>
          <a:r>
            <a:rPr lang="en-AU" sz="1400" b="1" dirty="0" smtClean="0">
              <a:latin typeface="Arial Black" pitchFamily="34" charset="0"/>
            </a:rPr>
            <a:t>Enterprise  Analysis</a:t>
          </a:r>
          <a:endParaRPr lang="en-AU" sz="1400" b="1" dirty="0">
            <a:latin typeface="Arial Black" pitchFamily="34" charset="0"/>
          </a:endParaRPr>
        </a:p>
      </dgm:t>
    </dgm:pt>
    <dgm:pt modelId="{E4AD0130-20EB-466A-B563-B289E39AE945}" type="parTrans" cxnId="{F8F00A59-95D1-45BF-82C2-2DC27AD66882}">
      <dgm:prSet/>
      <dgm:spPr/>
      <dgm:t>
        <a:bodyPr/>
        <a:lstStyle/>
        <a:p>
          <a:endParaRPr lang="en-AU"/>
        </a:p>
      </dgm:t>
    </dgm:pt>
    <dgm:pt modelId="{4DB0CDA9-9D2E-4F09-8102-79921018792F}" type="sibTrans" cxnId="{F8F00A59-95D1-45BF-82C2-2DC27AD66882}">
      <dgm:prSet/>
      <dgm:spPr/>
      <dgm:t>
        <a:bodyPr/>
        <a:lstStyle/>
        <a:p>
          <a:endParaRPr lang="en-AU"/>
        </a:p>
      </dgm:t>
    </dgm:pt>
    <dgm:pt modelId="{6C740882-36D4-4B9B-A6F6-AF3BA5E6A25E}">
      <dgm:prSet phldrT="[Text]" custT="1"/>
      <dgm:spPr/>
      <dgm:t>
        <a:bodyPr/>
        <a:lstStyle/>
        <a:p>
          <a:r>
            <a:rPr lang="en-AU" sz="1400" b="1" dirty="0" smtClean="0">
              <a:latin typeface="Arial Black" pitchFamily="34" charset="0"/>
            </a:rPr>
            <a:t>Oyster Performance Benchmarks</a:t>
          </a:r>
          <a:endParaRPr lang="en-AU" sz="1400" b="1" dirty="0">
            <a:latin typeface="Arial Black" pitchFamily="34" charset="0"/>
          </a:endParaRPr>
        </a:p>
      </dgm:t>
    </dgm:pt>
    <dgm:pt modelId="{F5E37230-2E02-4C13-80F9-2FF48AEC12E8}" type="parTrans" cxnId="{7B807CD9-8EF8-4FAC-9BD6-3C792A991BA4}">
      <dgm:prSet/>
      <dgm:spPr/>
      <dgm:t>
        <a:bodyPr/>
        <a:lstStyle/>
        <a:p>
          <a:endParaRPr lang="en-AU"/>
        </a:p>
      </dgm:t>
    </dgm:pt>
    <dgm:pt modelId="{0A373581-26BC-4585-A45E-38A3DC112CF1}" type="sibTrans" cxnId="{7B807CD9-8EF8-4FAC-9BD6-3C792A991BA4}">
      <dgm:prSet/>
      <dgm:spPr/>
      <dgm:t>
        <a:bodyPr/>
        <a:lstStyle/>
        <a:p>
          <a:endParaRPr lang="en-AU"/>
        </a:p>
      </dgm:t>
    </dgm:pt>
    <dgm:pt modelId="{99D96C87-D056-4714-A6E5-7575045D5612}">
      <dgm:prSet phldrT="[Text]" custT="1"/>
      <dgm:spPr/>
      <dgm:t>
        <a:bodyPr/>
        <a:lstStyle/>
        <a:p>
          <a:r>
            <a:rPr lang="en-AU" sz="1400" b="1" dirty="0" smtClean="0">
              <a:latin typeface="Arial Black" pitchFamily="34" charset="0"/>
            </a:rPr>
            <a:t>Bench-marking Extension</a:t>
          </a:r>
          <a:endParaRPr lang="en-AU" sz="1400" b="1" dirty="0">
            <a:latin typeface="Arial Black" pitchFamily="34" charset="0"/>
          </a:endParaRPr>
        </a:p>
      </dgm:t>
    </dgm:pt>
    <dgm:pt modelId="{5C666D3C-9A2A-45AD-AEB4-7265A9EBF7D6}" type="parTrans" cxnId="{CD990383-1C19-4477-BF06-A4B8E98FB010}">
      <dgm:prSet/>
      <dgm:spPr/>
      <dgm:t>
        <a:bodyPr/>
        <a:lstStyle/>
        <a:p>
          <a:endParaRPr lang="en-AU"/>
        </a:p>
      </dgm:t>
    </dgm:pt>
    <dgm:pt modelId="{F0636954-3DE0-4CD2-BC83-4B561119436A}" type="sibTrans" cxnId="{CD990383-1C19-4477-BF06-A4B8E98FB010}">
      <dgm:prSet/>
      <dgm:spPr/>
      <dgm:t>
        <a:bodyPr/>
        <a:lstStyle/>
        <a:p>
          <a:endParaRPr lang="en-AU"/>
        </a:p>
      </dgm:t>
    </dgm:pt>
    <dgm:pt modelId="{CE9DC928-0E29-46D7-B77B-DBA18E223DFF}">
      <dgm:prSet phldrT="[Text]" custT="1"/>
      <dgm:spPr/>
      <dgm:t>
        <a:bodyPr/>
        <a:lstStyle/>
        <a:p>
          <a:r>
            <a:rPr lang="en-AU" sz="1400" b="1" dirty="0" smtClean="0">
              <a:latin typeface="Arial Black" pitchFamily="34" charset="0"/>
            </a:rPr>
            <a:t>Bench-marking by Commercial Operator</a:t>
          </a:r>
          <a:endParaRPr lang="en-AU" sz="1400" b="1" dirty="0">
            <a:latin typeface="Arial Black" pitchFamily="34" charset="0"/>
          </a:endParaRPr>
        </a:p>
      </dgm:t>
    </dgm:pt>
    <dgm:pt modelId="{37008D42-64D1-4037-A307-70A70BB04C9B}" type="parTrans" cxnId="{5FDF7A5F-1EEA-45F6-8864-59AE745234F1}">
      <dgm:prSet/>
      <dgm:spPr/>
      <dgm:t>
        <a:bodyPr/>
        <a:lstStyle/>
        <a:p>
          <a:endParaRPr lang="en-AU"/>
        </a:p>
      </dgm:t>
    </dgm:pt>
    <dgm:pt modelId="{E2C9BAB1-F5C7-4F80-B70B-CC0BD082199E}" type="sibTrans" cxnId="{5FDF7A5F-1EEA-45F6-8864-59AE745234F1}">
      <dgm:prSet/>
      <dgm:spPr/>
      <dgm:t>
        <a:bodyPr/>
        <a:lstStyle/>
        <a:p>
          <a:endParaRPr lang="en-AU"/>
        </a:p>
      </dgm:t>
    </dgm:pt>
    <dgm:pt modelId="{67A72DCD-310E-4984-8997-7EC9049D5052}">
      <dgm:prSet phldrT="[Text]" custT="1"/>
      <dgm:spPr/>
      <dgm:t>
        <a:bodyPr/>
        <a:lstStyle/>
        <a:p>
          <a:r>
            <a:rPr lang="en-AU" sz="1400" dirty="0" smtClean="0">
              <a:latin typeface="Arial Black" pitchFamily="34" charset="0"/>
            </a:rPr>
            <a:t>Improved business </a:t>
          </a:r>
          <a:r>
            <a:rPr lang="en-AU" sz="1300" spc="-100" baseline="0" dirty="0" smtClean="0">
              <a:latin typeface="Arial Black" pitchFamily="34" charset="0"/>
            </a:rPr>
            <a:t>performance</a:t>
          </a:r>
          <a:endParaRPr lang="en-AU" sz="1300" spc="-100" baseline="0" dirty="0">
            <a:latin typeface="Arial Black" pitchFamily="34" charset="0"/>
          </a:endParaRPr>
        </a:p>
      </dgm:t>
    </dgm:pt>
    <dgm:pt modelId="{7CBAAA43-E9CE-46C3-AF66-9B5F45214875}" type="parTrans" cxnId="{9E8143A5-A0A0-4986-A3D1-64D89E75299F}">
      <dgm:prSet/>
      <dgm:spPr/>
      <dgm:t>
        <a:bodyPr/>
        <a:lstStyle/>
        <a:p>
          <a:endParaRPr lang="en-AU"/>
        </a:p>
      </dgm:t>
    </dgm:pt>
    <dgm:pt modelId="{13C2C4D7-0340-4AF5-A475-E5605941F8C2}" type="sibTrans" cxnId="{9E8143A5-A0A0-4986-A3D1-64D89E75299F}">
      <dgm:prSet/>
      <dgm:spPr/>
      <dgm:t>
        <a:bodyPr/>
        <a:lstStyle/>
        <a:p>
          <a:endParaRPr lang="en-AU"/>
        </a:p>
      </dgm:t>
    </dgm:pt>
    <dgm:pt modelId="{C6AF8FA7-39DB-4861-8496-2591B7F3BB69}" type="pres">
      <dgm:prSet presAssocID="{43AD1A2F-D157-48F6-92BE-B86BFFA96B12}" presName="Name0" presStyleCnt="0">
        <dgm:presLayoutVars>
          <dgm:dir/>
          <dgm:animOne val="branch"/>
          <dgm:animLvl val="lvl"/>
        </dgm:presLayoutVars>
      </dgm:prSet>
      <dgm:spPr/>
      <dgm:t>
        <a:bodyPr/>
        <a:lstStyle/>
        <a:p>
          <a:endParaRPr lang="en-AU"/>
        </a:p>
      </dgm:t>
    </dgm:pt>
    <dgm:pt modelId="{C78A299E-1F63-4342-BCB9-6CC26EF814FA}" type="pres">
      <dgm:prSet presAssocID="{27F803EF-1ADE-4DC1-BF0F-EFB1816E46D5}" presName="chaos" presStyleCnt="0"/>
      <dgm:spPr/>
    </dgm:pt>
    <dgm:pt modelId="{CB9E5032-32D0-47DE-B76E-2C3EEC468EA8}" type="pres">
      <dgm:prSet presAssocID="{27F803EF-1ADE-4DC1-BF0F-EFB1816E46D5}" presName="parTx1" presStyleLbl="revTx" presStyleIdx="0" presStyleCnt="4" custScaleX="146834" custScaleY="187131" custLinFactNeighborX="6903" custLinFactNeighborY="35079"/>
      <dgm:spPr/>
      <dgm:t>
        <a:bodyPr/>
        <a:lstStyle/>
        <a:p>
          <a:endParaRPr lang="en-AU"/>
        </a:p>
      </dgm:t>
    </dgm:pt>
    <dgm:pt modelId="{08106CB7-9C84-4AF9-B4A4-285CA98FD2D8}" type="pres">
      <dgm:prSet presAssocID="{27F803EF-1ADE-4DC1-BF0F-EFB1816E46D5}" presName="c1" presStyleLbl="node1" presStyleIdx="0" presStyleCnt="19" custLinFactX="-4124" custLinFactNeighborX="-100000" custLinFactNeighborY="97181"/>
      <dgm:spPr/>
    </dgm:pt>
    <dgm:pt modelId="{D3AFAB6E-1064-4224-81D3-7DFCCC256341}" type="pres">
      <dgm:prSet presAssocID="{27F803EF-1ADE-4DC1-BF0F-EFB1816E46D5}" presName="c2" presStyleLbl="node1" presStyleIdx="1" presStyleCnt="19" custLinFactY="40053" custLinFactNeighborY="100000"/>
      <dgm:spPr/>
    </dgm:pt>
    <dgm:pt modelId="{BADD14EA-88A6-436D-8109-B02E1D16C94F}" type="pres">
      <dgm:prSet presAssocID="{27F803EF-1ADE-4DC1-BF0F-EFB1816E46D5}" presName="c3" presStyleLbl="node1" presStyleIdx="2" presStyleCnt="19" custLinFactNeighborY="-50486"/>
      <dgm:spPr/>
    </dgm:pt>
    <dgm:pt modelId="{035B1F35-BB32-4500-ABE5-DA46F9EE65DA}" type="pres">
      <dgm:prSet presAssocID="{27F803EF-1ADE-4DC1-BF0F-EFB1816E46D5}" presName="c4" presStyleLbl="node1" presStyleIdx="3" presStyleCnt="19" custLinFactX="200000" custLinFactY="100000" custLinFactNeighborX="289166" custLinFactNeighborY="166053"/>
      <dgm:spPr/>
    </dgm:pt>
    <dgm:pt modelId="{CEF38B63-460A-4CE7-9DA1-E5B36904A001}" type="pres">
      <dgm:prSet presAssocID="{27F803EF-1ADE-4DC1-BF0F-EFB1816E46D5}" presName="c5" presStyleLbl="node1" presStyleIdx="4" presStyleCnt="19" custLinFactY="27795" custLinFactNeighborY="100000"/>
      <dgm:spPr/>
    </dgm:pt>
    <dgm:pt modelId="{6BB2EC31-30B3-4B9E-BEDD-1DEA5F1A6656}" type="pres">
      <dgm:prSet presAssocID="{27F803EF-1ADE-4DC1-BF0F-EFB1816E46D5}" presName="c6" presStyleLbl="node1" presStyleIdx="5" presStyleCnt="19" custLinFactY="121182" custLinFactNeighborY="200000"/>
      <dgm:spPr/>
    </dgm:pt>
    <dgm:pt modelId="{9F82EFC8-1F2C-4969-8067-BECEBE258539}" type="pres">
      <dgm:prSet presAssocID="{27F803EF-1ADE-4DC1-BF0F-EFB1816E46D5}" presName="c7" presStyleLbl="node1" presStyleIdx="6" presStyleCnt="19" custLinFactY="23479" custLinFactNeighborX="49260" custLinFactNeighborY="100000"/>
      <dgm:spPr/>
    </dgm:pt>
    <dgm:pt modelId="{4AC8D6E4-5909-4128-AEF6-A1307F387C45}" type="pres">
      <dgm:prSet presAssocID="{27F803EF-1ADE-4DC1-BF0F-EFB1816E46D5}" presName="c8" presStyleLbl="node1" presStyleIdx="7" presStyleCnt="19" custLinFactX="-200000" custLinFactNeighborX="-247093" custLinFactNeighborY="2923"/>
      <dgm:spPr/>
    </dgm:pt>
    <dgm:pt modelId="{C86A50BB-EBEA-48F1-A6E3-60CC694BE47C}" type="pres">
      <dgm:prSet presAssocID="{27F803EF-1ADE-4DC1-BF0F-EFB1816E46D5}" presName="c9" presStyleLbl="node1" presStyleIdx="8" presStyleCnt="19" custLinFactX="45939" custLinFactY="225955" custLinFactNeighborX="100000" custLinFactNeighborY="300000"/>
      <dgm:spPr/>
    </dgm:pt>
    <dgm:pt modelId="{ED77309B-A443-438F-94BE-FED0BFD06A9F}" type="pres">
      <dgm:prSet presAssocID="{27F803EF-1ADE-4DC1-BF0F-EFB1816E46D5}" presName="c10" presStyleLbl="node1" presStyleIdx="9" presStyleCnt="19" custLinFactNeighborX="-23425" custLinFactNeighborY="31126"/>
      <dgm:spPr/>
    </dgm:pt>
    <dgm:pt modelId="{8E222FDD-3A50-4F78-AA82-5498F3A8347F}" type="pres">
      <dgm:prSet presAssocID="{27F803EF-1ADE-4DC1-BF0F-EFB1816E46D5}" presName="c11" presStyleLbl="node1" presStyleIdx="10" presStyleCnt="19" custLinFactY="-29472" custLinFactNeighborX="-34123" custLinFactNeighborY="-100000"/>
      <dgm:spPr/>
    </dgm:pt>
    <dgm:pt modelId="{D1B4A0C0-6486-467A-9B8D-9E528CB9249E}" type="pres">
      <dgm:prSet presAssocID="{27F803EF-1ADE-4DC1-BF0F-EFB1816E46D5}" presName="c12" presStyleLbl="node1" presStyleIdx="11" presStyleCnt="19" custLinFactNeighborX="10258" custLinFactNeighborY="-56921"/>
      <dgm:spPr/>
    </dgm:pt>
    <dgm:pt modelId="{EFE308E5-CB69-4990-8BC7-AE6F57EA83ED}" type="pres">
      <dgm:prSet presAssocID="{27F803EF-1ADE-4DC1-BF0F-EFB1816E46D5}" presName="c13" presStyleLbl="node1" presStyleIdx="12" presStyleCnt="19" custLinFactY="-100000" custLinFactNeighborX="-31085" custLinFactNeighborY="-189358"/>
      <dgm:spPr/>
    </dgm:pt>
    <dgm:pt modelId="{26B2DFEE-99CC-47AE-8170-CBF129CE59D8}" type="pres">
      <dgm:prSet presAssocID="{27F803EF-1ADE-4DC1-BF0F-EFB1816E46D5}" presName="c14" presStyleLbl="node1" presStyleIdx="13" presStyleCnt="19" custLinFactNeighborY="-34917"/>
      <dgm:spPr/>
    </dgm:pt>
    <dgm:pt modelId="{70225537-357E-4B35-87F6-4F44254E3480}" type="pres">
      <dgm:prSet presAssocID="{27F803EF-1ADE-4DC1-BF0F-EFB1816E46D5}" presName="c15" presStyleLbl="node1" presStyleIdx="14" presStyleCnt="19" custLinFactX="-84296" custLinFactY="19044" custLinFactNeighborX="-100000" custLinFactNeighborY="100000"/>
      <dgm:spPr/>
    </dgm:pt>
    <dgm:pt modelId="{1BDC1572-E9FF-4DA1-96E9-C27C13D722D9}" type="pres">
      <dgm:prSet presAssocID="{27F803EF-1ADE-4DC1-BF0F-EFB1816E46D5}" presName="c16" presStyleLbl="node1" presStyleIdx="15" presStyleCnt="19" custLinFactNeighborY="-48917"/>
      <dgm:spPr/>
    </dgm:pt>
    <dgm:pt modelId="{BA1EB352-EE5F-464E-B076-6F674D37C3E7}" type="pres">
      <dgm:prSet presAssocID="{27F803EF-1ADE-4DC1-BF0F-EFB1816E46D5}" presName="c17" presStyleLbl="node1" presStyleIdx="16" presStyleCnt="19" custLinFactNeighborX="81860" custLinFactNeighborY="62843"/>
      <dgm:spPr/>
    </dgm:pt>
    <dgm:pt modelId="{409DC075-4E46-4B63-BDF9-C5E59CA1D2BF}" type="pres">
      <dgm:prSet presAssocID="{27F803EF-1ADE-4DC1-BF0F-EFB1816E46D5}" presName="c18" presStyleLbl="node1" presStyleIdx="17" presStyleCnt="19" custLinFactNeighborX="92143" custLinFactNeighborY="-74739"/>
      <dgm:spPr/>
    </dgm:pt>
    <dgm:pt modelId="{FF29442C-3F2E-462D-B99A-C1D3950AC936}" type="pres">
      <dgm:prSet presAssocID="{4DB0CDA9-9D2E-4F09-8102-79921018792F}" presName="chevronComposite1" presStyleCnt="0"/>
      <dgm:spPr/>
    </dgm:pt>
    <dgm:pt modelId="{B41949C5-AF83-4BF3-B800-54D9CF340747}" type="pres">
      <dgm:prSet presAssocID="{4DB0CDA9-9D2E-4F09-8102-79921018792F}" presName="chevron1" presStyleLbl="sibTrans2D1" presStyleIdx="0" presStyleCnt="4" custScaleY="121155" custLinFactNeighborX="-7012" custLinFactNeighborY="12733"/>
      <dgm:spPr/>
    </dgm:pt>
    <dgm:pt modelId="{2159DDAA-B029-453A-B3B1-BBE56F982499}" type="pres">
      <dgm:prSet presAssocID="{4DB0CDA9-9D2E-4F09-8102-79921018792F}" presName="spChevron1" presStyleCnt="0"/>
      <dgm:spPr/>
    </dgm:pt>
    <dgm:pt modelId="{39D452C6-2638-4605-83C2-84F5EA9986BA}" type="pres">
      <dgm:prSet presAssocID="{6C740882-36D4-4B9B-A6F6-AF3BA5E6A25E}" presName="middle" presStyleCnt="0"/>
      <dgm:spPr/>
    </dgm:pt>
    <dgm:pt modelId="{16C88AF3-2397-4A78-9A53-68B07B703C33}" type="pres">
      <dgm:prSet presAssocID="{6C740882-36D4-4B9B-A6F6-AF3BA5E6A25E}" presName="parTxMid" presStyleLbl="revTx" presStyleIdx="1" presStyleCnt="4" custScaleX="147838" custLinFactNeighborX="-3135" custLinFactNeighborY="12685"/>
      <dgm:spPr/>
      <dgm:t>
        <a:bodyPr/>
        <a:lstStyle/>
        <a:p>
          <a:endParaRPr lang="en-AU"/>
        </a:p>
      </dgm:t>
    </dgm:pt>
    <dgm:pt modelId="{4D2AD465-7982-491B-95EE-D2B2380B8493}" type="pres">
      <dgm:prSet presAssocID="{6C740882-36D4-4B9B-A6F6-AF3BA5E6A25E}" presName="spMid" presStyleCnt="0"/>
      <dgm:spPr/>
    </dgm:pt>
    <dgm:pt modelId="{33704D59-1996-4A8A-B87F-A125B4FB7F92}" type="pres">
      <dgm:prSet presAssocID="{0A373581-26BC-4585-A45E-38A3DC112CF1}" presName="chevronComposite1" presStyleCnt="0"/>
      <dgm:spPr/>
    </dgm:pt>
    <dgm:pt modelId="{C1BF721A-9762-4EDE-BE70-6555348CCCAD}" type="pres">
      <dgm:prSet presAssocID="{0A373581-26BC-4585-A45E-38A3DC112CF1}" presName="chevron1" presStyleLbl="sibTrans2D1" presStyleIdx="1" presStyleCnt="4" custScaleY="122445" custLinFactNeighborX="11330" custLinFactNeighborY="12088"/>
      <dgm:spPr/>
    </dgm:pt>
    <dgm:pt modelId="{BF2ABFFD-9BBC-4C98-B7A8-DA3920B2E629}" type="pres">
      <dgm:prSet presAssocID="{0A373581-26BC-4585-A45E-38A3DC112CF1}" presName="spChevron1" presStyleCnt="0"/>
      <dgm:spPr/>
    </dgm:pt>
    <dgm:pt modelId="{837F6D44-2E03-47AD-B7F0-B473192F79AA}" type="pres">
      <dgm:prSet presAssocID="{99D96C87-D056-4714-A6E5-7575045D5612}" presName="middle" presStyleCnt="0"/>
      <dgm:spPr/>
    </dgm:pt>
    <dgm:pt modelId="{63AE9ED8-E08B-47AB-B54A-DCD8FD757533}" type="pres">
      <dgm:prSet presAssocID="{99D96C87-D056-4714-A6E5-7575045D5612}" presName="parTxMid" presStyleLbl="revTx" presStyleIdx="2" presStyleCnt="4" custScaleX="151430" custLinFactNeighborX="-3301" custLinFactNeighborY="12039"/>
      <dgm:spPr/>
      <dgm:t>
        <a:bodyPr/>
        <a:lstStyle/>
        <a:p>
          <a:endParaRPr lang="en-AU"/>
        </a:p>
      </dgm:t>
    </dgm:pt>
    <dgm:pt modelId="{C52C9BC6-36AF-494C-AE7F-9F107541AD94}" type="pres">
      <dgm:prSet presAssocID="{99D96C87-D056-4714-A6E5-7575045D5612}" presName="spMid" presStyleCnt="0"/>
      <dgm:spPr/>
    </dgm:pt>
    <dgm:pt modelId="{369E86A8-1186-4255-BC2E-99034A4B3332}" type="pres">
      <dgm:prSet presAssocID="{F0636954-3DE0-4CD2-BC83-4B561119436A}" presName="chevronComposite1" presStyleCnt="0"/>
      <dgm:spPr/>
    </dgm:pt>
    <dgm:pt modelId="{BF8D5D32-6B05-49B3-B8C4-61D96306D051}" type="pres">
      <dgm:prSet presAssocID="{F0636954-3DE0-4CD2-BC83-4B561119436A}" presName="chevron1" presStyleLbl="sibTrans2D1" presStyleIdx="2" presStyleCnt="4" custScaleY="121155" custLinFactNeighborX="-18499" custLinFactNeighborY="12733"/>
      <dgm:spPr/>
    </dgm:pt>
    <dgm:pt modelId="{35BA1E23-5C07-4613-88B3-765F820ACE3D}" type="pres">
      <dgm:prSet presAssocID="{F0636954-3DE0-4CD2-BC83-4B561119436A}" presName="spChevron1" presStyleCnt="0"/>
      <dgm:spPr/>
    </dgm:pt>
    <dgm:pt modelId="{80D3F446-92D8-49F8-876C-17F8D7ADB81B}" type="pres">
      <dgm:prSet presAssocID="{CE9DC928-0E29-46D7-B77B-DBA18E223DFF}" presName="middle" presStyleCnt="0"/>
      <dgm:spPr/>
    </dgm:pt>
    <dgm:pt modelId="{50BBD837-D4AE-4201-9C79-9F8F23391626}" type="pres">
      <dgm:prSet presAssocID="{CE9DC928-0E29-46D7-B77B-DBA18E223DFF}" presName="parTxMid" presStyleLbl="revTx" presStyleIdx="3" presStyleCnt="4" custScaleX="147945" custLinFactNeighborY="11024"/>
      <dgm:spPr/>
      <dgm:t>
        <a:bodyPr/>
        <a:lstStyle/>
        <a:p>
          <a:endParaRPr lang="en-AU"/>
        </a:p>
      </dgm:t>
    </dgm:pt>
    <dgm:pt modelId="{0B7FA5C3-14EA-447A-AFC3-71CF6D74293D}" type="pres">
      <dgm:prSet presAssocID="{CE9DC928-0E29-46D7-B77B-DBA18E223DFF}" presName="spMid" presStyleCnt="0"/>
      <dgm:spPr/>
    </dgm:pt>
    <dgm:pt modelId="{42B8F9C5-4709-4269-8B41-E566DC9A27FA}" type="pres">
      <dgm:prSet presAssocID="{E2C9BAB1-F5C7-4F80-B70B-CC0BD082199E}" presName="chevronComposite1" presStyleCnt="0"/>
      <dgm:spPr/>
    </dgm:pt>
    <dgm:pt modelId="{0881D008-8B55-4D0C-B521-EF8457032024}" type="pres">
      <dgm:prSet presAssocID="{E2C9BAB1-F5C7-4F80-B70B-CC0BD082199E}" presName="chevron1" presStyleLbl="sibTrans2D1" presStyleIdx="3" presStyleCnt="4" custScaleY="124573" custLinFactNeighborY="11024"/>
      <dgm:spPr/>
    </dgm:pt>
    <dgm:pt modelId="{5CA871B7-4571-45C0-8181-0821585A4AAA}" type="pres">
      <dgm:prSet presAssocID="{E2C9BAB1-F5C7-4F80-B70B-CC0BD082199E}" presName="spChevron1" presStyleCnt="0"/>
      <dgm:spPr/>
    </dgm:pt>
    <dgm:pt modelId="{54A809D2-29E7-48FB-9895-2C6BA1AD512D}" type="pres">
      <dgm:prSet presAssocID="{67A72DCD-310E-4984-8997-7EC9049D5052}" presName="last" presStyleCnt="0"/>
      <dgm:spPr/>
    </dgm:pt>
    <dgm:pt modelId="{39BE1F4D-2010-40A6-961E-461400426442}" type="pres">
      <dgm:prSet presAssocID="{67A72DCD-310E-4984-8997-7EC9049D5052}" presName="circleTx" presStyleLbl="node1" presStyleIdx="18" presStyleCnt="19" custScaleX="189972" custScaleY="160607" custLinFactNeighborX="1575" custLinFactNeighborY="-2665"/>
      <dgm:spPr/>
      <dgm:t>
        <a:bodyPr/>
        <a:lstStyle/>
        <a:p>
          <a:endParaRPr lang="en-AU"/>
        </a:p>
      </dgm:t>
    </dgm:pt>
    <dgm:pt modelId="{04943783-95EB-4F37-A59F-797693FE5B6D}" type="pres">
      <dgm:prSet presAssocID="{67A72DCD-310E-4984-8997-7EC9049D5052}" presName="spN" presStyleCnt="0"/>
      <dgm:spPr/>
    </dgm:pt>
  </dgm:ptLst>
  <dgm:cxnLst>
    <dgm:cxn modelId="{3F01E706-1EDD-4767-8C09-E572C93AC29C}" type="presOf" srcId="{43AD1A2F-D157-48F6-92BE-B86BFFA96B12}" destId="{C6AF8FA7-39DB-4861-8496-2591B7F3BB69}" srcOrd="0" destOrd="0" presId="urn:microsoft.com/office/officeart/2009/3/layout/RandomtoResultProcess"/>
    <dgm:cxn modelId="{A52F7D74-086F-4206-B2EE-58EB8FE77D0B}" type="presOf" srcId="{CE9DC928-0E29-46D7-B77B-DBA18E223DFF}" destId="{50BBD837-D4AE-4201-9C79-9F8F23391626}" srcOrd="0" destOrd="0" presId="urn:microsoft.com/office/officeart/2009/3/layout/RandomtoResultProcess"/>
    <dgm:cxn modelId="{07970FD8-5C4B-4907-8762-F85FF39597AA}" type="presOf" srcId="{6C740882-36D4-4B9B-A6F6-AF3BA5E6A25E}" destId="{16C88AF3-2397-4A78-9A53-68B07B703C33}" srcOrd="0" destOrd="0" presId="urn:microsoft.com/office/officeart/2009/3/layout/RandomtoResultProcess"/>
    <dgm:cxn modelId="{CD990383-1C19-4477-BF06-A4B8E98FB010}" srcId="{43AD1A2F-D157-48F6-92BE-B86BFFA96B12}" destId="{99D96C87-D056-4714-A6E5-7575045D5612}" srcOrd="2" destOrd="0" parTransId="{5C666D3C-9A2A-45AD-AEB4-7265A9EBF7D6}" sibTransId="{F0636954-3DE0-4CD2-BC83-4B561119436A}"/>
    <dgm:cxn modelId="{F8F00A59-95D1-45BF-82C2-2DC27AD66882}" srcId="{43AD1A2F-D157-48F6-92BE-B86BFFA96B12}" destId="{27F803EF-1ADE-4DC1-BF0F-EFB1816E46D5}" srcOrd="0" destOrd="0" parTransId="{E4AD0130-20EB-466A-B563-B289E39AE945}" sibTransId="{4DB0CDA9-9D2E-4F09-8102-79921018792F}"/>
    <dgm:cxn modelId="{39F1439F-647D-4A6E-BF71-8693E8678DA8}" type="presOf" srcId="{67A72DCD-310E-4984-8997-7EC9049D5052}" destId="{39BE1F4D-2010-40A6-961E-461400426442}" srcOrd="0" destOrd="0" presId="urn:microsoft.com/office/officeart/2009/3/layout/RandomtoResultProcess"/>
    <dgm:cxn modelId="{15C725EC-5C3A-4100-93E9-6C3805FCAB73}" type="presOf" srcId="{99D96C87-D056-4714-A6E5-7575045D5612}" destId="{63AE9ED8-E08B-47AB-B54A-DCD8FD757533}" srcOrd="0" destOrd="0" presId="urn:microsoft.com/office/officeart/2009/3/layout/RandomtoResultProcess"/>
    <dgm:cxn modelId="{7B807CD9-8EF8-4FAC-9BD6-3C792A991BA4}" srcId="{43AD1A2F-D157-48F6-92BE-B86BFFA96B12}" destId="{6C740882-36D4-4B9B-A6F6-AF3BA5E6A25E}" srcOrd="1" destOrd="0" parTransId="{F5E37230-2E02-4C13-80F9-2FF48AEC12E8}" sibTransId="{0A373581-26BC-4585-A45E-38A3DC112CF1}"/>
    <dgm:cxn modelId="{9E8143A5-A0A0-4986-A3D1-64D89E75299F}" srcId="{43AD1A2F-D157-48F6-92BE-B86BFFA96B12}" destId="{67A72DCD-310E-4984-8997-7EC9049D5052}" srcOrd="4" destOrd="0" parTransId="{7CBAAA43-E9CE-46C3-AF66-9B5F45214875}" sibTransId="{13C2C4D7-0340-4AF5-A475-E5605941F8C2}"/>
    <dgm:cxn modelId="{5FDF7A5F-1EEA-45F6-8864-59AE745234F1}" srcId="{43AD1A2F-D157-48F6-92BE-B86BFFA96B12}" destId="{CE9DC928-0E29-46D7-B77B-DBA18E223DFF}" srcOrd="3" destOrd="0" parTransId="{37008D42-64D1-4037-A307-70A70BB04C9B}" sibTransId="{E2C9BAB1-F5C7-4F80-B70B-CC0BD082199E}"/>
    <dgm:cxn modelId="{98245546-31E1-4520-AD70-21F87337CB37}" type="presOf" srcId="{27F803EF-1ADE-4DC1-BF0F-EFB1816E46D5}" destId="{CB9E5032-32D0-47DE-B76E-2C3EEC468EA8}" srcOrd="0" destOrd="0" presId="urn:microsoft.com/office/officeart/2009/3/layout/RandomtoResultProcess"/>
    <dgm:cxn modelId="{30B7B326-EC0B-4601-8612-424A505D7DC0}" type="presParOf" srcId="{C6AF8FA7-39DB-4861-8496-2591B7F3BB69}" destId="{C78A299E-1F63-4342-BCB9-6CC26EF814FA}" srcOrd="0" destOrd="0" presId="urn:microsoft.com/office/officeart/2009/3/layout/RandomtoResultProcess"/>
    <dgm:cxn modelId="{915944B5-B497-4C18-8750-56885EA6E7B5}" type="presParOf" srcId="{C78A299E-1F63-4342-BCB9-6CC26EF814FA}" destId="{CB9E5032-32D0-47DE-B76E-2C3EEC468EA8}" srcOrd="0" destOrd="0" presId="urn:microsoft.com/office/officeart/2009/3/layout/RandomtoResultProcess"/>
    <dgm:cxn modelId="{A7D49927-2917-47D0-8FA6-F6022AB561BD}" type="presParOf" srcId="{C78A299E-1F63-4342-BCB9-6CC26EF814FA}" destId="{08106CB7-9C84-4AF9-B4A4-285CA98FD2D8}" srcOrd="1" destOrd="0" presId="urn:microsoft.com/office/officeart/2009/3/layout/RandomtoResultProcess"/>
    <dgm:cxn modelId="{F11AA665-0100-44F2-A569-771304457B54}" type="presParOf" srcId="{C78A299E-1F63-4342-BCB9-6CC26EF814FA}" destId="{D3AFAB6E-1064-4224-81D3-7DFCCC256341}" srcOrd="2" destOrd="0" presId="urn:microsoft.com/office/officeart/2009/3/layout/RandomtoResultProcess"/>
    <dgm:cxn modelId="{40C006E9-6B98-4CC6-8E5A-A86448FD13A8}" type="presParOf" srcId="{C78A299E-1F63-4342-BCB9-6CC26EF814FA}" destId="{BADD14EA-88A6-436D-8109-B02E1D16C94F}" srcOrd="3" destOrd="0" presId="urn:microsoft.com/office/officeart/2009/3/layout/RandomtoResultProcess"/>
    <dgm:cxn modelId="{B3ED7A89-8AF5-42D1-81BC-815E96E65D99}" type="presParOf" srcId="{C78A299E-1F63-4342-BCB9-6CC26EF814FA}" destId="{035B1F35-BB32-4500-ABE5-DA46F9EE65DA}" srcOrd="4" destOrd="0" presId="urn:microsoft.com/office/officeart/2009/3/layout/RandomtoResultProcess"/>
    <dgm:cxn modelId="{02F67EB3-EFC8-4543-A7D4-084B6BE12378}" type="presParOf" srcId="{C78A299E-1F63-4342-BCB9-6CC26EF814FA}" destId="{CEF38B63-460A-4CE7-9DA1-E5B36904A001}" srcOrd="5" destOrd="0" presId="urn:microsoft.com/office/officeart/2009/3/layout/RandomtoResultProcess"/>
    <dgm:cxn modelId="{919C853B-54E1-4385-A7CD-2788549A2C30}" type="presParOf" srcId="{C78A299E-1F63-4342-BCB9-6CC26EF814FA}" destId="{6BB2EC31-30B3-4B9E-BEDD-1DEA5F1A6656}" srcOrd="6" destOrd="0" presId="urn:microsoft.com/office/officeart/2009/3/layout/RandomtoResultProcess"/>
    <dgm:cxn modelId="{5FE50313-4555-4F16-B632-AAF41C7020E2}" type="presParOf" srcId="{C78A299E-1F63-4342-BCB9-6CC26EF814FA}" destId="{9F82EFC8-1F2C-4969-8067-BECEBE258539}" srcOrd="7" destOrd="0" presId="urn:microsoft.com/office/officeart/2009/3/layout/RandomtoResultProcess"/>
    <dgm:cxn modelId="{A914C1EF-187A-4CA8-801D-A438FDB0F54F}" type="presParOf" srcId="{C78A299E-1F63-4342-BCB9-6CC26EF814FA}" destId="{4AC8D6E4-5909-4128-AEF6-A1307F387C45}" srcOrd="8" destOrd="0" presId="urn:microsoft.com/office/officeart/2009/3/layout/RandomtoResultProcess"/>
    <dgm:cxn modelId="{2471348A-1944-425E-BB28-4F1D07D3509B}" type="presParOf" srcId="{C78A299E-1F63-4342-BCB9-6CC26EF814FA}" destId="{C86A50BB-EBEA-48F1-A6E3-60CC694BE47C}" srcOrd="9" destOrd="0" presId="urn:microsoft.com/office/officeart/2009/3/layout/RandomtoResultProcess"/>
    <dgm:cxn modelId="{9DF82763-D882-4364-8019-49E8A211C098}" type="presParOf" srcId="{C78A299E-1F63-4342-BCB9-6CC26EF814FA}" destId="{ED77309B-A443-438F-94BE-FED0BFD06A9F}" srcOrd="10" destOrd="0" presId="urn:microsoft.com/office/officeart/2009/3/layout/RandomtoResultProcess"/>
    <dgm:cxn modelId="{CC9F09CA-8DF3-4AC3-B0CB-A7D312B23DE6}" type="presParOf" srcId="{C78A299E-1F63-4342-BCB9-6CC26EF814FA}" destId="{8E222FDD-3A50-4F78-AA82-5498F3A8347F}" srcOrd="11" destOrd="0" presId="urn:microsoft.com/office/officeart/2009/3/layout/RandomtoResultProcess"/>
    <dgm:cxn modelId="{EABD2FC5-07B4-48BA-83C4-B116CC666714}" type="presParOf" srcId="{C78A299E-1F63-4342-BCB9-6CC26EF814FA}" destId="{D1B4A0C0-6486-467A-9B8D-9E528CB9249E}" srcOrd="12" destOrd="0" presId="urn:microsoft.com/office/officeart/2009/3/layout/RandomtoResultProcess"/>
    <dgm:cxn modelId="{476CA0A3-B128-43ED-AF81-9EDB93C65134}" type="presParOf" srcId="{C78A299E-1F63-4342-BCB9-6CC26EF814FA}" destId="{EFE308E5-CB69-4990-8BC7-AE6F57EA83ED}" srcOrd="13" destOrd="0" presId="urn:microsoft.com/office/officeart/2009/3/layout/RandomtoResultProcess"/>
    <dgm:cxn modelId="{1192B61E-AD98-47D3-B612-00DA06493B28}" type="presParOf" srcId="{C78A299E-1F63-4342-BCB9-6CC26EF814FA}" destId="{26B2DFEE-99CC-47AE-8170-CBF129CE59D8}" srcOrd="14" destOrd="0" presId="urn:microsoft.com/office/officeart/2009/3/layout/RandomtoResultProcess"/>
    <dgm:cxn modelId="{CAF84090-4F78-4D91-A1CE-D37B83C05D62}" type="presParOf" srcId="{C78A299E-1F63-4342-BCB9-6CC26EF814FA}" destId="{70225537-357E-4B35-87F6-4F44254E3480}" srcOrd="15" destOrd="0" presId="urn:microsoft.com/office/officeart/2009/3/layout/RandomtoResultProcess"/>
    <dgm:cxn modelId="{2860CF0B-B7E4-4CAE-B6B2-F62CC0F3AC9B}" type="presParOf" srcId="{C78A299E-1F63-4342-BCB9-6CC26EF814FA}" destId="{1BDC1572-E9FF-4DA1-96E9-C27C13D722D9}" srcOrd="16" destOrd="0" presId="urn:microsoft.com/office/officeart/2009/3/layout/RandomtoResultProcess"/>
    <dgm:cxn modelId="{1BFD1D2D-FF07-40F5-9B86-190B25EB1425}" type="presParOf" srcId="{C78A299E-1F63-4342-BCB9-6CC26EF814FA}" destId="{BA1EB352-EE5F-464E-B076-6F674D37C3E7}" srcOrd="17" destOrd="0" presId="urn:microsoft.com/office/officeart/2009/3/layout/RandomtoResultProcess"/>
    <dgm:cxn modelId="{EFBE98FE-D11A-4564-ABC9-DF10A6330716}" type="presParOf" srcId="{C78A299E-1F63-4342-BCB9-6CC26EF814FA}" destId="{409DC075-4E46-4B63-BDF9-C5E59CA1D2BF}" srcOrd="18" destOrd="0" presId="urn:microsoft.com/office/officeart/2009/3/layout/RandomtoResultProcess"/>
    <dgm:cxn modelId="{09BFD4D1-A87B-43A8-A149-C12FA58CE9D5}" type="presParOf" srcId="{C6AF8FA7-39DB-4861-8496-2591B7F3BB69}" destId="{FF29442C-3F2E-462D-B99A-C1D3950AC936}" srcOrd="1" destOrd="0" presId="urn:microsoft.com/office/officeart/2009/3/layout/RandomtoResultProcess"/>
    <dgm:cxn modelId="{0CF3E1A9-062B-42B9-8690-3BF826541B6F}" type="presParOf" srcId="{FF29442C-3F2E-462D-B99A-C1D3950AC936}" destId="{B41949C5-AF83-4BF3-B800-54D9CF340747}" srcOrd="0" destOrd="0" presId="urn:microsoft.com/office/officeart/2009/3/layout/RandomtoResultProcess"/>
    <dgm:cxn modelId="{A622065C-1B11-4786-9054-DC91C6BCA498}" type="presParOf" srcId="{FF29442C-3F2E-462D-B99A-C1D3950AC936}" destId="{2159DDAA-B029-453A-B3B1-BBE56F982499}" srcOrd="1" destOrd="0" presId="urn:microsoft.com/office/officeart/2009/3/layout/RandomtoResultProcess"/>
    <dgm:cxn modelId="{E6235FFF-6FA0-4012-84CE-4E02C179E29A}" type="presParOf" srcId="{C6AF8FA7-39DB-4861-8496-2591B7F3BB69}" destId="{39D452C6-2638-4605-83C2-84F5EA9986BA}" srcOrd="2" destOrd="0" presId="urn:microsoft.com/office/officeart/2009/3/layout/RandomtoResultProcess"/>
    <dgm:cxn modelId="{F71B2E4D-9630-4C3F-BD39-670E0F10BE9A}" type="presParOf" srcId="{39D452C6-2638-4605-83C2-84F5EA9986BA}" destId="{16C88AF3-2397-4A78-9A53-68B07B703C33}" srcOrd="0" destOrd="0" presId="urn:microsoft.com/office/officeart/2009/3/layout/RandomtoResultProcess"/>
    <dgm:cxn modelId="{300199D4-4BBB-4DF4-A40A-9D954CE1C4DB}" type="presParOf" srcId="{39D452C6-2638-4605-83C2-84F5EA9986BA}" destId="{4D2AD465-7982-491B-95EE-D2B2380B8493}" srcOrd="1" destOrd="0" presId="urn:microsoft.com/office/officeart/2009/3/layout/RandomtoResultProcess"/>
    <dgm:cxn modelId="{D89DAC89-DA03-4F30-8036-C65234CF9F5B}" type="presParOf" srcId="{C6AF8FA7-39DB-4861-8496-2591B7F3BB69}" destId="{33704D59-1996-4A8A-B87F-A125B4FB7F92}" srcOrd="3" destOrd="0" presId="urn:microsoft.com/office/officeart/2009/3/layout/RandomtoResultProcess"/>
    <dgm:cxn modelId="{F9E05708-6F0D-4BE3-B67B-23F7D8F2FEAE}" type="presParOf" srcId="{33704D59-1996-4A8A-B87F-A125B4FB7F92}" destId="{C1BF721A-9762-4EDE-BE70-6555348CCCAD}" srcOrd="0" destOrd="0" presId="urn:microsoft.com/office/officeart/2009/3/layout/RandomtoResultProcess"/>
    <dgm:cxn modelId="{EDC58707-D45F-4C80-9185-A363D73D7D7A}" type="presParOf" srcId="{33704D59-1996-4A8A-B87F-A125B4FB7F92}" destId="{BF2ABFFD-9BBC-4C98-B7A8-DA3920B2E629}" srcOrd="1" destOrd="0" presId="urn:microsoft.com/office/officeart/2009/3/layout/RandomtoResultProcess"/>
    <dgm:cxn modelId="{DC99AC05-A002-4A96-AB16-71B5AB036F9B}" type="presParOf" srcId="{C6AF8FA7-39DB-4861-8496-2591B7F3BB69}" destId="{837F6D44-2E03-47AD-B7F0-B473192F79AA}" srcOrd="4" destOrd="0" presId="urn:microsoft.com/office/officeart/2009/3/layout/RandomtoResultProcess"/>
    <dgm:cxn modelId="{8F638126-7669-449C-9B22-7779DE1A522C}" type="presParOf" srcId="{837F6D44-2E03-47AD-B7F0-B473192F79AA}" destId="{63AE9ED8-E08B-47AB-B54A-DCD8FD757533}" srcOrd="0" destOrd="0" presId="urn:microsoft.com/office/officeart/2009/3/layout/RandomtoResultProcess"/>
    <dgm:cxn modelId="{704CC175-052F-4B15-BE2E-B54048CECAD1}" type="presParOf" srcId="{837F6D44-2E03-47AD-B7F0-B473192F79AA}" destId="{C52C9BC6-36AF-494C-AE7F-9F107541AD94}" srcOrd="1" destOrd="0" presId="urn:microsoft.com/office/officeart/2009/3/layout/RandomtoResultProcess"/>
    <dgm:cxn modelId="{AE6A1C84-5ADE-4662-A9FE-40B2ED2E654A}" type="presParOf" srcId="{C6AF8FA7-39DB-4861-8496-2591B7F3BB69}" destId="{369E86A8-1186-4255-BC2E-99034A4B3332}" srcOrd="5" destOrd="0" presId="urn:microsoft.com/office/officeart/2009/3/layout/RandomtoResultProcess"/>
    <dgm:cxn modelId="{1BD621C8-5B52-416D-AC69-46259588AF49}" type="presParOf" srcId="{369E86A8-1186-4255-BC2E-99034A4B3332}" destId="{BF8D5D32-6B05-49B3-B8C4-61D96306D051}" srcOrd="0" destOrd="0" presId="urn:microsoft.com/office/officeart/2009/3/layout/RandomtoResultProcess"/>
    <dgm:cxn modelId="{A65095A8-2E6E-41B3-A378-6EA55405055E}" type="presParOf" srcId="{369E86A8-1186-4255-BC2E-99034A4B3332}" destId="{35BA1E23-5C07-4613-88B3-765F820ACE3D}" srcOrd="1" destOrd="0" presId="urn:microsoft.com/office/officeart/2009/3/layout/RandomtoResultProcess"/>
    <dgm:cxn modelId="{5B066A72-BBF2-4383-B372-D1581D2D74A4}" type="presParOf" srcId="{C6AF8FA7-39DB-4861-8496-2591B7F3BB69}" destId="{80D3F446-92D8-49F8-876C-17F8D7ADB81B}" srcOrd="6" destOrd="0" presId="urn:microsoft.com/office/officeart/2009/3/layout/RandomtoResultProcess"/>
    <dgm:cxn modelId="{0B58427E-F2D1-4E49-95D5-E80AF0144C34}" type="presParOf" srcId="{80D3F446-92D8-49F8-876C-17F8D7ADB81B}" destId="{50BBD837-D4AE-4201-9C79-9F8F23391626}" srcOrd="0" destOrd="0" presId="urn:microsoft.com/office/officeart/2009/3/layout/RandomtoResultProcess"/>
    <dgm:cxn modelId="{5E718087-33A3-4478-8524-9EFF20002427}" type="presParOf" srcId="{80D3F446-92D8-49F8-876C-17F8D7ADB81B}" destId="{0B7FA5C3-14EA-447A-AFC3-71CF6D74293D}" srcOrd="1" destOrd="0" presId="urn:microsoft.com/office/officeart/2009/3/layout/RandomtoResultProcess"/>
    <dgm:cxn modelId="{9FEA0EA4-AC87-45FB-8D9F-F333F1F70528}" type="presParOf" srcId="{C6AF8FA7-39DB-4861-8496-2591B7F3BB69}" destId="{42B8F9C5-4709-4269-8B41-E566DC9A27FA}" srcOrd="7" destOrd="0" presId="urn:microsoft.com/office/officeart/2009/3/layout/RandomtoResultProcess"/>
    <dgm:cxn modelId="{DC36D59C-8095-436C-82AF-4E4D8948D008}" type="presParOf" srcId="{42B8F9C5-4709-4269-8B41-E566DC9A27FA}" destId="{0881D008-8B55-4D0C-B521-EF8457032024}" srcOrd="0" destOrd="0" presId="urn:microsoft.com/office/officeart/2009/3/layout/RandomtoResultProcess"/>
    <dgm:cxn modelId="{7A3B0E8D-0882-4184-872C-4C11DB80A7CF}" type="presParOf" srcId="{42B8F9C5-4709-4269-8B41-E566DC9A27FA}" destId="{5CA871B7-4571-45C0-8181-0821585A4AAA}" srcOrd="1" destOrd="0" presId="urn:microsoft.com/office/officeart/2009/3/layout/RandomtoResultProcess"/>
    <dgm:cxn modelId="{75FEF460-5CA0-45BD-A6E5-A6878CB144FD}" type="presParOf" srcId="{C6AF8FA7-39DB-4861-8496-2591B7F3BB69}" destId="{54A809D2-29E7-48FB-9895-2C6BA1AD512D}" srcOrd="8" destOrd="0" presId="urn:microsoft.com/office/officeart/2009/3/layout/RandomtoResultProcess"/>
    <dgm:cxn modelId="{BE77F799-6796-47A1-A09C-FCEA66FA58F9}" type="presParOf" srcId="{54A809D2-29E7-48FB-9895-2C6BA1AD512D}" destId="{39BE1F4D-2010-40A6-961E-461400426442}" srcOrd="0" destOrd="0" presId="urn:microsoft.com/office/officeart/2009/3/layout/RandomtoResultProcess"/>
    <dgm:cxn modelId="{3E5DDBAC-6049-4A06-906C-788F4CA69519}" type="presParOf" srcId="{54A809D2-29E7-48FB-9895-2C6BA1AD512D}" destId="{04943783-95EB-4F37-A59F-797693FE5B6D}" srcOrd="1" destOrd="0" presId="urn:microsoft.com/office/officeart/2009/3/layout/RandomtoResultProcess"/>
  </dgm:cxnLst>
  <dgm:bg>
    <a:solidFill>
      <a:schemeClr val="accent3">
        <a:lumMod val="20000"/>
        <a:lumOff val="80000"/>
      </a:schemeClr>
    </a:solidFill>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3AD1A2F-D157-48F6-92BE-B86BFFA96B12}" type="doc">
      <dgm:prSet loTypeId="urn:microsoft.com/office/officeart/2009/3/layout/RandomtoResultProcess" loCatId="process" qsTypeId="urn:microsoft.com/office/officeart/2005/8/quickstyle/simple1" qsCatId="simple" csTypeId="urn:microsoft.com/office/officeart/2005/8/colors/accent5_2" csCatId="accent5" phldr="1"/>
      <dgm:spPr/>
      <dgm:t>
        <a:bodyPr/>
        <a:lstStyle/>
        <a:p>
          <a:endParaRPr lang="en-AU"/>
        </a:p>
      </dgm:t>
    </dgm:pt>
    <dgm:pt modelId="{27F803EF-1ADE-4DC1-BF0F-EFB1816E46D5}">
      <dgm:prSet phldrT="[Text]" custT="1"/>
      <dgm:spPr/>
      <dgm:t>
        <a:bodyPr/>
        <a:lstStyle/>
        <a:p>
          <a:r>
            <a:rPr lang="en-AU" sz="1400" b="1" dirty="0" smtClean="0">
              <a:latin typeface="Arial Black" pitchFamily="34" charset="0"/>
            </a:rPr>
            <a:t>Cool-chain Data Analysis</a:t>
          </a:r>
          <a:endParaRPr lang="en-AU" sz="1400" b="1" dirty="0">
            <a:latin typeface="Arial Black" pitchFamily="34" charset="0"/>
          </a:endParaRPr>
        </a:p>
      </dgm:t>
    </dgm:pt>
    <dgm:pt modelId="{E4AD0130-20EB-466A-B563-B289E39AE945}" type="parTrans" cxnId="{F8F00A59-95D1-45BF-82C2-2DC27AD66882}">
      <dgm:prSet/>
      <dgm:spPr/>
      <dgm:t>
        <a:bodyPr/>
        <a:lstStyle/>
        <a:p>
          <a:endParaRPr lang="en-AU"/>
        </a:p>
      </dgm:t>
    </dgm:pt>
    <dgm:pt modelId="{4DB0CDA9-9D2E-4F09-8102-79921018792F}" type="sibTrans" cxnId="{F8F00A59-95D1-45BF-82C2-2DC27AD66882}">
      <dgm:prSet/>
      <dgm:spPr/>
      <dgm:t>
        <a:bodyPr/>
        <a:lstStyle/>
        <a:p>
          <a:endParaRPr lang="en-AU"/>
        </a:p>
      </dgm:t>
    </dgm:pt>
    <dgm:pt modelId="{6C740882-36D4-4B9B-A6F6-AF3BA5E6A25E}">
      <dgm:prSet phldrT="[Text]" custT="1"/>
      <dgm:spPr/>
      <dgm:t>
        <a:bodyPr/>
        <a:lstStyle/>
        <a:p>
          <a:r>
            <a:rPr lang="en-AU" sz="1400" b="1" dirty="0" smtClean="0">
              <a:latin typeface="Arial Black" pitchFamily="34" charset="0"/>
            </a:rPr>
            <a:t>Cool chain data loggers</a:t>
          </a:r>
          <a:endParaRPr lang="en-AU" sz="1400" b="1" dirty="0">
            <a:latin typeface="Arial Black" pitchFamily="34" charset="0"/>
          </a:endParaRPr>
        </a:p>
      </dgm:t>
    </dgm:pt>
    <dgm:pt modelId="{F5E37230-2E02-4C13-80F9-2FF48AEC12E8}" type="parTrans" cxnId="{7B807CD9-8EF8-4FAC-9BD6-3C792A991BA4}">
      <dgm:prSet/>
      <dgm:spPr/>
      <dgm:t>
        <a:bodyPr/>
        <a:lstStyle/>
        <a:p>
          <a:endParaRPr lang="en-AU"/>
        </a:p>
      </dgm:t>
    </dgm:pt>
    <dgm:pt modelId="{0A373581-26BC-4585-A45E-38A3DC112CF1}" type="sibTrans" cxnId="{7B807CD9-8EF8-4FAC-9BD6-3C792A991BA4}">
      <dgm:prSet/>
      <dgm:spPr/>
      <dgm:t>
        <a:bodyPr/>
        <a:lstStyle/>
        <a:p>
          <a:endParaRPr lang="en-AU"/>
        </a:p>
      </dgm:t>
    </dgm:pt>
    <dgm:pt modelId="{99D96C87-D056-4714-A6E5-7575045D5612}">
      <dgm:prSet phldrT="[Text]" custT="1"/>
      <dgm:spPr/>
      <dgm:t>
        <a:bodyPr/>
        <a:lstStyle/>
        <a:p>
          <a:pPr>
            <a:spcAft>
              <a:spcPts val="0"/>
            </a:spcAft>
          </a:pPr>
          <a:r>
            <a:rPr lang="en-AU" sz="1400" b="1" dirty="0" smtClean="0">
              <a:latin typeface="Arial Black" pitchFamily="34" charset="0"/>
            </a:rPr>
            <a:t>Refrigeration Index</a:t>
          </a:r>
        </a:p>
        <a:p>
          <a:pPr>
            <a:spcAft>
              <a:spcPts val="0"/>
            </a:spcAft>
          </a:pPr>
          <a:r>
            <a:rPr lang="en-AU" sz="1400" b="1" dirty="0" smtClean="0">
              <a:latin typeface="+mn-lt"/>
            </a:rPr>
            <a:t>(vibrio growth)</a:t>
          </a:r>
          <a:endParaRPr lang="en-AU" sz="1400" b="1" dirty="0">
            <a:latin typeface="+mn-lt"/>
          </a:endParaRPr>
        </a:p>
      </dgm:t>
    </dgm:pt>
    <dgm:pt modelId="{5C666D3C-9A2A-45AD-AEB4-7265A9EBF7D6}" type="parTrans" cxnId="{CD990383-1C19-4477-BF06-A4B8E98FB010}">
      <dgm:prSet/>
      <dgm:spPr/>
      <dgm:t>
        <a:bodyPr/>
        <a:lstStyle/>
        <a:p>
          <a:endParaRPr lang="en-AU"/>
        </a:p>
      </dgm:t>
    </dgm:pt>
    <dgm:pt modelId="{F0636954-3DE0-4CD2-BC83-4B561119436A}" type="sibTrans" cxnId="{CD990383-1C19-4477-BF06-A4B8E98FB010}">
      <dgm:prSet/>
      <dgm:spPr/>
      <dgm:t>
        <a:bodyPr/>
        <a:lstStyle/>
        <a:p>
          <a:endParaRPr lang="en-AU"/>
        </a:p>
      </dgm:t>
    </dgm:pt>
    <dgm:pt modelId="{CE9DC928-0E29-46D7-B77B-DBA18E223DFF}">
      <dgm:prSet phldrT="[Text]" custT="1"/>
      <dgm:spPr/>
      <dgm:t>
        <a:bodyPr/>
        <a:lstStyle/>
        <a:p>
          <a:r>
            <a:rPr lang="en-AU" sz="1400" b="1" dirty="0" smtClean="0">
              <a:latin typeface="Arial Black" pitchFamily="34" charset="0"/>
            </a:rPr>
            <a:t>Smart Data Logging</a:t>
          </a:r>
          <a:endParaRPr lang="en-AU" sz="1400" b="1" dirty="0">
            <a:latin typeface="Arial Black" pitchFamily="34" charset="0"/>
          </a:endParaRPr>
        </a:p>
      </dgm:t>
    </dgm:pt>
    <dgm:pt modelId="{37008D42-64D1-4037-A307-70A70BB04C9B}" type="parTrans" cxnId="{5FDF7A5F-1EEA-45F6-8864-59AE745234F1}">
      <dgm:prSet/>
      <dgm:spPr/>
      <dgm:t>
        <a:bodyPr/>
        <a:lstStyle/>
        <a:p>
          <a:endParaRPr lang="en-AU"/>
        </a:p>
      </dgm:t>
    </dgm:pt>
    <dgm:pt modelId="{E2C9BAB1-F5C7-4F80-B70B-CC0BD082199E}" type="sibTrans" cxnId="{5FDF7A5F-1EEA-45F6-8864-59AE745234F1}">
      <dgm:prSet/>
      <dgm:spPr/>
      <dgm:t>
        <a:bodyPr/>
        <a:lstStyle/>
        <a:p>
          <a:endParaRPr lang="en-AU"/>
        </a:p>
      </dgm:t>
    </dgm:pt>
    <dgm:pt modelId="{67A72DCD-310E-4984-8997-7EC9049D5052}">
      <dgm:prSet phldrT="[Text]" custT="1"/>
      <dgm:spPr/>
      <dgm:t>
        <a:bodyPr/>
        <a:lstStyle/>
        <a:p>
          <a:r>
            <a:rPr lang="en-AU" sz="1400" dirty="0" smtClean="0">
              <a:latin typeface="Arial Black" pitchFamily="34" charset="0"/>
            </a:rPr>
            <a:t>Safe Attractive Seafood</a:t>
          </a:r>
          <a:endParaRPr lang="en-AU" sz="1400" dirty="0">
            <a:latin typeface="Arial Black" pitchFamily="34" charset="0"/>
          </a:endParaRPr>
        </a:p>
      </dgm:t>
    </dgm:pt>
    <dgm:pt modelId="{7CBAAA43-E9CE-46C3-AF66-9B5F45214875}" type="parTrans" cxnId="{9E8143A5-A0A0-4986-A3D1-64D89E75299F}">
      <dgm:prSet/>
      <dgm:spPr/>
      <dgm:t>
        <a:bodyPr/>
        <a:lstStyle/>
        <a:p>
          <a:endParaRPr lang="en-AU"/>
        </a:p>
      </dgm:t>
    </dgm:pt>
    <dgm:pt modelId="{13C2C4D7-0340-4AF5-A475-E5605941F8C2}" type="sibTrans" cxnId="{9E8143A5-A0A0-4986-A3D1-64D89E75299F}">
      <dgm:prSet/>
      <dgm:spPr/>
      <dgm:t>
        <a:bodyPr/>
        <a:lstStyle/>
        <a:p>
          <a:endParaRPr lang="en-AU"/>
        </a:p>
      </dgm:t>
    </dgm:pt>
    <dgm:pt modelId="{C6AF8FA7-39DB-4861-8496-2591B7F3BB69}" type="pres">
      <dgm:prSet presAssocID="{43AD1A2F-D157-48F6-92BE-B86BFFA96B12}" presName="Name0" presStyleCnt="0">
        <dgm:presLayoutVars>
          <dgm:dir/>
          <dgm:animOne val="branch"/>
          <dgm:animLvl val="lvl"/>
        </dgm:presLayoutVars>
      </dgm:prSet>
      <dgm:spPr/>
      <dgm:t>
        <a:bodyPr/>
        <a:lstStyle/>
        <a:p>
          <a:endParaRPr lang="en-AU"/>
        </a:p>
      </dgm:t>
    </dgm:pt>
    <dgm:pt modelId="{C78A299E-1F63-4342-BCB9-6CC26EF814FA}" type="pres">
      <dgm:prSet presAssocID="{27F803EF-1ADE-4DC1-BF0F-EFB1816E46D5}" presName="chaos" presStyleCnt="0"/>
      <dgm:spPr/>
    </dgm:pt>
    <dgm:pt modelId="{CB9E5032-32D0-47DE-B76E-2C3EEC468EA8}" type="pres">
      <dgm:prSet presAssocID="{27F803EF-1ADE-4DC1-BF0F-EFB1816E46D5}" presName="parTx1" presStyleLbl="revTx" presStyleIdx="0" presStyleCnt="4" custScaleX="146834"/>
      <dgm:spPr/>
      <dgm:t>
        <a:bodyPr/>
        <a:lstStyle/>
        <a:p>
          <a:endParaRPr lang="en-AU"/>
        </a:p>
      </dgm:t>
    </dgm:pt>
    <dgm:pt modelId="{08106CB7-9C84-4AF9-B4A4-285CA98FD2D8}" type="pres">
      <dgm:prSet presAssocID="{27F803EF-1ADE-4DC1-BF0F-EFB1816E46D5}" presName="c1" presStyleLbl="node1" presStyleIdx="0" presStyleCnt="19"/>
      <dgm:spPr/>
    </dgm:pt>
    <dgm:pt modelId="{D3AFAB6E-1064-4224-81D3-7DFCCC256341}" type="pres">
      <dgm:prSet presAssocID="{27F803EF-1ADE-4DC1-BF0F-EFB1816E46D5}" presName="c2" presStyleLbl="node1" presStyleIdx="1" presStyleCnt="19"/>
      <dgm:spPr/>
    </dgm:pt>
    <dgm:pt modelId="{BADD14EA-88A6-436D-8109-B02E1D16C94F}" type="pres">
      <dgm:prSet presAssocID="{27F803EF-1ADE-4DC1-BF0F-EFB1816E46D5}" presName="c3" presStyleLbl="node1" presStyleIdx="2" presStyleCnt="19"/>
      <dgm:spPr/>
    </dgm:pt>
    <dgm:pt modelId="{035B1F35-BB32-4500-ABE5-DA46F9EE65DA}" type="pres">
      <dgm:prSet presAssocID="{27F803EF-1ADE-4DC1-BF0F-EFB1816E46D5}" presName="c4" presStyleLbl="node1" presStyleIdx="3" presStyleCnt="19"/>
      <dgm:spPr/>
    </dgm:pt>
    <dgm:pt modelId="{CEF38B63-460A-4CE7-9DA1-E5B36904A001}" type="pres">
      <dgm:prSet presAssocID="{27F803EF-1ADE-4DC1-BF0F-EFB1816E46D5}" presName="c5" presStyleLbl="node1" presStyleIdx="4" presStyleCnt="19"/>
      <dgm:spPr/>
    </dgm:pt>
    <dgm:pt modelId="{6BB2EC31-30B3-4B9E-BEDD-1DEA5F1A6656}" type="pres">
      <dgm:prSet presAssocID="{27F803EF-1ADE-4DC1-BF0F-EFB1816E46D5}" presName="c6" presStyleLbl="node1" presStyleIdx="5" presStyleCnt="19"/>
      <dgm:spPr/>
    </dgm:pt>
    <dgm:pt modelId="{9F82EFC8-1F2C-4969-8067-BECEBE258539}" type="pres">
      <dgm:prSet presAssocID="{27F803EF-1ADE-4DC1-BF0F-EFB1816E46D5}" presName="c7" presStyleLbl="node1" presStyleIdx="6" presStyleCnt="19"/>
      <dgm:spPr/>
    </dgm:pt>
    <dgm:pt modelId="{4AC8D6E4-5909-4128-AEF6-A1307F387C45}" type="pres">
      <dgm:prSet presAssocID="{27F803EF-1ADE-4DC1-BF0F-EFB1816E46D5}" presName="c8" presStyleLbl="node1" presStyleIdx="7" presStyleCnt="19"/>
      <dgm:spPr/>
    </dgm:pt>
    <dgm:pt modelId="{C86A50BB-EBEA-48F1-A6E3-60CC694BE47C}" type="pres">
      <dgm:prSet presAssocID="{27F803EF-1ADE-4DC1-BF0F-EFB1816E46D5}" presName="c9" presStyleLbl="node1" presStyleIdx="8" presStyleCnt="19" custLinFactY="6180" custLinFactNeighborX="99012" custLinFactNeighborY="100000"/>
      <dgm:spPr/>
    </dgm:pt>
    <dgm:pt modelId="{ED77309B-A443-438F-94BE-FED0BFD06A9F}" type="pres">
      <dgm:prSet presAssocID="{27F803EF-1ADE-4DC1-BF0F-EFB1816E46D5}" presName="c10" presStyleLbl="node1" presStyleIdx="9" presStyleCnt="19" custLinFactNeighborX="1266" custLinFactNeighborY="-26546"/>
      <dgm:spPr/>
    </dgm:pt>
    <dgm:pt modelId="{8E222FDD-3A50-4F78-AA82-5498F3A8347F}" type="pres">
      <dgm:prSet presAssocID="{27F803EF-1ADE-4DC1-BF0F-EFB1816E46D5}" presName="c11" presStyleLbl="node1" presStyleIdx="10" presStyleCnt="19" custLinFactY="-31820" custLinFactNeighborX="12916" custLinFactNeighborY="-100000"/>
      <dgm:spPr/>
    </dgm:pt>
    <dgm:pt modelId="{D1B4A0C0-6486-467A-9B8D-9E528CB9249E}" type="pres">
      <dgm:prSet presAssocID="{27F803EF-1ADE-4DC1-BF0F-EFB1816E46D5}" presName="c12" presStyleLbl="node1" presStyleIdx="11" presStyleCnt="19" custLinFactNeighborY="15949"/>
      <dgm:spPr/>
    </dgm:pt>
    <dgm:pt modelId="{EFE308E5-CB69-4990-8BC7-AE6F57EA83ED}" type="pres">
      <dgm:prSet presAssocID="{27F803EF-1ADE-4DC1-BF0F-EFB1816E46D5}" presName="c13" presStyleLbl="node1" presStyleIdx="12" presStyleCnt="19"/>
      <dgm:spPr/>
    </dgm:pt>
    <dgm:pt modelId="{26B2DFEE-99CC-47AE-8170-CBF129CE59D8}" type="pres">
      <dgm:prSet presAssocID="{27F803EF-1ADE-4DC1-BF0F-EFB1816E46D5}" presName="c14" presStyleLbl="node1" presStyleIdx="13" presStyleCnt="19"/>
      <dgm:spPr/>
    </dgm:pt>
    <dgm:pt modelId="{70225537-357E-4B35-87F6-4F44254E3480}" type="pres">
      <dgm:prSet presAssocID="{27F803EF-1ADE-4DC1-BF0F-EFB1816E46D5}" presName="c15" presStyleLbl="node1" presStyleIdx="14" presStyleCnt="19"/>
      <dgm:spPr/>
    </dgm:pt>
    <dgm:pt modelId="{1BDC1572-E9FF-4DA1-96E9-C27C13D722D9}" type="pres">
      <dgm:prSet presAssocID="{27F803EF-1ADE-4DC1-BF0F-EFB1816E46D5}" presName="c16" presStyleLbl="node1" presStyleIdx="15" presStyleCnt="19"/>
      <dgm:spPr/>
    </dgm:pt>
    <dgm:pt modelId="{BA1EB352-EE5F-464E-B076-6F674D37C3E7}" type="pres">
      <dgm:prSet presAssocID="{27F803EF-1ADE-4DC1-BF0F-EFB1816E46D5}" presName="c17" presStyleLbl="node1" presStyleIdx="16" presStyleCnt="19"/>
      <dgm:spPr/>
    </dgm:pt>
    <dgm:pt modelId="{409DC075-4E46-4B63-BDF9-C5E59CA1D2BF}" type="pres">
      <dgm:prSet presAssocID="{27F803EF-1ADE-4DC1-BF0F-EFB1816E46D5}" presName="c18" presStyleLbl="node1" presStyleIdx="17" presStyleCnt="19"/>
      <dgm:spPr/>
    </dgm:pt>
    <dgm:pt modelId="{FF29442C-3F2E-462D-B99A-C1D3950AC936}" type="pres">
      <dgm:prSet presAssocID="{4DB0CDA9-9D2E-4F09-8102-79921018792F}" presName="chevronComposite1" presStyleCnt="0"/>
      <dgm:spPr/>
    </dgm:pt>
    <dgm:pt modelId="{B41949C5-AF83-4BF3-B800-54D9CF340747}" type="pres">
      <dgm:prSet presAssocID="{4DB0CDA9-9D2E-4F09-8102-79921018792F}" presName="chevron1" presStyleLbl="sibTrans2D1" presStyleIdx="0" presStyleCnt="4"/>
      <dgm:spPr/>
    </dgm:pt>
    <dgm:pt modelId="{2159DDAA-B029-453A-B3B1-BBE56F982499}" type="pres">
      <dgm:prSet presAssocID="{4DB0CDA9-9D2E-4F09-8102-79921018792F}" presName="spChevron1" presStyleCnt="0"/>
      <dgm:spPr/>
    </dgm:pt>
    <dgm:pt modelId="{39D452C6-2638-4605-83C2-84F5EA9986BA}" type="pres">
      <dgm:prSet presAssocID="{6C740882-36D4-4B9B-A6F6-AF3BA5E6A25E}" presName="middle" presStyleCnt="0"/>
      <dgm:spPr/>
    </dgm:pt>
    <dgm:pt modelId="{16C88AF3-2397-4A78-9A53-68B07B703C33}" type="pres">
      <dgm:prSet presAssocID="{6C740882-36D4-4B9B-A6F6-AF3BA5E6A25E}" presName="parTxMid" presStyleLbl="revTx" presStyleIdx="1" presStyleCnt="4" custScaleX="117079"/>
      <dgm:spPr/>
      <dgm:t>
        <a:bodyPr/>
        <a:lstStyle/>
        <a:p>
          <a:endParaRPr lang="en-AU"/>
        </a:p>
      </dgm:t>
    </dgm:pt>
    <dgm:pt modelId="{4D2AD465-7982-491B-95EE-D2B2380B8493}" type="pres">
      <dgm:prSet presAssocID="{6C740882-36D4-4B9B-A6F6-AF3BA5E6A25E}" presName="spMid" presStyleCnt="0"/>
      <dgm:spPr/>
    </dgm:pt>
    <dgm:pt modelId="{33704D59-1996-4A8A-B87F-A125B4FB7F92}" type="pres">
      <dgm:prSet presAssocID="{0A373581-26BC-4585-A45E-38A3DC112CF1}" presName="chevronComposite1" presStyleCnt="0"/>
      <dgm:spPr/>
    </dgm:pt>
    <dgm:pt modelId="{C1BF721A-9762-4EDE-BE70-6555348CCCAD}" type="pres">
      <dgm:prSet presAssocID="{0A373581-26BC-4585-A45E-38A3DC112CF1}" presName="chevron1" presStyleLbl="sibTrans2D1" presStyleIdx="1" presStyleCnt="4" custLinFactNeighborX="-24584" custLinFactNeighborY="-461"/>
      <dgm:spPr/>
    </dgm:pt>
    <dgm:pt modelId="{BF2ABFFD-9BBC-4C98-B7A8-DA3920B2E629}" type="pres">
      <dgm:prSet presAssocID="{0A373581-26BC-4585-A45E-38A3DC112CF1}" presName="spChevron1" presStyleCnt="0"/>
      <dgm:spPr/>
    </dgm:pt>
    <dgm:pt modelId="{837F6D44-2E03-47AD-B7F0-B473192F79AA}" type="pres">
      <dgm:prSet presAssocID="{99D96C87-D056-4714-A6E5-7575045D5612}" presName="middle" presStyleCnt="0"/>
      <dgm:spPr/>
    </dgm:pt>
    <dgm:pt modelId="{63AE9ED8-E08B-47AB-B54A-DCD8FD757533}" type="pres">
      <dgm:prSet presAssocID="{99D96C87-D056-4714-A6E5-7575045D5612}" presName="parTxMid" presStyleLbl="revTx" presStyleIdx="2" presStyleCnt="4" custScaleX="129845"/>
      <dgm:spPr/>
      <dgm:t>
        <a:bodyPr/>
        <a:lstStyle/>
        <a:p>
          <a:endParaRPr lang="en-AU"/>
        </a:p>
      </dgm:t>
    </dgm:pt>
    <dgm:pt modelId="{C52C9BC6-36AF-494C-AE7F-9F107541AD94}" type="pres">
      <dgm:prSet presAssocID="{99D96C87-D056-4714-A6E5-7575045D5612}" presName="spMid" presStyleCnt="0"/>
      <dgm:spPr/>
    </dgm:pt>
    <dgm:pt modelId="{369E86A8-1186-4255-BC2E-99034A4B3332}" type="pres">
      <dgm:prSet presAssocID="{F0636954-3DE0-4CD2-BC83-4B561119436A}" presName="chevronComposite1" presStyleCnt="0"/>
      <dgm:spPr/>
    </dgm:pt>
    <dgm:pt modelId="{BF8D5D32-6B05-49B3-B8C4-61D96306D051}" type="pres">
      <dgm:prSet presAssocID="{F0636954-3DE0-4CD2-BC83-4B561119436A}" presName="chevron1" presStyleLbl="sibTrans2D1" presStyleIdx="2" presStyleCnt="4" custLinFactNeighborX="-17492" custLinFactNeighborY="1933"/>
      <dgm:spPr/>
    </dgm:pt>
    <dgm:pt modelId="{35BA1E23-5C07-4613-88B3-765F820ACE3D}" type="pres">
      <dgm:prSet presAssocID="{F0636954-3DE0-4CD2-BC83-4B561119436A}" presName="spChevron1" presStyleCnt="0"/>
      <dgm:spPr/>
    </dgm:pt>
    <dgm:pt modelId="{80D3F446-92D8-49F8-876C-17F8D7ADB81B}" type="pres">
      <dgm:prSet presAssocID="{CE9DC928-0E29-46D7-B77B-DBA18E223DFF}" presName="middle" presStyleCnt="0"/>
      <dgm:spPr/>
    </dgm:pt>
    <dgm:pt modelId="{50BBD837-D4AE-4201-9C79-9F8F23391626}" type="pres">
      <dgm:prSet presAssocID="{CE9DC928-0E29-46D7-B77B-DBA18E223DFF}" presName="parTxMid" presStyleLbl="revTx" presStyleIdx="3" presStyleCnt="4" custScaleX="118314"/>
      <dgm:spPr/>
      <dgm:t>
        <a:bodyPr/>
        <a:lstStyle/>
        <a:p>
          <a:endParaRPr lang="en-AU"/>
        </a:p>
      </dgm:t>
    </dgm:pt>
    <dgm:pt modelId="{0B7FA5C3-14EA-447A-AFC3-71CF6D74293D}" type="pres">
      <dgm:prSet presAssocID="{CE9DC928-0E29-46D7-B77B-DBA18E223DFF}" presName="spMid" presStyleCnt="0"/>
      <dgm:spPr/>
    </dgm:pt>
    <dgm:pt modelId="{42B8F9C5-4709-4269-8B41-E566DC9A27FA}" type="pres">
      <dgm:prSet presAssocID="{E2C9BAB1-F5C7-4F80-B70B-CC0BD082199E}" presName="chevronComposite1" presStyleCnt="0"/>
      <dgm:spPr/>
    </dgm:pt>
    <dgm:pt modelId="{0881D008-8B55-4D0C-B521-EF8457032024}" type="pres">
      <dgm:prSet presAssocID="{E2C9BAB1-F5C7-4F80-B70B-CC0BD082199E}" presName="chevron1" presStyleLbl="sibTrans2D1" presStyleIdx="3" presStyleCnt="4"/>
      <dgm:spPr/>
    </dgm:pt>
    <dgm:pt modelId="{5CA871B7-4571-45C0-8181-0821585A4AAA}" type="pres">
      <dgm:prSet presAssocID="{E2C9BAB1-F5C7-4F80-B70B-CC0BD082199E}" presName="spChevron1" presStyleCnt="0"/>
      <dgm:spPr/>
    </dgm:pt>
    <dgm:pt modelId="{54A809D2-29E7-48FB-9895-2C6BA1AD512D}" type="pres">
      <dgm:prSet presAssocID="{67A72DCD-310E-4984-8997-7EC9049D5052}" presName="last" presStyleCnt="0"/>
      <dgm:spPr/>
    </dgm:pt>
    <dgm:pt modelId="{39BE1F4D-2010-40A6-961E-461400426442}" type="pres">
      <dgm:prSet presAssocID="{67A72DCD-310E-4984-8997-7EC9049D5052}" presName="circleTx" presStyleLbl="node1" presStyleIdx="18" presStyleCnt="19" custScaleX="154075" custScaleY="135473" custLinFactNeighborX="1575" custLinFactNeighborY="-2665"/>
      <dgm:spPr/>
      <dgm:t>
        <a:bodyPr/>
        <a:lstStyle/>
        <a:p>
          <a:endParaRPr lang="en-AU"/>
        </a:p>
      </dgm:t>
    </dgm:pt>
    <dgm:pt modelId="{04943783-95EB-4F37-A59F-797693FE5B6D}" type="pres">
      <dgm:prSet presAssocID="{67A72DCD-310E-4984-8997-7EC9049D5052}" presName="spN" presStyleCnt="0"/>
      <dgm:spPr/>
    </dgm:pt>
  </dgm:ptLst>
  <dgm:cxnLst>
    <dgm:cxn modelId="{837149BB-E371-4FC1-B97F-A32EA456EFBB}" type="presOf" srcId="{27F803EF-1ADE-4DC1-BF0F-EFB1816E46D5}" destId="{CB9E5032-32D0-47DE-B76E-2C3EEC468EA8}" srcOrd="0" destOrd="0" presId="urn:microsoft.com/office/officeart/2009/3/layout/RandomtoResultProcess"/>
    <dgm:cxn modelId="{9C210311-7689-4FB5-B95C-7E1C7A7C8018}" type="presOf" srcId="{6C740882-36D4-4B9B-A6F6-AF3BA5E6A25E}" destId="{16C88AF3-2397-4A78-9A53-68B07B703C33}" srcOrd="0" destOrd="0" presId="urn:microsoft.com/office/officeart/2009/3/layout/RandomtoResultProcess"/>
    <dgm:cxn modelId="{CD990383-1C19-4477-BF06-A4B8E98FB010}" srcId="{43AD1A2F-D157-48F6-92BE-B86BFFA96B12}" destId="{99D96C87-D056-4714-A6E5-7575045D5612}" srcOrd="2" destOrd="0" parTransId="{5C666D3C-9A2A-45AD-AEB4-7265A9EBF7D6}" sibTransId="{F0636954-3DE0-4CD2-BC83-4B561119436A}"/>
    <dgm:cxn modelId="{11E5B42C-6529-411A-AE5C-D9B3C736738E}" type="presOf" srcId="{67A72DCD-310E-4984-8997-7EC9049D5052}" destId="{39BE1F4D-2010-40A6-961E-461400426442}" srcOrd="0" destOrd="0" presId="urn:microsoft.com/office/officeart/2009/3/layout/RandomtoResultProcess"/>
    <dgm:cxn modelId="{F8F00A59-95D1-45BF-82C2-2DC27AD66882}" srcId="{43AD1A2F-D157-48F6-92BE-B86BFFA96B12}" destId="{27F803EF-1ADE-4DC1-BF0F-EFB1816E46D5}" srcOrd="0" destOrd="0" parTransId="{E4AD0130-20EB-466A-B563-B289E39AE945}" sibTransId="{4DB0CDA9-9D2E-4F09-8102-79921018792F}"/>
    <dgm:cxn modelId="{B95E0175-1726-440F-9843-239B6F0E4999}" type="presOf" srcId="{CE9DC928-0E29-46D7-B77B-DBA18E223DFF}" destId="{50BBD837-D4AE-4201-9C79-9F8F23391626}" srcOrd="0" destOrd="0" presId="urn:microsoft.com/office/officeart/2009/3/layout/RandomtoResultProcess"/>
    <dgm:cxn modelId="{49EA7AE2-6A14-4C7A-9F65-4A3C84982182}" type="presOf" srcId="{43AD1A2F-D157-48F6-92BE-B86BFFA96B12}" destId="{C6AF8FA7-39DB-4861-8496-2591B7F3BB69}" srcOrd="0" destOrd="0" presId="urn:microsoft.com/office/officeart/2009/3/layout/RandomtoResultProcess"/>
    <dgm:cxn modelId="{7B807CD9-8EF8-4FAC-9BD6-3C792A991BA4}" srcId="{43AD1A2F-D157-48F6-92BE-B86BFFA96B12}" destId="{6C740882-36D4-4B9B-A6F6-AF3BA5E6A25E}" srcOrd="1" destOrd="0" parTransId="{F5E37230-2E02-4C13-80F9-2FF48AEC12E8}" sibTransId="{0A373581-26BC-4585-A45E-38A3DC112CF1}"/>
    <dgm:cxn modelId="{9E8143A5-A0A0-4986-A3D1-64D89E75299F}" srcId="{43AD1A2F-D157-48F6-92BE-B86BFFA96B12}" destId="{67A72DCD-310E-4984-8997-7EC9049D5052}" srcOrd="4" destOrd="0" parTransId="{7CBAAA43-E9CE-46C3-AF66-9B5F45214875}" sibTransId="{13C2C4D7-0340-4AF5-A475-E5605941F8C2}"/>
    <dgm:cxn modelId="{5FDF7A5F-1EEA-45F6-8864-59AE745234F1}" srcId="{43AD1A2F-D157-48F6-92BE-B86BFFA96B12}" destId="{CE9DC928-0E29-46D7-B77B-DBA18E223DFF}" srcOrd="3" destOrd="0" parTransId="{37008D42-64D1-4037-A307-70A70BB04C9B}" sibTransId="{E2C9BAB1-F5C7-4F80-B70B-CC0BD082199E}"/>
    <dgm:cxn modelId="{BA7B6BA8-3F4A-40D1-A60C-E9E2B07A4DBA}" type="presOf" srcId="{99D96C87-D056-4714-A6E5-7575045D5612}" destId="{63AE9ED8-E08B-47AB-B54A-DCD8FD757533}" srcOrd="0" destOrd="0" presId="urn:microsoft.com/office/officeart/2009/3/layout/RandomtoResultProcess"/>
    <dgm:cxn modelId="{1FAD1165-3196-4766-B326-62274EF5678F}" type="presParOf" srcId="{C6AF8FA7-39DB-4861-8496-2591B7F3BB69}" destId="{C78A299E-1F63-4342-BCB9-6CC26EF814FA}" srcOrd="0" destOrd="0" presId="urn:microsoft.com/office/officeart/2009/3/layout/RandomtoResultProcess"/>
    <dgm:cxn modelId="{0ABF49E8-4796-4493-AB93-15663AEC1461}" type="presParOf" srcId="{C78A299E-1F63-4342-BCB9-6CC26EF814FA}" destId="{CB9E5032-32D0-47DE-B76E-2C3EEC468EA8}" srcOrd="0" destOrd="0" presId="urn:microsoft.com/office/officeart/2009/3/layout/RandomtoResultProcess"/>
    <dgm:cxn modelId="{912B99DB-1AFB-462D-B759-12203606D59E}" type="presParOf" srcId="{C78A299E-1F63-4342-BCB9-6CC26EF814FA}" destId="{08106CB7-9C84-4AF9-B4A4-285CA98FD2D8}" srcOrd="1" destOrd="0" presId="urn:microsoft.com/office/officeart/2009/3/layout/RandomtoResultProcess"/>
    <dgm:cxn modelId="{704C02F3-6E10-431B-9207-2A1697A62E5C}" type="presParOf" srcId="{C78A299E-1F63-4342-BCB9-6CC26EF814FA}" destId="{D3AFAB6E-1064-4224-81D3-7DFCCC256341}" srcOrd="2" destOrd="0" presId="urn:microsoft.com/office/officeart/2009/3/layout/RandomtoResultProcess"/>
    <dgm:cxn modelId="{8A61E523-AEF9-460F-A6EF-EB35A1899699}" type="presParOf" srcId="{C78A299E-1F63-4342-BCB9-6CC26EF814FA}" destId="{BADD14EA-88A6-436D-8109-B02E1D16C94F}" srcOrd="3" destOrd="0" presId="urn:microsoft.com/office/officeart/2009/3/layout/RandomtoResultProcess"/>
    <dgm:cxn modelId="{6D8E1E83-EC24-4359-A789-5A62019C67DA}" type="presParOf" srcId="{C78A299E-1F63-4342-BCB9-6CC26EF814FA}" destId="{035B1F35-BB32-4500-ABE5-DA46F9EE65DA}" srcOrd="4" destOrd="0" presId="urn:microsoft.com/office/officeart/2009/3/layout/RandomtoResultProcess"/>
    <dgm:cxn modelId="{3E60582C-5030-40E1-8DC3-ADAD090900D5}" type="presParOf" srcId="{C78A299E-1F63-4342-BCB9-6CC26EF814FA}" destId="{CEF38B63-460A-4CE7-9DA1-E5B36904A001}" srcOrd="5" destOrd="0" presId="urn:microsoft.com/office/officeart/2009/3/layout/RandomtoResultProcess"/>
    <dgm:cxn modelId="{01FF7A15-A8A7-44AD-9357-B4331BF49CA5}" type="presParOf" srcId="{C78A299E-1F63-4342-BCB9-6CC26EF814FA}" destId="{6BB2EC31-30B3-4B9E-BEDD-1DEA5F1A6656}" srcOrd="6" destOrd="0" presId="urn:microsoft.com/office/officeart/2009/3/layout/RandomtoResultProcess"/>
    <dgm:cxn modelId="{570E782C-0433-457C-A993-F4E3127D3A63}" type="presParOf" srcId="{C78A299E-1F63-4342-BCB9-6CC26EF814FA}" destId="{9F82EFC8-1F2C-4969-8067-BECEBE258539}" srcOrd="7" destOrd="0" presId="urn:microsoft.com/office/officeart/2009/3/layout/RandomtoResultProcess"/>
    <dgm:cxn modelId="{D8E8CB61-3F95-472B-AFEA-5BCC033BF04A}" type="presParOf" srcId="{C78A299E-1F63-4342-BCB9-6CC26EF814FA}" destId="{4AC8D6E4-5909-4128-AEF6-A1307F387C45}" srcOrd="8" destOrd="0" presId="urn:microsoft.com/office/officeart/2009/3/layout/RandomtoResultProcess"/>
    <dgm:cxn modelId="{5ED83EB9-AA00-43DD-8B39-7323C5314957}" type="presParOf" srcId="{C78A299E-1F63-4342-BCB9-6CC26EF814FA}" destId="{C86A50BB-EBEA-48F1-A6E3-60CC694BE47C}" srcOrd="9" destOrd="0" presId="urn:microsoft.com/office/officeart/2009/3/layout/RandomtoResultProcess"/>
    <dgm:cxn modelId="{1C9C2AEB-04DD-46C9-BD84-50BDDB4FFCDA}" type="presParOf" srcId="{C78A299E-1F63-4342-BCB9-6CC26EF814FA}" destId="{ED77309B-A443-438F-94BE-FED0BFD06A9F}" srcOrd="10" destOrd="0" presId="urn:microsoft.com/office/officeart/2009/3/layout/RandomtoResultProcess"/>
    <dgm:cxn modelId="{6E18C788-1464-4216-B36B-AFFD9C02CF6E}" type="presParOf" srcId="{C78A299E-1F63-4342-BCB9-6CC26EF814FA}" destId="{8E222FDD-3A50-4F78-AA82-5498F3A8347F}" srcOrd="11" destOrd="0" presId="urn:microsoft.com/office/officeart/2009/3/layout/RandomtoResultProcess"/>
    <dgm:cxn modelId="{F7D5F860-831A-4F4C-A185-64717C7360DA}" type="presParOf" srcId="{C78A299E-1F63-4342-BCB9-6CC26EF814FA}" destId="{D1B4A0C0-6486-467A-9B8D-9E528CB9249E}" srcOrd="12" destOrd="0" presId="urn:microsoft.com/office/officeart/2009/3/layout/RandomtoResultProcess"/>
    <dgm:cxn modelId="{957A7D6D-1E3B-4205-9B8D-FDB34C254965}" type="presParOf" srcId="{C78A299E-1F63-4342-BCB9-6CC26EF814FA}" destId="{EFE308E5-CB69-4990-8BC7-AE6F57EA83ED}" srcOrd="13" destOrd="0" presId="urn:microsoft.com/office/officeart/2009/3/layout/RandomtoResultProcess"/>
    <dgm:cxn modelId="{965B3E50-F1D3-4AC1-8495-F1F266232241}" type="presParOf" srcId="{C78A299E-1F63-4342-BCB9-6CC26EF814FA}" destId="{26B2DFEE-99CC-47AE-8170-CBF129CE59D8}" srcOrd="14" destOrd="0" presId="urn:microsoft.com/office/officeart/2009/3/layout/RandomtoResultProcess"/>
    <dgm:cxn modelId="{DAF3D8E7-32A9-4C4D-B554-804F724E94A1}" type="presParOf" srcId="{C78A299E-1F63-4342-BCB9-6CC26EF814FA}" destId="{70225537-357E-4B35-87F6-4F44254E3480}" srcOrd="15" destOrd="0" presId="urn:microsoft.com/office/officeart/2009/3/layout/RandomtoResultProcess"/>
    <dgm:cxn modelId="{4A9F1BC3-9A82-4397-AB6C-B60BD1092921}" type="presParOf" srcId="{C78A299E-1F63-4342-BCB9-6CC26EF814FA}" destId="{1BDC1572-E9FF-4DA1-96E9-C27C13D722D9}" srcOrd="16" destOrd="0" presId="urn:microsoft.com/office/officeart/2009/3/layout/RandomtoResultProcess"/>
    <dgm:cxn modelId="{69E8DC88-FBB5-4683-99A4-52A37DEECE9C}" type="presParOf" srcId="{C78A299E-1F63-4342-BCB9-6CC26EF814FA}" destId="{BA1EB352-EE5F-464E-B076-6F674D37C3E7}" srcOrd="17" destOrd="0" presId="urn:microsoft.com/office/officeart/2009/3/layout/RandomtoResultProcess"/>
    <dgm:cxn modelId="{41DC9AB2-0AF6-40F9-A159-BEE046B9C8DB}" type="presParOf" srcId="{C78A299E-1F63-4342-BCB9-6CC26EF814FA}" destId="{409DC075-4E46-4B63-BDF9-C5E59CA1D2BF}" srcOrd="18" destOrd="0" presId="urn:microsoft.com/office/officeart/2009/3/layout/RandomtoResultProcess"/>
    <dgm:cxn modelId="{1FA45232-5C13-4ED0-8566-0C181F11E9EA}" type="presParOf" srcId="{C6AF8FA7-39DB-4861-8496-2591B7F3BB69}" destId="{FF29442C-3F2E-462D-B99A-C1D3950AC936}" srcOrd="1" destOrd="0" presId="urn:microsoft.com/office/officeart/2009/3/layout/RandomtoResultProcess"/>
    <dgm:cxn modelId="{B6EBFF47-0792-4C3F-979D-2D1743F70DF1}" type="presParOf" srcId="{FF29442C-3F2E-462D-B99A-C1D3950AC936}" destId="{B41949C5-AF83-4BF3-B800-54D9CF340747}" srcOrd="0" destOrd="0" presId="urn:microsoft.com/office/officeart/2009/3/layout/RandomtoResultProcess"/>
    <dgm:cxn modelId="{1B75CCA1-BE7D-4ACD-99B9-1F5A22BDBB81}" type="presParOf" srcId="{FF29442C-3F2E-462D-B99A-C1D3950AC936}" destId="{2159DDAA-B029-453A-B3B1-BBE56F982499}" srcOrd="1" destOrd="0" presId="urn:microsoft.com/office/officeart/2009/3/layout/RandomtoResultProcess"/>
    <dgm:cxn modelId="{132D5447-2745-4340-90DB-F5A808868792}" type="presParOf" srcId="{C6AF8FA7-39DB-4861-8496-2591B7F3BB69}" destId="{39D452C6-2638-4605-83C2-84F5EA9986BA}" srcOrd="2" destOrd="0" presId="urn:microsoft.com/office/officeart/2009/3/layout/RandomtoResultProcess"/>
    <dgm:cxn modelId="{DDD2E7A3-D060-4957-A150-847146630A79}" type="presParOf" srcId="{39D452C6-2638-4605-83C2-84F5EA9986BA}" destId="{16C88AF3-2397-4A78-9A53-68B07B703C33}" srcOrd="0" destOrd="0" presId="urn:microsoft.com/office/officeart/2009/3/layout/RandomtoResultProcess"/>
    <dgm:cxn modelId="{86B258E2-97A9-40C7-8C12-F8F0F8F694F8}" type="presParOf" srcId="{39D452C6-2638-4605-83C2-84F5EA9986BA}" destId="{4D2AD465-7982-491B-95EE-D2B2380B8493}" srcOrd="1" destOrd="0" presId="urn:microsoft.com/office/officeart/2009/3/layout/RandomtoResultProcess"/>
    <dgm:cxn modelId="{291FA78A-7187-4F74-A2C3-D652625D17F7}" type="presParOf" srcId="{C6AF8FA7-39DB-4861-8496-2591B7F3BB69}" destId="{33704D59-1996-4A8A-B87F-A125B4FB7F92}" srcOrd="3" destOrd="0" presId="urn:microsoft.com/office/officeart/2009/3/layout/RandomtoResultProcess"/>
    <dgm:cxn modelId="{2DE6455D-121A-41D6-B5AB-6004EE3C9A1F}" type="presParOf" srcId="{33704D59-1996-4A8A-B87F-A125B4FB7F92}" destId="{C1BF721A-9762-4EDE-BE70-6555348CCCAD}" srcOrd="0" destOrd="0" presId="urn:microsoft.com/office/officeart/2009/3/layout/RandomtoResultProcess"/>
    <dgm:cxn modelId="{C686A043-AA5F-4810-B8CA-C05F61288541}" type="presParOf" srcId="{33704D59-1996-4A8A-B87F-A125B4FB7F92}" destId="{BF2ABFFD-9BBC-4C98-B7A8-DA3920B2E629}" srcOrd="1" destOrd="0" presId="urn:microsoft.com/office/officeart/2009/3/layout/RandomtoResultProcess"/>
    <dgm:cxn modelId="{96AC4EFF-44AD-4B4C-9A8F-E2FD8FED7103}" type="presParOf" srcId="{C6AF8FA7-39DB-4861-8496-2591B7F3BB69}" destId="{837F6D44-2E03-47AD-B7F0-B473192F79AA}" srcOrd="4" destOrd="0" presId="urn:microsoft.com/office/officeart/2009/3/layout/RandomtoResultProcess"/>
    <dgm:cxn modelId="{94A0BCA7-1189-47F8-A5D4-BC570A7EBC70}" type="presParOf" srcId="{837F6D44-2E03-47AD-B7F0-B473192F79AA}" destId="{63AE9ED8-E08B-47AB-B54A-DCD8FD757533}" srcOrd="0" destOrd="0" presId="urn:microsoft.com/office/officeart/2009/3/layout/RandomtoResultProcess"/>
    <dgm:cxn modelId="{F8940CD9-9B23-4F93-ACEA-E3E85BCDA036}" type="presParOf" srcId="{837F6D44-2E03-47AD-B7F0-B473192F79AA}" destId="{C52C9BC6-36AF-494C-AE7F-9F107541AD94}" srcOrd="1" destOrd="0" presId="urn:microsoft.com/office/officeart/2009/3/layout/RandomtoResultProcess"/>
    <dgm:cxn modelId="{DCB01131-E1EB-42CA-A913-3261F3B8D307}" type="presParOf" srcId="{C6AF8FA7-39DB-4861-8496-2591B7F3BB69}" destId="{369E86A8-1186-4255-BC2E-99034A4B3332}" srcOrd="5" destOrd="0" presId="urn:microsoft.com/office/officeart/2009/3/layout/RandomtoResultProcess"/>
    <dgm:cxn modelId="{47B19C87-536E-47AB-A91C-306A799B27F1}" type="presParOf" srcId="{369E86A8-1186-4255-BC2E-99034A4B3332}" destId="{BF8D5D32-6B05-49B3-B8C4-61D96306D051}" srcOrd="0" destOrd="0" presId="urn:microsoft.com/office/officeart/2009/3/layout/RandomtoResultProcess"/>
    <dgm:cxn modelId="{AFF2AD1D-62C2-43A0-929D-AAC564C21BDE}" type="presParOf" srcId="{369E86A8-1186-4255-BC2E-99034A4B3332}" destId="{35BA1E23-5C07-4613-88B3-765F820ACE3D}" srcOrd="1" destOrd="0" presId="urn:microsoft.com/office/officeart/2009/3/layout/RandomtoResultProcess"/>
    <dgm:cxn modelId="{38BA8334-79FB-4E93-A2BA-86BD1A9DC876}" type="presParOf" srcId="{C6AF8FA7-39DB-4861-8496-2591B7F3BB69}" destId="{80D3F446-92D8-49F8-876C-17F8D7ADB81B}" srcOrd="6" destOrd="0" presId="urn:microsoft.com/office/officeart/2009/3/layout/RandomtoResultProcess"/>
    <dgm:cxn modelId="{76C35C45-2A78-46EC-9EE9-2567726C94DF}" type="presParOf" srcId="{80D3F446-92D8-49F8-876C-17F8D7ADB81B}" destId="{50BBD837-D4AE-4201-9C79-9F8F23391626}" srcOrd="0" destOrd="0" presId="urn:microsoft.com/office/officeart/2009/3/layout/RandomtoResultProcess"/>
    <dgm:cxn modelId="{16EF5B8D-4D5C-4436-8497-3352203B8521}" type="presParOf" srcId="{80D3F446-92D8-49F8-876C-17F8D7ADB81B}" destId="{0B7FA5C3-14EA-447A-AFC3-71CF6D74293D}" srcOrd="1" destOrd="0" presId="urn:microsoft.com/office/officeart/2009/3/layout/RandomtoResultProcess"/>
    <dgm:cxn modelId="{0579F959-E474-4AAE-BC60-5D512E354F58}" type="presParOf" srcId="{C6AF8FA7-39DB-4861-8496-2591B7F3BB69}" destId="{42B8F9C5-4709-4269-8B41-E566DC9A27FA}" srcOrd="7" destOrd="0" presId="urn:microsoft.com/office/officeart/2009/3/layout/RandomtoResultProcess"/>
    <dgm:cxn modelId="{9026516F-DF96-42F4-9BAC-8357BD47C817}" type="presParOf" srcId="{42B8F9C5-4709-4269-8B41-E566DC9A27FA}" destId="{0881D008-8B55-4D0C-B521-EF8457032024}" srcOrd="0" destOrd="0" presId="urn:microsoft.com/office/officeart/2009/3/layout/RandomtoResultProcess"/>
    <dgm:cxn modelId="{8B07552C-AB43-47FF-AE31-A08DA367355F}" type="presParOf" srcId="{42B8F9C5-4709-4269-8B41-E566DC9A27FA}" destId="{5CA871B7-4571-45C0-8181-0821585A4AAA}" srcOrd="1" destOrd="0" presId="urn:microsoft.com/office/officeart/2009/3/layout/RandomtoResultProcess"/>
    <dgm:cxn modelId="{2695A4B4-36D2-43BF-BF21-CE3E39EA94F8}" type="presParOf" srcId="{C6AF8FA7-39DB-4861-8496-2591B7F3BB69}" destId="{54A809D2-29E7-48FB-9895-2C6BA1AD512D}" srcOrd="8" destOrd="0" presId="urn:microsoft.com/office/officeart/2009/3/layout/RandomtoResultProcess"/>
    <dgm:cxn modelId="{36AA395B-FC0C-4299-9D4A-5BAACCD83724}" type="presParOf" srcId="{54A809D2-29E7-48FB-9895-2C6BA1AD512D}" destId="{39BE1F4D-2010-40A6-961E-461400426442}" srcOrd="0" destOrd="0" presId="urn:microsoft.com/office/officeart/2009/3/layout/RandomtoResultProcess"/>
    <dgm:cxn modelId="{80E66564-35B6-416C-A191-2483FB5AA917}" type="presParOf" srcId="{54A809D2-29E7-48FB-9895-2C6BA1AD512D}" destId="{04943783-95EB-4F37-A59F-797693FE5B6D}" srcOrd="1" destOrd="0" presId="urn:microsoft.com/office/officeart/2009/3/layout/RandomtoResultProcess"/>
  </dgm:cxnLst>
  <dgm:bg>
    <a:solidFill>
      <a:schemeClr val="accent5">
        <a:lumMod val="20000"/>
        <a:lumOff val="80000"/>
      </a:schemeClr>
    </a:solidFill>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58D9041-FBBA-4293-A070-67E3DD2B9947}" type="doc">
      <dgm:prSet loTypeId="urn:microsoft.com/office/officeart/2005/8/layout/chart3" loCatId="cycle" qsTypeId="urn:microsoft.com/office/officeart/2005/8/quickstyle/simple2" qsCatId="simple" csTypeId="urn:microsoft.com/office/officeart/2005/8/colors/accent6_5" csCatId="accent6" phldr="1"/>
      <dgm:spPr/>
    </dgm:pt>
    <dgm:pt modelId="{756D7430-AF0B-4B20-AFC0-B5E8BAAAEFCE}">
      <dgm:prSet phldrT="[Text]" custT="1"/>
      <dgm:spPr/>
      <dgm:t>
        <a:bodyPr/>
        <a:lstStyle/>
        <a:p>
          <a:r>
            <a:rPr lang="en-AU" sz="1600" dirty="0" smtClean="0"/>
            <a:t>Profit </a:t>
          </a:r>
        </a:p>
        <a:p>
          <a:r>
            <a:rPr lang="en-AU" sz="1600" dirty="0" smtClean="0"/>
            <a:t>&gt; $100,000</a:t>
          </a:r>
          <a:endParaRPr lang="en-AU" sz="1600" dirty="0"/>
        </a:p>
      </dgm:t>
    </dgm:pt>
    <dgm:pt modelId="{027CAF4B-7463-4027-9D50-F32C8B49FB9E}" type="parTrans" cxnId="{CE717875-8246-44B2-A1B1-C730271EE699}">
      <dgm:prSet/>
      <dgm:spPr/>
      <dgm:t>
        <a:bodyPr/>
        <a:lstStyle/>
        <a:p>
          <a:endParaRPr lang="en-AU"/>
        </a:p>
      </dgm:t>
    </dgm:pt>
    <dgm:pt modelId="{8BCFC852-8486-4C10-A5A0-3BA7D2842CAC}" type="sibTrans" cxnId="{CE717875-8246-44B2-A1B1-C730271EE699}">
      <dgm:prSet/>
      <dgm:spPr/>
      <dgm:t>
        <a:bodyPr/>
        <a:lstStyle/>
        <a:p>
          <a:endParaRPr lang="en-AU"/>
        </a:p>
      </dgm:t>
    </dgm:pt>
    <dgm:pt modelId="{FC6FF387-847F-4177-808C-243319FB90FD}">
      <dgm:prSet phldrT="[Text]" custT="1"/>
      <dgm:spPr/>
      <dgm:t>
        <a:bodyPr/>
        <a:lstStyle/>
        <a:p>
          <a:r>
            <a:rPr lang="en-AU" sz="1600" dirty="0" smtClean="0"/>
            <a:t>Did not make a profit</a:t>
          </a:r>
          <a:endParaRPr lang="en-AU" sz="1600" dirty="0"/>
        </a:p>
      </dgm:t>
    </dgm:pt>
    <dgm:pt modelId="{F87D6BCB-1002-493D-95B9-B13E433B5BA7}" type="parTrans" cxnId="{393A05AB-B507-42BE-8A14-01EF67463491}">
      <dgm:prSet/>
      <dgm:spPr/>
      <dgm:t>
        <a:bodyPr/>
        <a:lstStyle/>
        <a:p>
          <a:endParaRPr lang="en-AU"/>
        </a:p>
      </dgm:t>
    </dgm:pt>
    <dgm:pt modelId="{A3840912-EC29-4A10-891B-3A3134A19DFD}" type="sibTrans" cxnId="{393A05AB-B507-42BE-8A14-01EF67463491}">
      <dgm:prSet/>
      <dgm:spPr/>
      <dgm:t>
        <a:bodyPr/>
        <a:lstStyle/>
        <a:p>
          <a:endParaRPr lang="en-AU"/>
        </a:p>
      </dgm:t>
    </dgm:pt>
    <dgm:pt modelId="{4EF7D2D3-6DDA-4CED-8EA5-64687E24E511}">
      <dgm:prSet phldrT="[Text]" custT="1"/>
      <dgm:spPr/>
      <dgm:t>
        <a:bodyPr/>
        <a:lstStyle/>
        <a:p>
          <a:r>
            <a:rPr lang="en-AU" sz="1600" dirty="0" smtClean="0"/>
            <a:t>Profit </a:t>
          </a:r>
        </a:p>
        <a:p>
          <a:r>
            <a:rPr lang="en-AU" sz="1600" dirty="0" smtClean="0"/>
            <a:t>&lt; $100,000 </a:t>
          </a:r>
          <a:endParaRPr lang="en-AU" sz="1600" dirty="0"/>
        </a:p>
      </dgm:t>
    </dgm:pt>
    <dgm:pt modelId="{DB78876C-A14D-4FAC-9957-F2915CFB8BDF}" type="parTrans" cxnId="{8629EFFC-B50F-4246-87EA-2C7CA0571478}">
      <dgm:prSet/>
      <dgm:spPr/>
      <dgm:t>
        <a:bodyPr/>
        <a:lstStyle/>
        <a:p>
          <a:endParaRPr lang="en-AU"/>
        </a:p>
      </dgm:t>
    </dgm:pt>
    <dgm:pt modelId="{CEDB66CE-782F-4217-BC2F-A3CAFE8FE300}" type="sibTrans" cxnId="{8629EFFC-B50F-4246-87EA-2C7CA0571478}">
      <dgm:prSet/>
      <dgm:spPr/>
      <dgm:t>
        <a:bodyPr/>
        <a:lstStyle/>
        <a:p>
          <a:endParaRPr lang="en-AU"/>
        </a:p>
      </dgm:t>
    </dgm:pt>
    <dgm:pt modelId="{C8C1A53A-F449-435A-8C4D-0522793A52B7}" type="pres">
      <dgm:prSet presAssocID="{958D9041-FBBA-4293-A070-67E3DD2B9947}" presName="compositeShape" presStyleCnt="0">
        <dgm:presLayoutVars>
          <dgm:chMax val="7"/>
          <dgm:dir/>
          <dgm:resizeHandles val="exact"/>
        </dgm:presLayoutVars>
      </dgm:prSet>
      <dgm:spPr/>
    </dgm:pt>
    <dgm:pt modelId="{F505B9F5-99F7-4E42-90E8-32F159367453}" type="pres">
      <dgm:prSet presAssocID="{958D9041-FBBA-4293-A070-67E3DD2B9947}" presName="wedge1" presStyleLbl="node1" presStyleIdx="0" presStyleCnt="3" custLinFactNeighborX="-6690" custLinFactNeighborY="2787"/>
      <dgm:spPr/>
      <dgm:t>
        <a:bodyPr/>
        <a:lstStyle/>
        <a:p>
          <a:endParaRPr lang="en-AU"/>
        </a:p>
      </dgm:t>
    </dgm:pt>
    <dgm:pt modelId="{853B5039-D407-4816-9E01-4367C10DF249}" type="pres">
      <dgm:prSet presAssocID="{958D9041-FBBA-4293-A070-67E3DD2B9947}" presName="wedge1Tx" presStyleLbl="node1" presStyleIdx="0" presStyleCnt="3">
        <dgm:presLayoutVars>
          <dgm:chMax val="0"/>
          <dgm:chPref val="0"/>
          <dgm:bulletEnabled val="1"/>
        </dgm:presLayoutVars>
      </dgm:prSet>
      <dgm:spPr/>
      <dgm:t>
        <a:bodyPr/>
        <a:lstStyle/>
        <a:p>
          <a:endParaRPr lang="en-AU"/>
        </a:p>
      </dgm:t>
    </dgm:pt>
    <dgm:pt modelId="{04D0F1D2-E0C0-4DDF-A0E2-38D6AE22ED0F}" type="pres">
      <dgm:prSet presAssocID="{958D9041-FBBA-4293-A070-67E3DD2B9947}" presName="wedge2" presStyleLbl="node1" presStyleIdx="1" presStyleCnt="3"/>
      <dgm:spPr/>
      <dgm:t>
        <a:bodyPr/>
        <a:lstStyle/>
        <a:p>
          <a:endParaRPr lang="en-AU"/>
        </a:p>
      </dgm:t>
    </dgm:pt>
    <dgm:pt modelId="{8517534C-0424-4DDD-AEC9-776A403A85B0}" type="pres">
      <dgm:prSet presAssocID="{958D9041-FBBA-4293-A070-67E3DD2B9947}" presName="wedge2Tx" presStyleLbl="node1" presStyleIdx="1" presStyleCnt="3">
        <dgm:presLayoutVars>
          <dgm:chMax val="0"/>
          <dgm:chPref val="0"/>
          <dgm:bulletEnabled val="1"/>
        </dgm:presLayoutVars>
      </dgm:prSet>
      <dgm:spPr/>
      <dgm:t>
        <a:bodyPr/>
        <a:lstStyle/>
        <a:p>
          <a:endParaRPr lang="en-AU"/>
        </a:p>
      </dgm:t>
    </dgm:pt>
    <dgm:pt modelId="{A41FADF6-8027-4C4B-B6FE-218EC720688B}" type="pres">
      <dgm:prSet presAssocID="{958D9041-FBBA-4293-A070-67E3DD2B9947}" presName="wedge3" presStyleLbl="node1" presStyleIdx="2" presStyleCnt="3"/>
      <dgm:spPr/>
      <dgm:t>
        <a:bodyPr/>
        <a:lstStyle/>
        <a:p>
          <a:endParaRPr lang="en-AU"/>
        </a:p>
      </dgm:t>
    </dgm:pt>
    <dgm:pt modelId="{23F5189C-556C-4583-B080-8A569A065927}" type="pres">
      <dgm:prSet presAssocID="{958D9041-FBBA-4293-A070-67E3DD2B9947}" presName="wedge3Tx" presStyleLbl="node1" presStyleIdx="2" presStyleCnt="3">
        <dgm:presLayoutVars>
          <dgm:chMax val="0"/>
          <dgm:chPref val="0"/>
          <dgm:bulletEnabled val="1"/>
        </dgm:presLayoutVars>
      </dgm:prSet>
      <dgm:spPr/>
      <dgm:t>
        <a:bodyPr/>
        <a:lstStyle/>
        <a:p>
          <a:endParaRPr lang="en-AU"/>
        </a:p>
      </dgm:t>
    </dgm:pt>
  </dgm:ptLst>
  <dgm:cxnLst>
    <dgm:cxn modelId="{5AB3EF3A-EC46-4A68-AB64-3A20AC973CD0}" type="presOf" srcId="{4EF7D2D3-6DDA-4CED-8EA5-64687E24E511}" destId="{23F5189C-556C-4583-B080-8A569A065927}" srcOrd="1" destOrd="0" presId="urn:microsoft.com/office/officeart/2005/8/layout/chart3"/>
    <dgm:cxn modelId="{869D5192-EE12-49E5-B632-CA66160F0CCC}" type="presOf" srcId="{FC6FF387-847F-4177-808C-243319FB90FD}" destId="{04D0F1D2-E0C0-4DDF-A0E2-38D6AE22ED0F}" srcOrd="0" destOrd="0" presId="urn:microsoft.com/office/officeart/2005/8/layout/chart3"/>
    <dgm:cxn modelId="{CE717875-8246-44B2-A1B1-C730271EE699}" srcId="{958D9041-FBBA-4293-A070-67E3DD2B9947}" destId="{756D7430-AF0B-4B20-AFC0-B5E8BAAAEFCE}" srcOrd="0" destOrd="0" parTransId="{027CAF4B-7463-4027-9D50-F32C8B49FB9E}" sibTransId="{8BCFC852-8486-4C10-A5A0-3BA7D2842CAC}"/>
    <dgm:cxn modelId="{E68EFA71-3FFF-42A6-8B08-D064B4DFDBDE}" type="presOf" srcId="{4EF7D2D3-6DDA-4CED-8EA5-64687E24E511}" destId="{A41FADF6-8027-4C4B-B6FE-218EC720688B}" srcOrd="0" destOrd="0" presId="urn:microsoft.com/office/officeart/2005/8/layout/chart3"/>
    <dgm:cxn modelId="{393A05AB-B507-42BE-8A14-01EF67463491}" srcId="{958D9041-FBBA-4293-A070-67E3DD2B9947}" destId="{FC6FF387-847F-4177-808C-243319FB90FD}" srcOrd="1" destOrd="0" parTransId="{F87D6BCB-1002-493D-95B9-B13E433B5BA7}" sibTransId="{A3840912-EC29-4A10-891B-3A3134A19DFD}"/>
    <dgm:cxn modelId="{8629EFFC-B50F-4246-87EA-2C7CA0571478}" srcId="{958D9041-FBBA-4293-A070-67E3DD2B9947}" destId="{4EF7D2D3-6DDA-4CED-8EA5-64687E24E511}" srcOrd="2" destOrd="0" parTransId="{DB78876C-A14D-4FAC-9957-F2915CFB8BDF}" sibTransId="{CEDB66CE-782F-4217-BC2F-A3CAFE8FE300}"/>
    <dgm:cxn modelId="{C0B2EFA8-D877-4642-AF55-8439F0CDAA01}" type="presOf" srcId="{958D9041-FBBA-4293-A070-67E3DD2B9947}" destId="{C8C1A53A-F449-435A-8C4D-0522793A52B7}" srcOrd="0" destOrd="0" presId="urn:microsoft.com/office/officeart/2005/8/layout/chart3"/>
    <dgm:cxn modelId="{5D44FFC0-72C9-48B6-B5F7-710037B2FC25}" type="presOf" srcId="{756D7430-AF0B-4B20-AFC0-B5E8BAAAEFCE}" destId="{853B5039-D407-4816-9E01-4367C10DF249}" srcOrd="1" destOrd="0" presId="urn:microsoft.com/office/officeart/2005/8/layout/chart3"/>
    <dgm:cxn modelId="{EE14361B-05EC-405E-81B5-95B803F7253C}" type="presOf" srcId="{FC6FF387-847F-4177-808C-243319FB90FD}" destId="{8517534C-0424-4DDD-AEC9-776A403A85B0}" srcOrd="1" destOrd="0" presId="urn:microsoft.com/office/officeart/2005/8/layout/chart3"/>
    <dgm:cxn modelId="{8C8D64BD-F4C6-4CA5-BCFD-81BF57AC28DD}" type="presOf" srcId="{756D7430-AF0B-4B20-AFC0-B5E8BAAAEFCE}" destId="{F505B9F5-99F7-4E42-90E8-32F159367453}" srcOrd="0" destOrd="0" presId="urn:microsoft.com/office/officeart/2005/8/layout/chart3"/>
    <dgm:cxn modelId="{06D45BA4-1F6D-4391-81C2-D4D6C1D73348}" type="presParOf" srcId="{C8C1A53A-F449-435A-8C4D-0522793A52B7}" destId="{F505B9F5-99F7-4E42-90E8-32F159367453}" srcOrd="0" destOrd="0" presId="urn:microsoft.com/office/officeart/2005/8/layout/chart3"/>
    <dgm:cxn modelId="{28ADAFE9-C3C7-4E50-900E-1C247231C88C}" type="presParOf" srcId="{C8C1A53A-F449-435A-8C4D-0522793A52B7}" destId="{853B5039-D407-4816-9E01-4367C10DF249}" srcOrd="1" destOrd="0" presId="urn:microsoft.com/office/officeart/2005/8/layout/chart3"/>
    <dgm:cxn modelId="{9CD35C57-C2AA-45C7-8E2B-8792DE62E11B}" type="presParOf" srcId="{C8C1A53A-F449-435A-8C4D-0522793A52B7}" destId="{04D0F1D2-E0C0-4DDF-A0E2-38D6AE22ED0F}" srcOrd="2" destOrd="0" presId="urn:microsoft.com/office/officeart/2005/8/layout/chart3"/>
    <dgm:cxn modelId="{4C58A8ED-83E6-47F2-9556-E9547A6D1B72}" type="presParOf" srcId="{C8C1A53A-F449-435A-8C4D-0522793A52B7}" destId="{8517534C-0424-4DDD-AEC9-776A403A85B0}" srcOrd="3" destOrd="0" presId="urn:microsoft.com/office/officeart/2005/8/layout/chart3"/>
    <dgm:cxn modelId="{8971D6F9-ECF2-4678-854F-DC5A2135D118}" type="presParOf" srcId="{C8C1A53A-F449-435A-8C4D-0522793A52B7}" destId="{A41FADF6-8027-4C4B-B6FE-218EC720688B}" srcOrd="4" destOrd="0" presId="urn:microsoft.com/office/officeart/2005/8/layout/chart3"/>
    <dgm:cxn modelId="{9D3DCACF-0307-4270-B62F-CF12262A2132}" type="presParOf" srcId="{C8C1A53A-F449-435A-8C4D-0522793A52B7}" destId="{23F5189C-556C-4583-B080-8A569A065927}" srcOrd="5"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9E5032-32D0-47DE-B76E-2C3EEC468EA8}">
      <dsp:nvSpPr>
        <dsp:cNvPr id="0" name=""/>
        <dsp:cNvSpPr/>
      </dsp:nvSpPr>
      <dsp:spPr>
        <a:xfrm>
          <a:off x="688" y="430668"/>
          <a:ext cx="1690634" cy="3794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Supply Chain Analysis</a:t>
          </a:r>
          <a:endParaRPr lang="en-AU" sz="1400" b="1" kern="1200" dirty="0">
            <a:latin typeface="Arial Black" pitchFamily="34" charset="0"/>
          </a:endParaRPr>
        </a:p>
      </dsp:txBody>
      <dsp:txXfrm>
        <a:off x="688" y="430668"/>
        <a:ext cx="1690634" cy="379435"/>
      </dsp:txXfrm>
    </dsp:sp>
    <dsp:sp modelId="{08106CB7-9C84-4AF9-B4A4-285CA98FD2D8}">
      <dsp:nvSpPr>
        <dsp:cNvPr id="0" name=""/>
        <dsp:cNvSpPr/>
      </dsp:nvSpPr>
      <dsp:spPr>
        <a:xfrm>
          <a:off x="269001" y="315267"/>
          <a:ext cx="91587" cy="91587"/>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AFAB6E-1064-4224-81D3-7DFCCC256341}">
      <dsp:nvSpPr>
        <dsp:cNvPr id="0" name=""/>
        <dsp:cNvSpPr/>
      </dsp:nvSpPr>
      <dsp:spPr>
        <a:xfrm>
          <a:off x="333113" y="187044"/>
          <a:ext cx="91587" cy="91587"/>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DD14EA-88A6-436D-8109-B02E1D16C94F}">
      <dsp:nvSpPr>
        <dsp:cNvPr id="0" name=""/>
        <dsp:cNvSpPr/>
      </dsp:nvSpPr>
      <dsp:spPr>
        <a:xfrm>
          <a:off x="486980" y="212688"/>
          <a:ext cx="143923" cy="143923"/>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35B1F35-BB32-4500-ABE5-DA46F9EE65DA}">
      <dsp:nvSpPr>
        <dsp:cNvPr id="0" name=""/>
        <dsp:cNvSpPr/>
      </dsp:nvSpPr>
      <dsp:spPr>
        <a:xfrm>
          <a:off x="615203" y="71643"/>
          <a:ext cx="91587" cy="91587"/>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F38B63-460A-4CE7-9DA1-E5B36904A001}">
      <dsp:nvSpPr>
        <dsp:cNvPr id="0" name=""/>
        <dsp:cNvSpPr/>
      </dsp:nvSpPr>
      <dsp:spPr>
        <a:xfrm>
          <a:off x="781894" y="20354"/>
          <a:ext cx="91587" cy="91587"/>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B2EC31-30B3-4B9E-BEDD-1DEA5F1A6656}">
      <dsp:nvSpPr>
        <dsp:cNvPr id="0" name=""/>
        <dsp:cNvSpPr/>
      </dsp:nvSpPr>
      <dsp:spPr>
        <a:xfrm>
          <a:off x="987051" y="110110"/>
          <a:ext cx="91587" cy="91587"/>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82EFC8-1F2C-4969-8067-BECEBE258539}">
      <dsp:nvSpPr>
        <dsp:cNvPr id="0" name=""/>
        <dsp:cNvSpPr/>
      </dsp:nvSpPr>
      <dsp:spPr>
        <a:xfrm>
          <a:off x="1115274" y="174221"/>
          <a:ext cx="143923" cy="143923"/>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C8D6E4-5909-4128-AEF6-A1307F387C45}">
      <dsp:nvSpPr>
        <dsp:cNvPr id="0" name=""/>
        <dsp:cNvSpPr/>
      </dsp:nvSpPr>
      <dsp:spPr>
        <a:xfrm>
          <a:off x="1294786" y="315267"/>
          <a:ext cx="91587" cy="91587"/>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6A50BB-EBEA-48F1-A6E3-60CC694BE47C}">
      <dsp:nvSpPr>
        <dsp:cNvPr id="0" name=""/>
        <dsp:cNvSpPr/>
      </dsp:nvSpPr>
      <dsp:spPr>
        <a:xfrm>
          <a:off x="1400907" y="649000"/>
          <a:ext cx="91587" cy="91587"/>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77309B-A443-438F-94BE-FED0BFD06A9F}">
      <dsp:nvSpPr>
        <dsp:cNvPr id="0" name=""/>
        <dsp:cNvSpPr/>
      </dsp:nvSpPr>
      <dsp:spPr>
        <a:xfrm>
          <a:off x="707941" y="124525"/>
          <a:ext cx="235511" cy="235511"/>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222FDD-3A50-4F78-AA82-5498F3A8347F}">
      <dsp:nvSpPr>
        <dsp:cNvPr id="0" name=""/>
        <dsp:cNvSpPr/>
      </dsp:nvSpPr>
      <dsp:spPr>
        <a:xfrm>
          <a:off x="204889" y="674292"/>
          <a:ext cx="91587" cy="91587"/>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B4A0C0-6486-467A-9B8D-9E528CB9249E}">
      <dsp:nvSpPr>
        <dsp:cNvPr id="0" name=""/>
        <dsp:cNvSpPr/>
      </dsp:nvSpPr>
      <dsp:spPr>
        <a:xfrm>
          <a:off x="281823" y="789692"/>
          <a:ext cx="143923" cy="143923"/>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E308E5-CB69-4990-8BC7-AE6F57EA83ED}">
      <dsp:nvSpPr>
        <dsp:cNvPr id="0" name=""/>
        <dsp:cNvSpPr/>
      </dsp:nvSpPr>
      <dsp:spPr>
        <a:xfrm>
          <a:off x="474158" y="892271"/>
          <a:ext cx="209343" cy="209343"/>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B2DFEE-99CC-47AE-8170-CBF129CE59D8}">
      <dsp:nvSpPr>
        <dsp:cNvPr id="0" name=""/>
        <dsp:cNvSpPr/>
      </dsp:nvSpPr>
      <dsp:spPr>
        <a:xfrm>
          <a:off x="743427" y="1058961"/>
          <a:ext cx="91587" cy="91587"/>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225537-357E-4B35-87F6-4F44254E3480}">
      <dsp:nvSpPr>
        <dsp:cNvPr id="0" name=""/>
        <dsp:cNvSpPr/>
      </dsp:nvSpPr>
      <dsp:spPr>
        <a:xfrm>
          <a:off x="794716" y="892271"/>
          <a:ext cx="143923" cy="143923"/>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DC1572-E9FF-4DA1-96E9-C27C13D722D9}">
      <dsp:nvSpPr>
        <dsp:cNvPr id="0" name=""/>
        <dsp:cNvSpPr/>
      </dsp:nvSpPr>
      <dsp:spPr>
        <a:xfrm>
          <a:off x="922939" y="1071783"/>
          <a:ext cx="91587" cy="91587"/>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1EB352-EE5F-464E-B076-6F674D37C3E7}">
      <dsp:nvSpPr>
        <dsp:cNvPr id="0" name=""/>
        <dsp:cNvSpPr/>
      </dsp:nvSpPr>
      <dsp:spPr>
        <a:xfrm>
          <a:off x="1038340" y="866626"/>
          <a:ext cx="209343" cy="209343"/>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9DC075-4E46-4B63-BDF9-C5E59CA1D2BF}">
      <dsp:nvSpPr>
        <dsp:cNvPr id="0" name=""/>
        <dsp:cNvSpPr/>
      </dsp:nvSpPr>
      <dsp:spPr>
        <a:xfrm>
          <a:off x="1320431" y="815337"/>
          <a:ext cx="143923" cy="143923"/>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1949C5-AF83-4BF3-B800-54D9CF340747}">
      <dsp:nvSpPr>
        <dsp:cNvPr id="0" name=""/>
        <dsp:cNvSpPr/>
      </dsp:nvSpPr>
      <dsp:spPr>
        <a:xfrm>
          <a:off x="1691322" y="212475"/>
          <a:ext cx="422684" cy="806950"/>
        </a:xfrm>
        <a:prstGeom prst="chevron">
          <a:avLst>
            <a:gd name="adj" fmla="val 6231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C88AF3-2397-4A78-9A53-68B07B703C33}">
      <dsp:nvSpPr>
        <dsp:cNvPr id="0" name=""/>
        <dsp:cNvSpPr/>
      </dsp:nvSpPr>
      <dsp:spPr>
        <a:xfrm>
          <a:off x="2114007" y="212867"/>
          <a:ext cx="1152774" cy="806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Consumer Research</a:t>
          </a:r>
          <a:endParaRPr lang="en-AU" sz="1400" b="1" kern="1200" dirty="0">
            <a:latin typeface="Arial Black" pitchFamily="34" charset="0"/>
          </a:endParaRPr>
        </a:p>
      </dsp:txBody>
      <dsp:txXfrm>
        <a:off x="2114007" y="212867"/>
        <a:ext cx="1152774" cy="806942"/>
      </dsp:txXfrm>
    </dsp:sp>
    <dsp:sp modelId="{C1BF721A-9762-4EDE-BE70-6555348CCCAD}">
      <dsp:nvSpPr>
        <dsp:cNvPr id="0" name=""/>
        <dsp:cNvSpPr/>
      </dsp:nvSpPr>
      <dsp:spPr>
        <a:xfrm>
          <a:off x="3224915" y="228073"/>
          <a:ext cx="422684" cy="806950"/>
        </a:xfrm>
        <a:prstGeom prst="chevron">
          <a:avLst>
            <a:gd name="adj" fmla="val 6231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38D93FD-08B9-4673-8655-C6CB8EFF0275}">
      <dsp:nvSpPr>
        <dsp:cNvPr id="0" name=""/>
        <dsp:cNvSpPr/>
      </dsp:nvSpPr>
      <dsp:spPr>
        <a:xfrm>
          <a:off x="3689466" y="212867"/>
          <a:ext cx="1152774" cy="806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Chain Info &amp; Investment</a:t>
          </a:r>
          <a:endParaRPr lang="en-AU" sz="1400" b="1" kern="1200" dirty="0">
            <a:latin typeface="Arial Black" pitchFamily="34" charset="0"/>
          </a:endParaRPr>
        </a:p>
      </dsp:txBody>
      <dsp:txXfrm>
        <a:off x="3689466" y="212867"/>
        <a:ext cx="1152774" cy="806942"/>
      </dsp:txXfrm>
    </dsp:sp>
    <dsp:sp modelId="{14BAF0FD-C33B-4354-9A52-D9653ACDCF9B}">
      <dsp:nvSpPr>
        <dsp:cNvPr id="0" name=""/>
        <dsp:cNvSpPr/>
      </dsp:nvSpPr>
      <dsp:spPr>
        <a:xfrm>
          <a:off x="4842241" y="212475"/>
          <a:ext cx="422684" cy="806950"/>
        </a:xfrm>
        <a:prstGeom prst="chevron">
          <a:avLst>
            <a:gd name="adj" fmla="val 6231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3AE9ED8-E08B-47AB-B54A-DCD8FD757533}">
      <dsp:nvSpPr>
        <dsp:cNvPr id="0" name=""/>
        <dsp:cNvSpPr/>
      </dsp:nvSpPr>
      <dsp:spPr>
        <a:xfrm>
          <a:off x="5264925" y="212867"/>
          <a:ext cx="1152774" cy="806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Oyster Retail</a:t>
          </a:r>
          <a:endParaRPr lang="en-AU" sz="1400" b="1" kern="1200" dirty="0">
            <a:latin typeface="Arial Black" pitchFamily="34" charset="0"/>
          </a:endParaRPr>
        </a:p>
      </dsp:txBody>
      <dsp:txXfrm>
        <a:off x="5264925" y="212867"/>
        <a:ext cx="1152774" cy="806942"/>
      </dsp:txXfrm>
    </dsp:sp>
    <dsp:sp modelId="{BF8D5D32-6B05-49B3-B8C4-61D96306D051}">
      <dsp:nvSpPr>
        <dsp:cNvPr id="0" name=""/>
        <dsp:cNvSpPr/>
      </dsp:nvSpPr>
      <dsp:spPr>
        <a:xfrm>
          <a:off x="6343764" y="228073"/>
          <a:ext cx="422684" cy="806950"/>
        </a:xfrm>
        <a:prstGeom prst="chevron">
          <a:avLst>
            <a:gd name="adj" fmla="val 6231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9BE1F4D-2010-40A6-961E-461400426442}">
      <dsp:nvSpPr>
        <dsp:cNvPr id="0" name=""/>
        <dsp:cNvSpPr/>
      </dsp:nvSpPr>
      <dsp:spPr>
        <a:xfrm>
          <a:off x="6841072" y="0"/>
          <a:ext cx="1583863" cy="1327443"/>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n-AU" sz="1400" kern="1200" dirty="0" smtClean="0">
              <a:latin typeface="Arial Black" pitchFamily="34" charset="0"/>
            </a:rPr>
            <a:t>Test  Products in Markets </a:t>
          </a:r>
          <a:endParaRPr lang="en-AU" sz="1400" kern="1200" dirty="0">
            <a:latin typeface="Arial Black" pitchFamily="34" charset="0"/>
          </a:endParaRPr>
        </a:p>
      </dsp:txBody>
      <dsp:txXfrm>
        <a:off x="7073023" y="194400"/>
        <a:ext cx="1119961" cy="9386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9E5032-32D0-47DE-B76E-2C3EEC468EA8}">
      <dsp:nvSpPr>
        <dsp:cNvPr id="0" name=""/>
        <dsp:cNvSpPr/>
      </dsp:nvSpPr>
      <dsp:spPr>
        <a:xfrm>
          <a:off x="212474" y="423221"/>
          <a:ext cx="1185020" cy="390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Selective breeding</a:t>
          </a:r>
          <a:endParaRPr lang="en-AU" sz="1400" b="1" kern="1200" dirty="0">
            <a:latin typeface="Arial Black" pitchFamily="34" charset="0"/>
          </a:endParaRPr>
        </a:p>
      </dsp:txBody>
      <dsp:txXfrm>
        <a:off x="212474" y="423221"/>
        <a:ext cx="1185020" cy="390518"/>
      </dsp:txXfrm>
    </dsp:sp>
    <dsp:sp modelId="{08106CB7-9C84-4AF9-B4A4-285CA98FD2D8}">
      <dsp:nvSpPr>
        <dsp:cNvPr id="0" name=""/>
        <dsp:cNvSpPr/>
      </dsp:nvSpPr>
      <dsp:spPr>
        <a:xfrm>
          <a:off x="211127" y="304450"/>
          <a:ext cx="94263" cy="9426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AFAB6E-1064-4224-81D3-7DFCCC256341}">
      <dsp:nvSpPr>
        <dsp:cNvPr id="0" name=""/>
        <dsp:cNvSpPr/>
      </dsp:nvSpPr>
      <dsp:spPr>
        <a:xfrm>
          <a:off x="277111" y="172481"/>
          <a:ext cx="94263" cy="9426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DD14EA-88A6-436D-8109-B02E1D16C94F}">
      <dsp:nvSpPr>
        <dsp:cNvPr id="0" name=""/>
        <dsp:cNvSpPr/>
      </dsp:nvSpPr>
      <dsp:spPr>
        <a:xfrm>
          <a:off x="225059" y="432343"/>
          <a:ext cx="148127" cy="14812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35B1F35-BB32-4500-ABE5-DA46F9EE65DA}">
      <dsp:nvSpPr>
        <dsp:cNvPr id="0" name=""/>
        <dsp:cNvSpPr/>
      </dsp:nvSpPr>
      <dsp:spPr>
        <a:xfrm>
          <a:off x="567441" y="53710"/>
          <a:ext cx="94263" cy="9426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F38B63-460A-4CE7-9DA1-E5B36904A001}">
      <dsp:nvSpPr>
        <dsp:cNvPr id="0" name=""/>
        <dsp:cNvSpPr/>
      </dsp:nvSpPr>
      <dsp:spPr>
        <a:xfrm>
          <a:off x="739000" y="923"/>
          <a:ext cx="94263" cy="9426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B2EC31-30B3-4B9E-BEDD-1DEA5F1A6656}">
      <dsp:nvSpPr>
        <dsp:cNvPr id="0" name=""/>
        <dsp:cNvSpPr/>
      </dsp:nvSpPr>
      <dsp:spPr>
        <a:xfrm>
          <a:off x="950149" y="93300"/>
          <a:ext cx="94263" cy="9426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82EFC8-1F2C-4969-8067-BECEBE258539}">
      <dsp:nvSpPr>
        <dsp:cNvPr id="0" name=""/>
        <dsp:cNvSpPr/>
      </dsp:nvSpPr>
      <dsp:spPr>
        <a:xfrm>
          <a:off x="1082117" y="159284"/>
          <a:ext cx="148127" cy="14812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C8D6E4-5909-4128-AEF6-A1307F387C45}">
      <dsp:nvSpPr>
        <dsp:cNvPr id="0" name=""/>
        <dsp:cNvSpPr/>
      </dsp:nvSpPr>
      <dsp:spPr>
        <a:xfrm>
          <a:off x="1266873" y="304450"/>
          <a:ext cx="94263" cy="9426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6A50BB-EBEA-48F1-A6E3-60CC694BE47C}">
      <dsp:nvSpPr>
        <dsp:cNvPr id="0" name=""/>
        <dsp:cNvSpPr/>
      </dsp:nvSpPr>
      <dsp:spPr>
        <a:xfrm>
          <a:off x="1346054" y="449615"/>
          <a:ext cx="94263" cy="9426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77309B-A443-438F-94BE-FED0BFD06A9F}">
      <dsp:nvSpPr>
        <dsp:cNvPr id="0" name=""/>
        <dsp:cNvSpPr/>
      </dsp:nvSpPr>
      <dsp:spPr>
        <a:xfrm>
          <a:off x="691158" y="72788"/>
          <a:ext cx="242390" cy="242390"/>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222FDD-3A50-4F78-AA82-5498F3A8347F}">
      <dsp:nvSpPr>
        <dsp:cNvPr id="0" name=""/>
        <dsp:cNvSpPr/>
      </dsp:nvSpPr>
      <dsp:spPr>
        <a:xfrm>
          <a:off x="145143" y="673960"/>
          <a:ext cx="94263" cy="9426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B4A0C0-6486-467A-9B8D-9E528CB9249E}">
      <dsp:nvSpPr>
        <dsp:cNvPr id="0" name=""/>
        <dsp:cNvSpPr/>
      </dsp:nvSpPr>
      <dsp:spPr>
        <a:xfrm>
          <a:off x="224324" y="792732"/>
          <a:ext cx="148127" cy="14812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E308E5-CB69-4990-8BC7-AE6F57EA83ED}">
      <dsp:nvSpPr>
        <dsp:cNvPr id="0" name=""/>
        <dsp:cNvSpPr/>
      </dsp:nvSpPr>
      <dsp:spPr>
        <a:xfrm>
          <a:off x="422276" y="898306"/>
          <a:ext cx="215458" cy="215458"/>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B2DFEE-99CC-47AE-8170-CBF129CE59D8}">
      <dsp:nvSpPr>
        <dsp:cNvPr id="0" name=""/>
        <dsp:cNvSpPr/>
      </dsp:nvSpPr>
      <dsp:spPr>
        <a:xfrm>
          <a:off x="699409" y="1069865"/>
          <a:ext cx="94263" cy="9426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225537-357E-4B35-87F6-4F44254E3480}">
      <dsp:nvSpPr>
        <dsp:cNvPr id="0" name=""/>
        <dsp:cNvSpPr/>
      </dsp:nvSpPr>
      <dsp:spPr>
        <a:xfrm>
          <a:off x="752197" y="898306"/>
          <a:ext cx="148127" cy="14812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DC1572-E9FF-4DA1-96E9-C27C13D722D9}">
      <dsp:nvSpPr>
        <dsp:cNvPr id="0" name=""/>
        <dsp:cNvSpPr/>
      </dsp:nvSpPr>
      <dsp:spPr>
        <a:xfrm>
          <a:off x="884165" y="1083062"/>
          <a:ext cx="94263" cy="9426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1EB352-EE5F-464E-B076-6F674D37C3E7}">
      <dsp:nvSpPr>
        <dsp:cNvPr id="0" name=""/>
        <dsp:cNvSpPr/>
      </dsp:nvSpPr>
      <dsp:spPr>
        <a:xfrm>
          <a:off x="1002936" y="871913"/>
          <a:ext cx="215458" cy="215458"/>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9DC075-4E46-4B63-BDF9-C5E59CA1D2BF}">
      <dsp:nvSpPr>
        <dsp:cNvPr id="0" name=""/>
        <dsp:cNvSpPr/>
      </dsp:nvSpPr>
      <dsp:spPr>
        <a:xfrm>
          <a:off x="1293266" y="819125"/>
          <a:ext cx="148127" cy="14812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1949C5-AF83-4BF3-B800-54D9CF340747}">
      <dsp:nvSpPr>
        <dsp:cNvPr id="0" name=""/>
        <dsp:cNvSpPr/>
      </dsp:nvSpPr>
      <dsp:spPr>
        <a:xfrm>
          <a:off x="3021356" y="216022"/>
          <a:ext cx="435029" cy="830518"/>
        </a:xfrm>
        <a:prstGeom prst="chevron">
          <a:avLst>
            <a:gd name="adj" fmla="val 6231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C88AF3-2397-4A78-9A53-68B07B703C33}">
      <dsp:nvSpPr>
        <dsp:cNvPr id="0" name=""/>
        <dsp:cNvSpPr/>
      </dsp:nvSpPr>
      <dsp:spPr>
        <a:xfrm>
          <a:off x="1876423" y="199059"/>
          <a:ext cx="1186444" cy="8305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EBVs &amp; breeding tools</a:t>
          </a:r>
          <a:endParaRPr lang="en-AU" sz="1400" b="1" kern="1200" dirty="0"/>
        </a:p>
      </dsp:txBody>
      <dsp:txXfrm>
        <a:off x="1876423" y="199059"/>
        <a:ext cx="1186444" cy="830511"/>
      </dsp:txXfrm>
    </dsp:sp>
    <dsp:sp modelId="{C1BF721A-9762-4EDE-BE70-6555348CCCAD}">
      <dsp:nvSpPr>
        <dsp:cNvPr id="0" name=""/>
        <dsp:cNvSpPr/>
      </dsp:nvSpPr>
      <dsp:spPr>
        <a:xfrm>
          <a:off x="1512170" y="216022"/>
          <a:ext cx="435029" cy="830518"/>
        </a:xfrm>
        <a:prstGeom prst="chevron">
          <a:avLst>
            <a:gd name="adj" fmla="val 6231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3AE9ED8-E08B-47AB-B54A-DCD8FD757533}">
      <dsp:nvSpPr>
        <dsp:cNvPr id="0" name=""/>
        <dsp:cNvSpPr/>
      </dsp:nvSpPr>
      <dsp:spPr>
        <a:xfrm>
          <a:off x="3566082" y="216026"/>
          <a:ext cx="1186444" cy="8305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Oyster Condition &amp; Survival Traits</a:t>
          </a:r>
          <a:endParaRPr lang="en-AU" sz="1400" b="1" kern="1200" dirty="0">
            <a:latin typeface="Arial Black" pitchFamily="34" charset="0"/>
          </a:endParaRPr>
        </a:p>
      </dsp:txBody>
      <dsp:txXfrm>
        <a:off x="3566082" y="216026"/>
        <a:ext cx="1186444" cy="830511"/>
      </dsp:txXfrm>
    </dsp:sp>
    <dsp:sp modelId="{BF8D5D32-6B05-49B3-B8C4-61D96306D051}">
      <dsp:nvSpPr>
        <dsp:cNvPr id="0" name=""/>
        <dsp:cNvSpPr/>
      </dsp:nvSpPr>
      <dsp:spPr>
        <a:xfrm>
          <a:off x="4752528" y="216022"/>
          <a:ext cx="435029" cy="830518"/>
        </a:xfrm>
        <a:prstGeom prst="chevron">
          <a:avLst>
            <a:gd name="adj" fmla="val 6231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0BBD837-D4AE-4201-9C79-9F8F23391626}">
      <dsp:nvSpPr>
        <dsp:cNvPr id="0" name=""/>
        <dsp:cNvSpPr/>
      </dsp:nvSpPr>
      <dsp:spPr>
        <a:xfrm>
          <a:off x="5256583" y="216026"/>
          <a:ext cx="1186444" cy="8305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POMS Resistant Traits</a:t>
          </a:r>
          <a:endParaRPr lang="en-AU" sz="1400" b="1" kern="1200" dirty="0">
            <a:latin typeface="Arial Black" pitchFamily="34" charset="0"/>
          </a:endParaRPr>
        </a:p>
      </dsp:txBody>
      <dsp:txXfrm>
        <a:off x="5256583" y="216026"/>
        <a:ext cx="1186444" cy="830511"/>
      </dsp:txXfrm>
    </dsp:sp>
    <dsp:sp modelId="{0881D008-8B55-4D0C-B521-EF8457032024}">
      <dsp:nvSpPr>
        <dsp:cNvPr id="0" name=""/>
        <dsp:cNvSpPr/>
      </dsp:nvSpPr>
      <dsp:spPr>
        <a:xfrm>
          <a:off x="6408713" y="216611"/>
          <a:ext cx="435029" cy="830518"/>
        </a:xfrm>
        <a:prstGeom prst="chevron">
          <a:avLst>
            <a:gd name="adj" fmla="val 6231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9BE1F4D-2010-40A6-961E-461400426442}">
      <dsp:nvSpPr>
        <dsp:cNvPr id="0" name=""/>
        <dsp:cNvSpPr/>
      </dsp:nvSpPr>
      <dsp:spPr>
        <a:xfrm>
          <a:off x="6885988" y="882"/>
          <a:ext cx="1538947" cy="1366305"/>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n-AU" sz="1400" b="0" i="1" kern="1200" dirty="0" smtClean="0">
              <a:latin typeface="Arial Black" pitchFamily="34" charset="0"/>
            </a:rPr>
            <a:t>Stock for sale</a:t>
          </a:r>
          <a:r>
            <a:rPr lang="en-AU" sz="1400" b="1" kern="1200" dirty="0" smtClean="0">
              <a:latin typeface="Arial Black" pitchFamily="34" charset="0"/>
            </a:rPr>
            <a:t> with </a:t>
          </a:r>
          <a:r>
            <a:rPr lang="en-AU" sz="1300" b="1" kern="1200" dirty="0" smtClean="0">
              <a:latin typeface="Arial Black" pitchFamily="34" charset="0"/>
            </a:rPr>
            <a:t>in-demand </a:t>
          </a:r>
          <a:r>
            <a:rPr lang="en-AU" sz="1400" b="1" kern="1200" dirty="0" smtClean="0">
              <a:latin typeface="Arial Black" pitchFamily="34" charset="0"/>
            </a:rPr>
            <a:t>traits</a:t>
          </a:r>
          <a:endParaRPr lang="en-AU" sz="1400" kern="1200" dirty="0">
            <a:latin typeface="Arial Black" pitchFamily="34" charset="0"/>
          </a:endParaRPr>
        </a:p>
      </dsp:txBody>
      <dsp:txXfrm>
        <a:off x="7111362" y="200973"/>
        <a:ext cx="1088199" cy="9661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9E5032-32D0-47DE-B76E-2C3EEC468EA8}">
      <dsp:nvSpPr>
        <dsp:cNvPr id="0" name=""/>
        <dsp:cNvSpPr/>
      </dsp:nvSpPr>
      <dsp:spPr>
        <a:xfrm>
          <a:off x="68358" y="353212"/>
          <a:ext cx="1368496" cy="574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Enterprise  Analysis</a:t>
          </a:r>
          <a:endParaRPr lang="en-AU" sz="1400" b="1" kern="1200" dirty="0">
            <a:latin typeface="Arial Black" pitchFamily="34" charset="0"/>
          </a:endParaRPr>
        </a:p>
      </dsp:txBody>
      <dsp:txXfrm>
        <a:off x="68358" y="353212"/>
        <a:ext cx="1368496" cy="574748"/>
      </dsp:txXfrm>
    </dsp:sp>
    <dsp:sp modelId="{08106CB7-9C84-4AF9-B4A4-285CA98FD2D8}">
      <dsp:nvSpPr>
        <dsp:cNvPr id="0" name=""/>
        <dsp:cNvSpPr/>
      </dsp:nvSpPr>
      <dsp:spPr>
        <a:xfrm>
          <a:off x="144016" y="357911"/>
          <a:ext cx="74136" cy="74136"/>
        </a:xfrm>
        <a:prstGeom prst="ellipse">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AFAB6E-1064-4224-81D3-7DFCCC256341}">
      <dsp:nvSpPr>
        <dsp:cNvPr id="0" name=""/>
        <dsp:cNvSpPr/>
      </dsp:nvSpPr>
      <dsp:spPr>
        <a:xfrm>
          <a:off x="273105" y="285904"/>
          <a:ext cx="74136" cy="74136"/>
        </a:xfrm>
        <a:prstGeom prst="ellipse">
          <a:avLst/>
        </a:prstGeom>
        <a:solidFill>
          <a:schemeClr val="accent3">
            <a:shade val="50000"/>
            <a:hueOff val="28164"/>
            <a:satOff val="-449"/>
            <a:lumOff val="432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DD14EA-88A6-436D-8109-B02E1D16C94F}">
      <dsp:nvSpPr>
        <dsp:cNvPr id="0" name=""/>
        <dsp:cNvSpPr/>
      </dsp:nvSpPr>
      <dsp:spPr>
        <a:xfrm>
          <a:off x="397655" y="144015"/>
          <a:ext cx="116500" cy="116500"/>
        </a:xfrm>
        <a:prstGeom prst="ellipse">
          <a:avLst/>
        </a:prstGeom>
        <a:solidFill>
          <a:schemeClr val="accent3">
            <a:shade val="50000"/>
            <a:hueOff val="56327"/>
            <a:satOff val="-899"/>
            <a:lumOff val="86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35B1F35-BB32-4500-ABE5-DA46F9EE65DA}">
      <dsp:nvSpPr>
        <dsp:cNvPr id="0" name=""/>
        <dsp:cNvSpPr/>
      </dsp:nvSpPr>
      <dsp:spPr>
        <a:xfrm>
          <a:off x="864097" y="285904"/>
          <a:ext cx="74136" cy="74136"/>
        </a:xfrm>
        <a:prstGeom prst="ellipse">
          <a:avLst/>
        </a:prstGeom>
        <a:solidFill>
          <a:schemeClr val="accent3">
            <a:shade val="50000"/>
            <a:hueOff val="84491"/>
            <a:satOff val="-1348"/>
            <a:lumOff val="12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F38B63-460A-4CE7-9DA1-E5B36904A001}">
      <dsp:nvSpPr>
        <dsp:cNvPr id="0" name=""/>
        <dsp:cNvSpPr/>
      </dsp:nvSpPr>
      <dsp:spPr>
        <a:xfrm>
          <a:off x="636374" y="141888"/>
          <a:ext cx="74136" cy="74136"/>
        </a:xfrm>
        <a:prstGeom prst="ellipse">
          <a:avLst/>
        </a:prstGeom>
        <a:solidFill>
          <a:schemeClr val="accent3">
            <a:shade val="50000"/>
            <a:hueOff val="112655"/>
            <a:satOff val="-1797"/>
            <a:lumOff val="173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B2EC31-30B3-4B9E-BEDD-1DEA5F1A6656}">
      <dsp:nvSpPr>
        <dsp:cNvPr id="0" name=""/>
        <dsp:cNvSpPr/>
      </dsp:nvSpPr>
      <dsp:spPr>
        <a:xfrm>
          <a:off x="802440" y="357912"/>
          <a:ext cx="74136" cy="74136"/>
        </a:xfrm>
        <a:prstGeom prst="ellipse">
          <a:avLst/>
        </a:prstGeom>
        <a:solidFill>
          <a:schemeClr val="accent3">
            <a:shade val="50000"/>
            <a:hueOff val="140818"/>
            <a:satOff val="-2247"/>
            <a:lumOff val="2163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82EFC8-1F2C-4969-8067-BECEBE258539}">
      <dsp:nvSpPr>
        <dsp:cNvPr id="0" name=""/>
        <dsp:cNvSpPr/>
      </dsp:nvSpPr>
      <dsp:spPr>
        <a:xfrm>
          <a:off x="963620" y="315548"/>
          <a:ext cx="116500" cy="116500"/>
        </a:xfrm>
        <a:prstGeom prst="ellipse">
          <a:avLst/>
        </a:prstGeom>
        <a:solidFill>
          <a:schemeClr val="accent3">
            <a:shade val="50000"/>
            <a:hueOff val="168982"/>
            <a:satOff val="-2696"/>
            <a:lumOff val="259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C8D6E4-5909-4128-AEF6-A1307F387C45}">
      <dsp:nvSpPr>
        <dsp:cNvPr id="0" name=""/>
        <dsp:cNvSpPr/>
      </dsp:nvSpPr>
      <dsp:spPr>
        <a:xfrm>
          <a:off x="720080" y="288032"/>
          <a:ext cx="74136" cy="74136"/>
        </a:xfrm>
        <a:prstGeom prst="ellipse">
          <a:avLst/>
        </a:prstGeom>
        <a:solidFill>
          <a:schemeClr val="accent3">
            <a:shade val="50000"/>
            <a:hueOff val="197146"/>
            <a:satOff val="-3146"/>
            <a:lumOff val="302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6A50BB-EBEA-48F1-A6E3-60CC694BE47C}">
      <dsp:nvSpPr>
        <dsp:cNvPr id="0" name=""/>
        <dsp:cNvSpPr/>
      </dsp:nvSpPr>
      <dsp:spPr>
        <a:xfrm>
          <a:off x="1222008" y="789960"/>
          <a:ext cx="74136" cy="74136"/>
        </a:xfrm>
        <a:prstGeom prst="ellipse">
          <a:avLst/>
        </a:prstGeom>
        <a:solidFill>
          <a:schemeClr val="accent3">
            <a:shade val="50000"/>
            <a:hueOff val="225310"/>
            <a:satOff val="-3595"/>
            <a:lumOff val="3461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77309B-A443-438F-94BE-FED0BFD06A9F}">
      <dsp:nvSpPr>
        <dsp:cNvPr id="0" name=""/>
        <dsp:cNvSpPr/>
      </dsp:nvSpPr>
      <dsp:spPr>
        <a:xfrm>
          <a:off x="529443" y="241411"/>
          <a:ext cx="190636" cy="190636"/>
        </a:xfrm>
        <a:prstGeom prst="ellipse">
          <a:avLst/>
        </a:prstGeom>
        <a:solidFill>
          <a:schemeClr val="accent3">
            <a:shade val="50000"/>
            <a:hueOff val="253473"/>
            <a:satOff val="-4044"/>
            <a:lumOff val="389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222FDD-3A50-4F78-AA82-5498F3A8347F}">
      <dsp:nvSpPr>
        <dsp:cNvPr id="0" name=""/>
        <dsp:cNvSpPr/>
      </dsp:nvSpPr>
      <dsp:spPr>
        <a:xfrm>
          <a:off x="144016" y="480494"/>
          <a:ext cx="74136" cy="74136"/>
        </a:xfrm>
        <a:prstGeom prst="ellipse">
          <a:avLst/>
        </a:prstGeom>
        <a:solidFill>
          <a:schemeClr val="accent3">
            <a:shade val="50000"/>
            <a:hueOff val="253473"/>
            <a:satOff val="-4044"/>
            <a:lumOff val="389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B4A0C0-6486-467A-9B8D-9E528CB9249E}">
      <dsp:nvSpPr>
        <dsp:cNvPr id="0" name=""/>
        <dsp:cNvSpPr/>
      </dsp:nvSpPr>
      <dsp:spPr>
        <a:xfrm>
          <a:off x="243539" y="603579"/>
          <a:ext cx="116500" cy="116500"/>
        </a:xfrm>
        <a:prstGeom prst="ellipse">
          <a:avLst/>
        </a:prstGeom>
        <a:solidFill>
          <a:schemeClr val="accent3">
            <a:shade val="50000"/>
            <a:hueOff val="225310"/>
            <a:satOff val="-3595"/>
            <a:lumOff val="3461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E308E5-CB69-4990-8BC7-AE6F57EA83ED}">
      <dsp:nvSpPr>
        <dsp:cNvPr id="0" name=""/>
        <dsp:cNvSpPr/>
      </dsp:nvSpPr>
      <dsp:spPr>
        <a:xfrm>
          <a:off x="334600" y="262594"/>
          <a:ext cx="169455" cy="169455"/>
        </a:xfrm>
        <a:prstGeom prst="ellipse">
          <a:avLst/>
        </a:prstGeom>
        <a:solidFill>
          <a:schemeClr val="accent3">
            <a:shade val="50000"/>
            <a:hueOff val="197146"/>
            <a:satOff val="-3146"/>
            <a:lumOff val="302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B2DFEE-99CC-47AE-8170-CBF129CE59D8}">
      <dsp:nvSpPr>
        <dsp:cNvPr id="0" name=""/>
        <dsp:cNvSpPr/>
      </dsp:nvSpPr>
      <dsp:spPr>
        <a:xfrm>
          <a:off x="605237" y="861968"/>
          <a:ext cx="74136" cy="74136"/>
        </a:xfrm>
        <a:prstGeom prst="ellipse">
          <a:avLst/>
        </a:prstGeom>
        <a:solidFill>
          <a:schemeClr val="accent3">
            <a:shade val="50000"/>
            <a:hueOff val="168982"/>
            <a:satOff val="-2696"/>
            <a:lumOff val="259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225537-357E-4B35-87F6-4F44254E3480}">
      <dsp:nvSpPr>
        <dsp:cNvPr id="0" name=""/>
        <dsp:cNvSpPr/>
      </dsp:nvSpPr>
      <dsp:spPr>
        <a:xfrm>
          <a:off x="432048" y="891612"/>
          <a:ext cx="116500" cy="116500"/>
        </a:xfrm>
        <a:prstGeom prst="ellipse">
          <a:avLst/>
        </a:prstGeom>
        <a:solidFill>
          <a:schemeClr val="accent3">
            <a:shade val="50000"/>
            <a:hueOff val="140818"/>
            <a:satOff val="-2247"/>
            <a:lumOff val="2163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DC1572-E9FF-4DA1-96E9-C27C13D722D9}">
      <dsp:nvSpPr>
        <dsp:cNvPr id="0" name=""/>
        <dsp:cNvSpPr/>
      </dsp:nvSpPr>
      <dsp:spPr>
        <a:xfrm>
          <a:off x="750545" y="861968"/>
          <a:ext cx="74136" cy="74136"/>
        </a:xfrm>
        <a:prstGeom prst="ellipse">
          <a:avLst/>
        </a:prstGeom>
        <a:solidFill>
          <a:schemeClr val="accent3">
            <a:shade val="50000"/>
            <a:hueOff val="112655"/>
            <a:satOff val="-1797"/>
            <a:lumOff val="173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1EB352-EE5F-464E-B076-6F674D37C3E7}">
      <dsp:nvSpPr>
        <dsp:cNvPr id="0" name=""/>
        <dsp:cNvSpPr/>
      </dsp:nvSpPr>
      <dsp:spPr>
        <a:xfrm>
          <a:off x="982673" y="838658"/>
          <a:ext cx="169455" cy="169455"/>
        </a:xfrm>
        <a:prstGeom prst="ellipse">
          <a:avLst/>
        </a:prstGeom>
        <a:solidFill>
          <a:schemeClr val="accent3">
            <a:shade val="50000"/>
            <a:hueOff val="84491"/>
            <a:satOff val="-1348"/>
            <a:lumOff val="12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9DC075-4E46-4B63-BDF9-C5E59CA1D2BF}">
      <dsp:nvSpPr>
        <dsp:cNvPr id="0" name=""/>
        <dsp:cNvSpPr/>
      </dsp:nvSpPr>
      <dsp:spPr>
        <a:xfrm>
          <a:off x="1179644" y="603579"/>
          <a:ext cx="116500" cy="116500"/>
        </a:xfrm>
        <a:prstGeom prst="ellipse">
          <a:avLst/>
        </a:prstGeom>
        <a:solidFill>
          <a:schemeClr val="accent3">
            <a:shade val="50000"/>
            <a:hueOff val="56327"/>
            <a:satOff val="-899"/>
            <a:lumOff val="86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1949C5-AF83-4BF3-B800-54D9CF340747}">
      <dsp:nvSpPr>
        <dsp:cNvPr id="0" name=""/>
        <dsp:cNvSpPr/>
      </dsp:nvSpPr>
      <dsp:spPr>
        <a:xfrm>
          <a:off x="1348527" y="216739"/>
          <a:ext cx="342144" cy="791374"/>
        </a:xfrm>
        <a:prstGeom prst="chevron">
          <a:avLst>
            <a:gd name="adj" fmla="val 62310"/>
          </a:avLst>
        </a:prstGeom>
        <a:solidFill>
          <a:schemeClr val="accent3">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C88AF3-2397-4A78-9A53-68B07B703C33}">
      <dsp:nvSpPr>
        <dsp:cNvPr id="0" name=""/>
        <dsp:cNvSpPr/>
      </dsp:nvSpPr>
      <dsp:spPr>
        <a:xfrm>
          <a:off x="1685410" y="285833"/>
          <a:ext cx="1379509" cy="6531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Oyster Performance Benchmarks</a:t>
          </a:r>
          <a:endParaRPr lang="en-AU" sz="1400" b="1" kern="1200" dirty="0">
            <a:latin typeface="Arial Black" pitchFamily="34" charset="0"/>
          </a:endParaRPr>
        </a:p>
      </dsp:txBody>
      <dsp:txXfrm>
        <a:off x="1685410" y="285833"/>
        <a:ext cx="1379509" cy="653185"/>
      </dsp:txXfrm>
    </dsp:sp>
    <dsp:sp modelId="{C1BF721A-9762-4EDE-BE70-6555348CCCAD}">
      <dsp:nvSpPr>
        <dsp:cNvPr id="0" name=""/>
        <dsp:cNvSpPr/>
      </dsp:nvSpPr>
      <dsp:spPr>
        <a:xfrm>
          <a:off x="3132938" y="208313"/>
          <a:ext cx="342144" cy="799800"/>
        </a:xfrm>
        <a:prstGeom prst="chevron">
          <a:avLst>
            <a:gd name="adj" fmla="val 62310"/>
          </a:avLst>
        </a:prstGeom>
        <a:solidFill>
          <a:schemeClr val="accent3">
            <a:shade val="90000"/>
            <a:hueOff val="140170"/>
            <a:satOff val="-3004"/>
            <a:lumOff val="154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3AE9ED8-E08B-47AB-B54A-DCD8FD757533}">
      <dsp:nvSpPr>
        <dsp:cNvPr id="0" name=""/>
        <dsp:cNvSpPr/>
      </dsp:nvSpPr>
      <dsp:spPr>
        <a:xfrm>
          <a:off x="3405515" y="281614"/>
          <a:ext cx="1413027" cy="6531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Bench-marking Extension</a:t>
          </a:r>
          <a:endParaRPr lang="en-AU" sz="1400" b="1" kern="1200" dirty="0">
            <a:latin typeface="Arial Black" pitchFamily="34" charset="0"/>
          </a:endParaRPr>
        </a:p>
      </dsp:txBody>
      <dsp:txXfrm>
        <a:off x="3405515" y="281614"/>
        <a:ext cx="1413027" cy="653185"/>
      </dsp:txXfrm>
    </dsp:sp>
    <dsp:sp modelId="{BF8D5D32-6B05-49B3-B8C4-61D96306D051}">
      <dsp:nvSpPr>
        <dsp:cNvPr id="0" name=""/>
        <dsp:cNvSpPr/>
      </dsp:nvSpPr>
      <dsp:spPr>
        <a:xfrm>
          <a:off x="4786052" y="216739"/>
          <a:ext cx="342144" cy="791374"/>
        </a:xfrm>
        <a:prstGeom prst="chevron">
          <a:avLst>
            <a:gd name="adj" fmla="val 62310"/>
          </a:avLst>
        </a:prstGeom>
        <a:solidFill>
          <a:schemeClr val="accent3">
            <a:shade val="90000"/>
            <a:hueOff val="280340"/>
            <a:satOff val="-6007"/>
            <a:lumOff val="3081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0BBD837-D4AE-4201-9C79-9F8F23391626}">
      <dsp:nvSpPr>
        <dsp:cNvPr id="0" name=""/>
        <dsp:cNvSpPr/>
      </dsp:nvSpPr>
      <dsp:spPr>
        <a:xfrm>
          <a:off x="5191490" y="274984"/>
          <a:ext cx="1380507" cy="6531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Bench-marking by Commercial Operator</a:t>
          </a:r>
          <a:endParaRPr lang="en-AU" sz="1400" b="1" kern="1200" dirty="0">
            <a:latin typeface="Arial Black" pitchFamily="34" charset="0"/>
          </a:endParaRPr>
        </a:p>
      </dsp:txBody>
      <dsp:txXfrm>
        <a:off x="5191490" y="274984"/>
        <a:ext cx="1380507" cy="653185"/>
      </dsp:txXfrm>
    </dsp:sp>
    <dsp:sp modelId="{0881D008-8B55-4D0C-B521-EF8457032024}">
      <dsp:nvSpPr>
        <dsp:cNvPr id="0" name=""/>
        <dsp:cNvSpPr/>
      </dsp:nvSpPr>
      <dsp:spPr>
        <a:xfrm>
          <a:off x="6571998" y="194413"/>
          <a:ext cx="342144" cy="813700"/>
        </a:xfrm>
        <a:prstGeom prst="chevron">
          <a:avLst>
            <a:gd name="adj" fmla="val 62310"/>
          </a:avLst>
        </a:prstGeom>
        <a:solidFill>
          <a:schemeClr val="accent3">
            <a:shade val="90000"/>
            <a:hueOff val="140170"/>
            <a:satOff val="-3004"/>
            <a:lumOff val="154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9BE1F4D-2010-40A6-961E-461400426442}">
      <dsp:nvSpPr>
        <dsp:cNvPr id="0" name=""/>
        <dsp:cNvSpPr/>
      </dsp:nvSpPr>
      <dsp:spPr>
        <a:xfrm>
          <a:off x="6918165" y="26007"/>
          <a:ext cx="1506770" cy="1273860"/>
        </a:xfrm>
        <a:prstGeom prst="ellipse">
          <a:avLst/>
        </a:prstGeom>
        <a:solidFill>
          <a:schemeClr val="accent3">
            <a:shade val="50000"/>
            <a:hueOff val="28164"/>
            <a:satOff val="-449"/>
            <a:lumOff val="432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n-AU" sz="1400" kern="1200" dirty="0" smtClean="0">
              <a:latin typeface="Arial Black" pitchFamily="34" charset="0"/>
            </a:rPr>
            <a:t>Improved business </a:t>
          </a:r>
          <a:r>
            <a:rPr lang="en-AU" sz="1300" kern="1200" spc="-100" baseline="0" dirty="0" smtClean="0">
              <a:latin typeface="Arial Black" pitchFamily="34" charset="0"/>
            </a:rPr>
            <a:t>performance</a:t>
          </a:r>
          <a:endParaRPr lang="en-AU" sz="1300" kern="1200" spc="-100" baseline="0" dirty="0">
            <a:latin typeface="Arial Black" pitchFamily="34" charset="0"/>
          </a:endParaRPr>
        </a:p>
      </dsp:txBody>
      <dsp:txXfrm>
        <a:off x="7138826" y="212559"/>
        <a:ext cx="1065448" cy="9007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9E5032-32D0-47DE-B76E-2C3EEC468EA8}">
      <dsp:nvSpPr>
        <dsp:cNvPr id="0" name=""/>
        <dsp:cNvSpPr/>
      </dsp:nvSpPr>
      <dsp:spPr>
        <a:xfrm>
          <a:off x="3517" y="449700"/>
          <a:ext cx="1563660" cy="35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Cool-chain Data Analysis</a:t>
          </a:r>
          <a:endParaRPr lang="en-AU" sz="1400" b="1" kern="1200" dirty="0">
            <a:latin typeface="Arial Black" pitchFamily="34" charset="0"/>
          </a:endParaRPr>
        </a:p>
      </dsp:txBody>
      <dsp:txXfrm>
        <a:off x="3517" y="449700"/>
        <a:ext cx="1563660" cy="350938"/>
      </dsp:txXfrm>
    </dsp:sp>
    <dsp:sp modelId="{08106CB7-9C84-4AF9-B4A4-285CA98FD2D8}">
      <dsp:nvSpPr>
        <dsp:cNvPr id="0" name=""/>
        <dsp:cNvSpPr/>
      </dsp:nvSpPr>
      <dsp:spPr>
        <a:xfrm>
          <a:off x="251678" y="342966"/>
          <a:ext cx="84709" cy="8470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AFAB6E-1064-4224-81D3-7DFCCC256341}">
      <dsp:nvSpPr>
        <dsp:cNvPr id="0" name=""/>
        <dsp:cNvSpPr/>
      </dsp:nvSpPr>
      <dsp:spPr>
        <a:xfrm>
          <a:off x="310975" y="224373"/>
          <a:ext cx="84709" cy="8470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DD14EA-88A6-436D-8109-B02E1D16C94F}">
      <dsp:nvSpPr>
        <dsp:cNvPr id="0" name=""/>
        <dsp:cNvSpPr/>
      </dsp:nvSpPr>
      <dsp:spPr>
        <a:xfrm>
          <a:off x="453286" y="248091"/>
          <a:ext cx="133114" cy="133114"/>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35B1F35-BB32-4500-ABE5-DA46F9EE65DA}">
      <dsp:nvSpPr>
        <dsp:cNvPr id="0" name=""/>
        <dsp:cNvSpPr/>
      </dsp:nvSpPr>
      <dsp:spPr>
        <a:xfrm>
          <a:off x="571879" y="117639"/>
          <a:ext cx="84709" cy="8470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F38B63-460A-4CE7-9DA1-E5B36904A001}">
      <dsp:nvSpPr>
        <dsp:cNvPr id="0" name=""/>
        <dsp:cNvSpPr/>
      </dsp:nvSpPr>
      <dsp:spPr>
        <a:xfrm>
          <a:off x="726050" y="70202"/>
          <a:ext cx="84709" cy="8470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B2EC31-30B3-4B9E-BEDD-1DEA5F1A6656}">
      <dsp:nvSpPr>
        <dsp:cNvPr id="0" name=""/>
        <dsp:cNvSpPr/>
      </dsp:nvSpPr>
      <dsp:spPr>
        <a:xfrm>
          <a:off x="915799" y="153217"/>
          <a:ext cx="84709" cy="8470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82EFC8-1F2C-4969-8067-BECEBE258539}">
      <dsp:nvSpPr>
        <dsp:cNvPr id="0" name=""/>
        <dsp:cNvSpPr/>
      </dsp:nvSpPr>
      <dsp:spPr>
        <a:xfrm>
          <a:off x="1034392" y="212514"/>
          <a:ext cx="133114" cy="133114"/>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C8D6E4-5909-4128-AEF6-A1307F387C45}">
      <dsp:nvSpPr>
        <dsp:cNvPr id="0" name=""/>
        <dsp:cNvSpPr/>
      </dsp:nvSpPr>
      <dsp:spPr>
        <a:xfrm>
          <a:off x="1200423" y="342966"/>
          <a:ext cx="84709" cy="8470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6A50BB-EBEA-48F1-A6E3-60CC694BE47C}">
      <dsp:nvSpPr>
        <dsp:cNvPr id="0" name=""/>
        <dsp:cNvSpPr/>
      </dsp:nvSpPr>
      <dsp:spPr>
        <a:xfrm>
          <a:off x="1355451" y="563363"/>
          <a:ext cx="84709" cy="8470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77309B-A443-438F-94BE-FED0BFD06A9F}">
      <dsp:nvSpPr>
        <dsp:cNvPr id="0" name=""/>
        <dsp:cNvSpPr/>
      </dsp:nvSpPr>
      <dsp:spPr>
        <a:xfrm>
          <a:off x="657652" y="166549"/>
          <a:ext cx="217823" cy="217823"/>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222FDD-3A50-4F78-AA82-5498F3A8347F}">
      <dsp:nvSpPr>
        <dsp:cNvPr id="0" name=""/>
        <dsp:cNvSpPr/>
      </dsp:nvSpPr>
      <dsp:spPr>
        <a:xfrm>
          <a:off x="203323" y="563363"/>
          <a:ext cx="84709" cy="8470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B4A0C0-6486-467A-9B8D-9E528CB9249E}">
      <dsp:nvSpPr>
        <dsp:cNvPr id="0" name=""/>
        <dsp:cNvSpPr/>
      </dsp:nvSpPr>
      <dsp:spPr>
        <a:xfrm>
          <a:off x="263538" y="802991"/>
          <a:ext cx="133114" cy="133114"/>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E308E5-CB69-4990-8BC7-AE6F57EA83ED}">
      <dsp:nvSpPr>
        <dsp:cNvPr id="0" name=""/>
        <dsp:cNvSpPr/>
      </dsp:nvSpPr>
      <dsp:spPr>
        <a:xfrm>
          <a:off x="441427" y="876635"/>
          <a:ext cx="193621" cy="193621"/>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B2DFEE-99CC-47AE-8170-CBF129CE59D8}">
      <dsp:nvSpPr>
        <dsp:cNvPr id="0" name=""/>
        <dsp:cNvSpPr/>
      </dsp:nvSpPr>
      <dsp:spPr>
        <a:xfrm>
          <a:off x="690473" y="1030806"/>
          <a:ext cx="84709" cy="8470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225537-357E-4B35-87F6-4F44254E3480}">
      <dsp:nvSpPr>
        <dsp:cNvPr id="0" name=""/>
        <dsp:cNvSpPr/>
      </dsp:nvSpPr>
      <dsp:spPr>
        <a:xfrm>
          <a:off x="737910" y="876635"/>
          <a:ext cx="133114" cy="133114"/>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DC1572-E9FF-4DA1-96E9-C27C13D722D9}">
      <dsp:nvSpPr>
        <dsp:cNvPr id="0" name=""/>
        <dsp:cNvSpPr/>
      </dsp:nvSpPr>
      <dsp:spPr>
        <a:xfrm>
          <a:off x="856503" y="1042665"/>
          <a:ext cx="84709" cy="8470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1EB352-EE5F-464E-B076-6F674D37C3E7}">
      <dsp:nvSpPr>
        <dsp:cNvPr id="0" name=""/>
        <dsp:cNvSpPr/>
      </dsp:nvSpPr>
      <dsp:spPr>
        <a:xfrm>
          <a:off x="963237" y="852916"/>
          <a:ext cx="193621" cy="193621"/>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9DC075-4E46-4B63-BDF9-C5E59CA1D2BF}">
      <dsp:nvSpPr>
        <dsp:cNvPr id="0" name=""/>
        <dsp:cNvSpPr/>
      </dsp:nvSpPr>
      <dsp:spPr>
        <a:xfrm>
          <a:off x="1224141" y="805479"/>
          <a:ext cx="133114" cy="133114"/>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1949C5-AF83-4BF3-B800-54D9CF340747}">
      <dsp:nvSpPr>
        <dsp:cNvPr id="0" name=""/>
        <dsp:cNvSpPr/>
      </dsp:nvSpPr>
      <dsp:spPr>
        <a:xfrm>
          <a:off x="1567177" y="247894"/>
          <a:ext cx="390938" cy="746344"/>
        </a:xfrm>
        <a:prstGeom prst="chevron">
          <a:avLst>
            <a:gd name="adj" fmla="val 6231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C88AF3-2397-4A78-9A53-68B07B703C33}">
      <dsp:nvSpPr>
        <dsp:cNvPr id="0" name=""/>
        <dsp:cNvSpPr/>
      </dsp:nvSpPr>
      <dsp:spPr>
        <a:xfrm>
          <a:off x="1958116" y="248257"/>
          <a:ext cx="1248292" cy="7463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Cool chain data loggers</a:t>
          </a:r>
          <a:endParaRPr lang="en-AU" sz="1400" b="1" kern="1200" dirty="0">
            <a:latin typeface="Arial Black" pitchFamily="34" charset="0"/>
          </a:endParaRPr>
        </a:p>
      </dsp:txBody>
      <dsp:txXfrm>
        <a:off x="1958116" y="248257"/>
        <a:ext cx="1248292" cy="746337"/>
      </dsp:txXfrm>
    </dsp:sp>
    <dsp:sp modelId="{C1BF721A-9762-4EDE-BE70-6555348CCCAD}">
      <dsp:nvSpPr>
        <dsp:cNvPr id="0" name=""/>
        <dsp:cNvSpPr/>
      </dsp:nvSpPr>
      <dsp:spPr>
        <a:xfrm>
          <a:off x="3110300" y="244454"/>
          <a:ext cx="390938" cy="746344"/>
        </a:xfrm>
        <a:prstGeom prst="chevron">
          <a:avLst>
            <a:gd name="adj" fmla="val 6231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3AE9ED8-E08B-47AB-B54A-DCD8FD757533}">
      <dsp:nvSpPr>
        <dsp:cNvPr id="0" name=""/>
        <dsp:cNvSpPr/>
      </dsp:nvSpPr>
      <dsp:spPr>
        <a:xfrm>
          <a:off x="3597347" y="248257"/>
          <a:ext cx="1384402" cy="7463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ts val="0"/>
            </a:spcAft>
          </a:pPr>
          <a:r>
            <a:rPr lang="en-AU" sz="1400" b="1" kern="1200" dirty="0" smtClean="0">
              <a:latin typeface="Arial Black" pitchFamily="34" charset="0"/>
            </a:rPr>
            <a:t>Refrigeration Index</a:t>
          </a:r>
        </a:p>
        <a:p>
          <a:pPr lvl="0" algn="ctr" defTabSz="622300">
            <a:lnSpc>
              <a:spcPct val="90000"/>
            </a:lnSpc>
            <a:spcBef>
              <a:spcPct val="0"/>
            </a:spcBef>
            <a:spcAft>
              <a:spcPts val="0"/>
            </a:spcAft>
          </a:pPr>
          <a:r>
            <a:rPr lang="en-AU" sz="1400" b="1" kern="1200" dirty="0" smtClean="0">
              <a:latin typeface="+mn-lt"/>
            </a:rPr>
            <a:t>(vibrio growth)</a:t>
          </a:r>
          <a:endParaRPr lang="en-AU" sz="1400" b="1" kern="1200" dirty="0">
            <a:latin typeface="+mn-lt"/>
          </a:endParaRPr>
        </a:p>
      </dsp:txBody>
      <dsp:txXfrm>
        <a:off x="3597347" y="248257"/>
        <a:ext cx="1384402" cy="746337"/>
      </dsp:txXfrm>
    </dsp:sp>
    <dsp:sp modelId="{BF8D5D32-6B05-49B3-B8C4-61D96306D051}">
      <dsp:nvSpPr>
        <dsp:cNvPr id="0" name=""/>
        <dsp:cNvSpPr/>
      </dsp:nvSpPr>
      <dsp:spPr>
        <a:xfrm>
          <a:off x="4913367" y="262321"/>
          <a:ext cx="390938" cy="746344"/>
        </a:xfrm>
        <a:prstGeom prst="chevron">
          <a:avLst>
            <a:gd name="adj" fmla="val 6231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0BBD837-D4AE-4201-9C79-9F8F23391626}">
      <dsp:nvSpPr>
        <dsp:cNvPr id="0" name=""/>
        <dsp:cNvSpPr/>
      </dsp:nvSpPr>
      <dsp:spPr>
        <a:xfrm>
          <a:off x="5372689" y="248257"/>
          <a:ext cx="1261459" cy="7463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AU" sz="1400" b="1" kern="1200" dirty="0" smtClean="0">
              <a:latin typeface="Arial Black" pitchFamily="34" charset="0"/>
            </a:rPr>
            <a:t>Smart Data Logging</a:t>
          </a:r>
          <a:endParaRPr lang="en-AU" sz="1400" b="1" kern="1200" dirty="0">
            <a:latin typeface="Arial Black" pitchFamily="34" charset="0"/>
          </a:endParaRPr>
        </a:p>
      </dsp:txBody>
      <dsp:txXfrm>
        <a:off x="5372689" y="248257"/>
        <a:ext cx="1261459" cy="746337"/>
      </dsp:txXfrm>
    </dsp:sp>
    <dsp:sp modelId="{0881D008-8B55-4D0C-B521-EF8457032024}">
      <dsp:nvSpPr>
        <dsp:cNvPr id="0" name=""/>
        <dsp:cNvSpPr/>
      </dsp:nvSpPr>
      <dsp:spPr>
        <a:xfrm>
          <a:off x="6634148" y="247894"/>
          <a:ext cx="390938" cy="746344"/>
        </a:xfrm>
        <a:prstGeom prst="chevron">
          <a:avLst>
            <a:gd name="adj" fmla="val 6231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9BE1F4D-2010-40A6-961E-461400426442}">
      <dsp:nvSpPr>
        <dsp:cNvPr id="0" name=""/>
        <dsp:cNvSpPr/>
      </dsp:nvSpPr>
      <dsp:spPr>
        <a:xfrm>
          <a:off x="7028604" y="46050"/>
          <a:ext cx="1396331" cy="1227747"/>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n-AU" sz="1400" kern="1200" dirty="0" smtClean="0">
              <a:latin typeface="Arial Black" pitchFamily="34" charset="0"/>
            </a:rPr>
            <a:t>Safe Attractive Seafood</a:t>
          </a:r>
          <a:endParaRPr lang="en-AU" sz="1400" kern="1200" dirty="0">
            <a:latin typeface="Arial Black" pitchFamily="34" charset="0"/>
          </a:endParaRPr>
        </a:p>
      </dsp:txBody>
      <dsp:txXfrm>
        <a:off x="7233092" y="225849"/>
        <a:ext cx="987355" cy="86814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7285"/>
          </a:xfrm>
          <a:prstGeom prst="rect">
            <a:avLst/>
          </a:prstGeom>
        </p:spPr>
        <p:txBody>
          <a:bodyPr vert="horz" lIns="91870" tIns="45935" rIns="91870" bIns="45935" rtlCol="0"/>
          <a:lstStyle>
            <a:lvl1pPr algn="l">
              <a:defRPr sz="1200"/>
            </a:lvl1pPr>
          </a:lstStyle>
          <a:p>
            <a:endParaRPr lang="en-AU"/>
          </a:p>
        </p:txBody>
      </p:sp>
      <p:sp>
        <p:nvSpPr>
          <p:cNvPr id="3" name="Date Placeholder 2"/>
          <p:cNvSpPr>
            <a:spLocks noGrp="1"/>
          </p:cNvSpPr>
          <p:nvPr>
            <p:ph type="dt" idx="1"/>
          </p:nvPr>
        </p:nvSpPr>
        <p:spPr>
          <a:xfrm>
            <a:off x="3884614" y="0"/>
            <a:ext cx="2971800" cy="497285"/>
          </a:xfrm>
          <a:prstGeom prst="rect">
            <a:avLst/>
          </a:prstGeom>
        </p:spPr>
        <p:txBody>
          <a:bodyPr vert="horz" lIns="91870" tIns="45935" rIns="91870" bIns="45935" rtlCol="0"/>
          <a:lstStyle>
            <a:lvl1pPr algn="r">
              <a:defRPr sz="1200"/>
            </a:lvl1pPr>
          </a:lstStyle>
          <a:p>
            <a:fld id="{D63C53E4-D36E-496A-B0A9-B04FB35D9D77}" type="datetimeFigureOut">
              <a:rPr lang="en-AU" smtClean="0"/>
              <a:pPr/>
              <a:t>9/08/2013</a:t>
            </a:fld>
            <a:endParaRPr lang="en-AU"/>
          </a:p>
        </p:txBody>
      </p:sp>
      <p:sp>
        <p:nvSpPr>
          <p:cNvPr id="4" name="Slide Image Placeholder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870" tIns="45935" rIns="91870" bIns="45935" rtlCol="0" anchor="ctr"/>
          <a:lstStyle/>
          <a:p>
            <a:endParaRPr lang="en-AU"/>
          </a:p>
        </p:txBody>
      </p:sp>
      <p:sp>
        <p:nvSpPr>
          <p:cNvPr id="5" name="Notes Placeholder 4"/>
          <p:cNvSpPr>
            <a:spLocks noGrp="1"/>
          </p:cNvSpPr>
          <p:nvPr>
            <p:ph type="body" sz="quarter" idx="3"/>
          </p:nvPr>
        </p:nvSpPr>
        <p:spPr>
          <a:xfrm>
            <a:off x="685801" y="4724203"/>
            <a:ext cx="5486400" cy="4475559"/>
          </a:xfrm>
          <a:prstGeom prst="rect">
            <a:avLst/>
          </a:prstGeom>
        </p:spPr>
        <p:txBody>
          <a:bodyPr vert="horz" lIns="91870" tIns="45935" rIns="91870" bIns="4593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6677"/>
            <a:ext cx="2971800" cy="497285"/>
          </a:xfrm>
          <a:prstGeom prst="rect">
            <a:avLst/>
          </a:prstGeom>
        </p:spPr>
        <p:txBody>
          <a:bodyPr vert="horz" lIns="91870" tIns="45935" rIns="91870" bIns="45935" rtlCol="0" anchor="b"/>
          <a:lstStyle>
            <a:lvl1pPr algn="l">
              <a:defRPr sz="1200"/>
            </a:lvl1pPr>
          </a:lstStyle>
          <a:p>
            <a:endParaRPr lang="en-AU"/>
          </a:p>
        </p:txBody>
      </p:sp>
      <p:sp>
        <p:nvSpPr>
          <p:cNvPr id="7" name="Slide Number Placeholder 6"/>
          <p:cNvSpPr>
            <a:spLocks noGrp="1"/>
          </p:cNvSpPr>
          <p:nvPr>
            <p:ph type="sldNum" sz="quarter" idx="5"/>
          </p:nvPr>
        </p:nvSpPr>
        <p:spPr>
          <a:xfrm>
            <a:off x="3884614" y="9446677"/>
            <a:ext cx="2971800" cy="497285"/>
          </a:xfrm>
          <a:prstGeom prst="rect">
            <a:avLst/>
          </a:prstGeom>
        </p:spPr>
        <p:txBody>
          <a:bodyPr vert="horz" lIns="91870" tIns="45935" rIns="91870" bIns="45935" rtlCol="0" anchor="b"/>
          <a:lstStyle>
            <a:lvl1pPr algn="r">
              <a:defRPr sz="1200"/>
            </a:lvl1pPr>
          </a:lstStyle>
          <a:p>
            <a:fld id="{F522E0F5-74F3-453D-A813-140D3BA43097}" type="slidenum">
              <a:rPr lang="en-AU" smtClean="0"/>
              <a:pPr/>
              <a:t>‹#›</a:t>
            </a:fld>
            <a:endParaRPr lang="en-AU"/>
          </a:p>
        </p:txBody>
      </p:sp>
    </p:spTree>
    <p:extLst>
      <p:ext uri="{BB962C8B-B14F-4D97-AF65-F5344CB8AC3E}">
        <p14:creationId xmlns:p14="http://schemas.microsoft.com/office/powerpoint/2010/main" val="2202136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Australian Council of Prawn Fisheries (ACPF) is the peak industry body for the Australian</a:t>
            </a:r>
            <a:r>
              <a:rPr lang="en-AU" baseline="0" dirty="0" smtClean="0"/>
              <a:t> wild-catch prawn industry.  The ACPF is the participant, contact and representative body for funding from the Australian Seafood Cooperative Research Centre (Seafood CRC).  The Seafood CRC’s funding comes from a number of sources:</a:t>
            </a:r>
          </a:p>
          <a:p>
            <a:pPr marL="172256" indent="-172256">
              <a:buFont typeface="Arial" pitchFamily="34" charset="0"/>
              <a:buChar char="•"/>
            </a:pPr>
            <a:r>
              <a:rPr lang="en-AU" baseline="0" dirty="0" smtClean="0"/>
              <a:t>Funds provided directly by licence holders, which is collected through the Fisheries Research and Development Corporation (FRDC) levy</a:t>
            </a:r>
          </a:p>
          <a:p>
            <a:pPr marL="172256" indent="-172256">
              <a:buFont typeface="Arial" pitchFamily="34" charset="0"/>
              <a:buChar char="•"/>
            </a:pPr>
            <a:r>
              <a:rPr lang="en-AU" baseline="0" dirty="0" smtClean="0"/>
              <a:t>FRDC then provides a dollar for each industry dollar</a:t>
            </a:r>
          </a:p>
          <a:p>
            <a:pPr marL="172256" indent="-172256">
              <a:buFont typeface="Arial" pitchFamily="34" charset="0"/>
              <a:buChar char="•"/>
            </a:pPr>
            <a:r>
              <a:rPr lang="en-AU" baseline="0" dirty="0" smtClean="0"/>
              <a:t>The Commonwealth Government then provides an additional 80c for each industry dollar.</a:t>
            </a:r>
          </a:p>
          <a:p>
            <a:pPr marL="172256" indent="-172256">
              <a:buFont typeface="Arial" pitchFamily="34" charset="0"/>
              <a:buChar char="•"/>
            </a:pPr>
            <a:endParaRPr lang="en-AU" baseline="0" dirty="0" smtClean="0"/>
          </a:p>
          <a:p>
            <a:r>
              <a:rPr lang="en-AU" baseline="0" dirty="0" smtClean="0"/>
              <a:t>The Seafood CRC is an organisation, with a seven year life-span, and is reaching the end of its fifth year – it is due to wind up at the end of June 2014.  Funding held within the Seafood CRC must be spent well before this date to make sure that Seafood CRC staff have enough time to review project results and report on activities to the Commonwealth Government.</a:t>
            </a:r>
          </a:p>
          <a:p>
            <a:endParaRPr lang="en-AU" baseline="0" dirty="0" smtClean="0"/>
          </a:p>
          <a:p>
            <a:r>
              <a:rPr lang="en-AU" baseline="0" dirty="0" smtClean="0"/>
              <a:t>Funding is provided to the prawn industry, through Seafood CRC under a Commonwealth Government agreement that participants also needed to agree to and sign, which includes what funds can be spent on.  Seafood CRC funding is only for harvesting and market improvements, but cannot be spent on marketing and promotion activities.  Also, there are a number of research participants within the Seafood CRC that are the preferred supplier and only projects that fall outside of participant expertise can be contracted to other organisations.  It is within this framework that all projects have been created.</a:t>
            </a:r>
          </a:p>
          <a:p>
            <a:endParaRPr lang="en-AU" dirty="0"/>
          </a:p>
        </p:txBody>
      </p:sp>
      <p:sp>
        <p:nvSpPr>
          <p:cNvPr id="4" name="Slide Number Placeholder 3"/>
          <p:cNvSpPr>
            <a:spLocks noGrp="1"/>
          </p:cNvSpPr>
          <p:nvPr>
            <p:ph type="sldNum" sz="quarter" idx="10"/>
          </p:nvPr>
        </p:nvSpPr>
        <p:spPr/>
        <p:txBody>
          <a:bodyPr/>
          <a:lstStyle/>
          <a:p>
            <a:fld id="{7FEC2CAF-E760-4FC2-995F-471F6B5CD301}" type="slidenum">
              <a:rPr lang="en-AU" smtClean="0"/>
              <a:pPr/>
              <a:t>1</a:t>
            </a:fld>
            <a:endParaRPr lang="en-AU" dirty="0"/>
          </a:p>
        </p:txBody>
      </p:sp>
    </p:spTree>
    <p:extLst>
      <p:ext uri="{BB962C8B-B14F-4D97-AF65-F5344CB8AC3E}">
        <p14:creationId xmlns:p14="http://schemas.microsoft.com/office/powerpoint/2010/main" val="39099523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SA achieved a higher profit in 11/12 – nearly double the 10/11 result –</a:t>
            </a:r>
            <a:r>
              <a:rPr lang="en-AU" baseline="0" dirty="0" smtClean="0"/>
              <a:t> SA also achieved the highest result for profit as a percentage of income – this tells us that of the income earned, the SA growers ‘kept’ the largest percentage. CLICK - Tasmania is next and they also had a very good result in 11/12 compared to 10/11. Tasmania was also home to the 3 most profitable businesses within the dataset </a:t>
            </a:r>
          </a:p>
          <a:p>
            <a:endParaRPr lang="en-AU" baseline="0" dirty="0" smtClean="0"/>
          </a:p>
          <a:p>
            <a:r>
              <a:rPr lang="en-AU" baseline="0" dirty="0" smtClean="0"/>
              <a:t>CLICK - NSW average profit was the lowest of all states but was also better than what was achieved in 10/11 – overall the average profit on a state by state basis was higher than 10/11 </a:t>
            </a:r>
          </a:p>
          <a:p>
            <a:endParaRPr lang="en-AU" baseline="0" dirty="0" smtClean="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33</a:t>
            </a:fld>
            <a:endParaRPr lang="en-AU">
              <a:solidFill>
                <a:prstClr val="black"/>
              </a:solidFill>
            </a:endParaRPr>
          </a:p>
        </p:txBody>
      </p:sp>
    </p:spTree>
    <p:extLst>
      <p:ext uri="{BB962C8B-B14F-4D97-AF65-F5344CB8AC3E}">
        <p14:creationId xmlns:p14="http://schemas.microsoft.com/office/powerpoint/2010/main" val="1279193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As discussed earlier, </a:t>
            </a:r>
            <a:r>
              <a:rPr lang="en-AU" dirty="0" err="1" smtClean="0"/>
              <a:t>Tas</a:t>
            </a:r>
            <a:r>
              <a:rPr lang="en-AU" dirty="0" smtClean="0"/>
              <a:t> and SA scored strongly in most production related indicators and also in most financial indicators –</a:t>
            </a:r>
            <a:r>
              <a:rPr lang="en-AU" baseline="0" dirty="0" smtClean="0"/>
              <a:t> one area that these growers did not come out on top was debt </a:t>
            </a:r>
          </a:p>
          <a:p>
            <a:endParaRPr lang="en-AU" baseline="0" dirty="0" smtClean="0"/>
          </a:p>
          <a:p>
            <a:r>
              <a:rPr lang="en-AU" baseline="0" dirty="0" smtClean="0"/>
              <a:t>Click – On average; NSW had the lowest debt / highest equity result of all states. The question we need to look at is “have these businesses missed opportunities or productivity gains by not investing in their businesses? Obviously I am not saying to you all go out and increase your debt; I am challenging you to review your business performance and returns and look for areas for improvement. Having low debt is not a bad thing but this equity could be leveraged into your business to make improvements. </a:t>
            </a:r>
          </a:p>
          <a:p>
            <a:endParaRPr lang="en-AU" baseline="0" dirty="0" smtClean="0"/>
          </a:p>
          <a:p>
            <a:r>
              <a:rPr lang="en-AU" baseline="0" dirty="0" smtClean="0"/>
              <a:t>Click – we can see here that the profit per developed hectare between the 3 states tells a clear picture and the states with the highest profit also have the lowest equity - does this tell us that NSW is an under-leveraged industry? Something for discussion with your peers during this conference. The production results from the earlier graph are also repeated on the last line to show one potential area for improvement</a:t>
            </a:r>
          </a:p>
          <a:p>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34</a:t>
            </a:fld>
            <a:endParaRPr lang="en-AU">
              <a:solidFill>
                <a:prstClr val="black"/>
              </a:solidFill>
            </a:endParaRPr>
          </a:p>
        </p:txBody>
      </p:sp>
    </p:spTree>
    <p:extLst>
      <p:ext uri="{BB962C8B-B14F-4D97-AF65-F5344CB8AC3E}">
        <p14:creationId xmlns:p14="http://schemas.microsoft.com/office/powerpoint/2010/main" val="3775361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Operating costs considered all input costs as well</a:t>
            </a:r>
            <a:r>
              <a:rPr lang="en-AU" baseline="0" dirty="0" smtClean="0"/>
              <a:t> as overhead costs, they do not consider finance or depreciation costs</a:t>
            </a:r>
          </a:p>
          <a:p>
            <a:endParaRPr lang="en-AU" baseline="0" dirty="0" smtClean="0"/>
          </a:p>
          <a:p>
            <a:r>
              <a:rPr lang="en-AU" baseline="0" dirty="0" smtClean="0"/>
              <a:t>The aim here is to achieve operating costs less than 60% of income, this allows for finance, depreciation and most importantly profit which is used to reward owners, pay tax and reinvest in the business </a:t>
            </a:r>
          </a:p>
          <a:p>
            <a:endParaRPr lang="en-AU" baseline="0" dirty="0" smtClean="0"/>
          </a:p>
          <a:p>
            <a:r>
              <a:rPr lang="en-AU" baseline="0" dirty="0" smtClean="0"/>
              <a:t>The group average in 11/12 was 74% this was very similar to the 10/11 result – once we have a bit more data in the system, we may  be in a position to adjust the target down, I am hesitant to do this because there needs to be income left for the other costs I mentioned just a minute ago – but this target was reached by 1 quarter for the businesses so it is achievable </a:t>
            </a:r>
          </a:p>
          <a:p>
            <a:endParaRPr lang="en-AU" baseline="0" dirty="0" smtClean="0"/>
          </a:p>
          <a:p>
            <a:r>
              <a:rPr lang="en-AU" baseline="0" dirty="0" smtClean="0"/>
              <a:t>The state averages were very similar </a:t>
            </a:r>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35</a:t>
            </a:fld>
            <a:endParaRPr lang="en-AU">
              <a:solidFill>
                <a:prstClr val="black"/>
              </a:solidFill>
            </a:endParaRPr>
          </a:p>
        </p:txBody>
      </p:sp>
    </p:spTree>
    <p:extLst>
      <p:ext uri="{BB962C8B-B14F-4D97-AF65-F5344CB8AC3E}">
        <p14:creationId xmlns:p14="http://schemas.microsoft.com/office/powerpoint/2010/main" val="3520411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table is the best 3 businesses in the 11/12 data set – these businesses were the most profitable. You can see that</a:t>
            </a:r>
            <a:r>
              <a:rPr lang="en-AU" baseline="0" dirty="0" smtClean="0"/>
              <a:t> 2 of the 3 had higher than average operating costs but all achieved a profit as a % income result a lot higher than the group result  - of interest the 3 represented 3 different grower types – finished, on-grower and combination (finished and on-grower) </a:t>
            </a:r>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36</a:t>
            </a:fld>
            <a:endParaRPr lang="en-AU">
              <a:solidFill>
                <a:prstClr val="black"/>
              </a:solidFill>
            </a:endParaRPr>
          </a:p>
        </p:txBody>
      </p:sp>
    </p:spTree>
    <p:extLst>
      <p:ext uri="{BB962C8B-B14F-4D97-AF65-F5344CB8AC3E}">
        <p14:creationId xmlns:p14="http://schemas.microsoft.com/office/powerpoint/2010/main" val="41867019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graph shows the ‘main’ or</a:t>
            </a:r>
            <a:r>
              <a:rPr lang="en-AU" baseline="0" dirty="0" smtClean="0"/>
              <a:t> biggest </a:t>
            </a:r>
            <a:r>
              <a:rPr lang="en-AU" dirty="0" smtClean="0"/>
              <a:t>costs that an oyster business tackles</a:t>
            </a:r>
            <a:r>
              <a:rPr lang="en-AU" baseline="0" dirty="0" smtClean="0"/>
              <a:t> as a percentage of income – they include employment costs / wages, owners wages, spat purchase costs, fuel, repairs and maintenance, licenses and lease fees, and freight – this graph is sorted by Pacific and Sydney Rock Oyster growers </a:t>
            </a:r>
          </a:p>
          <a:p>
            <a:endParaRPr lang="en-AU" baseline="0" dirty="0" smtClean="0"/>
          </a:p>
          <a:p>
            <a:r>
              <a:rPr lang="en-AU" baseline="0" dirty="0" smtClean="0"/>
              <a:t>Employment costs were similar / owners wages were higher in SRO – highlighting that many SRO businesses remunerate owners by drawings and after our system pays these individuals it is a large percentage of the business income – this flags a business model query / spat and on-grower purchase costs were also higher as a percentage of income. Many of you have probably focussed on the higher SRO result for spat purchases, given this is an income related indicator, the result can be partly explained, SRO did not have a profitable year, therefore the percentage income will be skewed higher. </a:t>
            </a:r>
          </a:p>
          <a:p>
            <a:endParaRPr lang="en-AU" baseline="0" dirty="0" smtClean="0"/>
          </a:p>
          <a:p>
            <a:r>
              <a:rPr lang="en-AU" dirty="0" smtClean="0"/>
              <a:t>The combined report on the oyster </a:t>
            </a:r>
            <a:r>
              <a:rPr lang="en-AU" dirty="0" err="1" smtClean="0"/>
              <a:t>australia</a:t>
            </a:r>
            <a:r>
              <a:rPr lang="en-AU" dirty="0" smtClean="0"/>
              <a:t> blog page has</a:t>
            </a:r>
            <a:r>
              <a:rPr lang="en-AU" baseline="0" dirty="0" smtClean="0"/>
              <a:t> these figures on a per dozen sold basis </a:t>
            </a:r>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37</a:t>
            </a:fld>
            <a:endParaRPr lang="en-AU">
              <a:solidFill>
                <a:prstClr val="black"/>
              </a:solidFill>
            </a:endParaRPr>
          </a:p>
        </p:txBody>
      </p:sp>
    </p:spTree>
    <p:extLst>
      <p:ext uri="{BB962C8B-B14F-4D97-AF65-F5344CB8AC3E}">
        <p14:creationId xmlns:p14="http://schemas.microsoft.com/office/powerpoint/2010/main" val="3100102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To wrap-up</a:t>
            </a:r>
            <a:r>
              <a:rPr lang="en-AU" baseline="0" dirty="0" smtClean="0"/>
              <a:t> this presentation, I will now briefly focus on 2 case studies – these have been created by comparing some of the whole of business results with some key financial results. The first one focusses on throughput speed – this considers the time taken to grow a batch of oysters for sale and the amount of handling required – the best practice questions scored highly for businesses which had stock ready for first sale within 14 months and handled stock less than 6 times per batch </a:t>
            </a:r>
          </a:p>
          <a:p>
            <a:endParaRPr lang="en-AU" baseline="0" dirty="0" smtClean="0"/>
          </a:p>
          <a:p>
            <a:r>
              <a:rPr lang="en-AU" baseline="0" dirty="0" smtClean="0"/>
              <a:t>The benefit of high throughput is that a large number of stock can be prepared for sale quicker, increasing cash flow. The strategy needs to consider the investment required in machinery to achieve this result – a benchmarking review can be used to review if this investment is right for your business. </a:t>
            </a:r>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38</a:t>
            </a:fld>
            <a:endParaRPr lang="en-AU">
              <a:solidFill>
                <a:prstClr val="black"/>
              </a:solidFill>
            </a:endParaRPr>
          </a:p>
        </p:txBody>
      </p:sp>
    </p:spTree>
    <p:extLst>
      <p:ext uri="{BB962C8B-B14F-4D97-AF65-F5344CB8AC3E}">
        <p14:creationId xmlns:p14="http://schemas.microsoft.com/office/powerpoint/2010/main" val="906464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a:t>
            </a:r>
            <a:r>
              <a:rPr lang="en-AU" baseline="0" dirty="0" smtClean="0"/>
              <a:t> business which achieved 100% for these 2 sections in SnapShot NOW, was a finished Pacific Oyster producer, they operated with 1 labour unit per developed hectare – higher than the group average – they achieved a very high amount of oysters sold per developed hectare – well above the group average of 13,000.  The focus on throughput speed can be clearly linked to the production results above. </a:t>
            </a:r>
          </a:p>
          <a:p>
            <a:endParaRPr lang="en-AU" baseline="0" dirty="0" smtClean="0"/>
          </a:p>
          <a:p>
            <a:r>
              <a:rPr lang="en-AU" baseline="0" dirty="0" smtClean="0"/>
              <a:t>The benchmarks told us : operating costs of this business were slightly higher than the group average but finance costs were lower than the benchmark of 15%. </a:t>
            </a:r>
          </a:p>
          <a:p>
            <a:r>
              <a:rPr lang="en-AU" baseline="0" dirty="0" smtClean="0"/>
              <a:t>This business paid less for Repairs and Maintenance as a percentage of income than the group  and they also scored well for the mechanisation questions I am about to discuss</a:t>
            </a:r>
          </a:p>
          <a:p>
            <a:endParaRPr lang="en-AU" baseline="0" dirty="0" smtClean="0"/>
          </a:p>
          <a:p>
            <a:r>
              <a:rPr lang="en-AU" dirty="0" smtClean="0"/>
              <a:t>The keep this result in perspective, this business</a:t>
            </a:r>
            <a:r>
              <a:rPr lang="en-AU" baseline="0" dirty="0" smtClean="0"/>
              <a:t> did score below the group average on profitability. </a:t>
            </a:r>
          </a:p>
          <a:p>
            <a:endParaRPr lang="en-AU" baseline="0" dirty="0" smtClean="0"/>
          </a:p>
          <a:p>
            <a:r>
              <a:rPr lang="en-AU" baseline="0" dirty="0" smtClean="0"/>
              <a:t>Within the planned OA Grower Groups, there would be potential to discuss these results further and learn more about this business. </a:t>
            </a:r>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39</a:t>
            </a:fld>
            <a:endParaRPr lang="en-AU">
              <a:solidFill>
                <a:prstClr val="black"/>
              </a:solidFill>
            </a:endParaRPr>
          </a:p>
        </p:txBody>
      </p:sp>
    </p:spTree>
    <p:extLst>
      <p:ext uri="{BB962C8B-B14F-4D97-AF65-F5344CB8AC3E}">
        <p14:creationId xmlns:p14="http://schemas.microsoft.com/office/powerpoint/2010/main" val="25521982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The second case study focusses on mechanisation  – this considers the systems and equipment used in the business to handle batches of oysters – the best practice questions scored highly for businesses which had an optical grader, water grader or a conveyor for grading</a:t>
            </a:r>
          </a:p>
          <a:p>
            <a:endParaRPr lang="en-AU" baseline="0" dirty="0" smtClean="0"/>
          </a:p>
          <a:p>
            <a:r>
              <a:rPr lang="en-AU" baseline="0" dirty="0" smtClean="0"/>
              <a:t>The benefit of good mechanisation is efficient use of labour, and a focus on efficient operations through the use of equipment </a:t>
            </a:r>
            <a:endParaRPr lang="en-AU" dirty="0" smtClean="0"/>
          </a:p>
          <a:p>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40</a:t>
            </a:fld>
            <a:endParaRPr lang="en-AU">
              <a:solidFill>
                <a:prstClr val="black"/>
              </a:solidFill>
            </a:endParaRPr>
          </a:p>
        </p:txBody>
      </p:sp>
    </p:spTree>
    <p:extLst>
      <p:ext uri="{BB962C8B-B14F-4D97-AF65-F5344CB8AC3E}">
        <p14:creationId xmlns:p14="http://schemas.microsoft.com/office/powerpoint/2010/main" val="3128612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a:t>
            </a:r>
            <a:r>
              <a:rPr lang="en-AU" baseline="0" dirty="0" smtClean="0"/>
              <a:t> business which achieved nearly 100% for these sections in SnapShot NOW, was a finished Pacific Oyster producer, they operated with 0.2 labour unit per developed hectare – lower than the group average – they achieved a below average amount of oysters sold per developed hectare. The focus on mechanisation can be seen here with the lower labour input per developed hectare. </a:t>
            </a:r>
          </a:p>
          <a:p>
            <a:endParaRPr lang="en-AU" baseline="0" dirty="0" smtClean="0"/>
          </a:p>
          <a:p>
            <a:r>
              <a:rPr lang="en-AU" baseline="0" dirty="0" smtClean="0"/>
              <a:t>The benchmarks told us : operating costs and finance costs of this business were lower than the group average.</a:t>
            </a:r>
          </a:p>
          <a:p>
            <a:r>
              <a:rPr lang="en-AU" baseline="0" dirty="0" smtClean="0"/>
              <a:t>This business also paid less for Repairs and Maintenance as a percentage of income than the group</a:t>
            </a:r>
          </a:p>
          <a:p>
            <a:endParaRPr lang="en-AU" baseline="0" dirty="0" smtClean="0"/>
          </a:p>
          <a:p>
            <a:r>
              <a:rPr lang="en-AU" dirty="0" smtClean="0"/>
              <a:t>This business achieved an</a:t>
            </a:r>
            <a:r>
              <a:rPr lang="en-AU" baseline="0" dirty="0" smtClean="0"/>
              <a:t> above average profit result </a:t>
            </a:r>
          </a:p>
          <a:p>
            <a:endParaRPr lang="en-AU" baseline="0" dirty="0" smtClean="0"/>
          </a:p>
          <a:p>
            <a:r>
              <a:rPr lang="en-AU" baseline="0" dirty="0" smtClean="0"/>
              <a:t>Again, the aim is that the OA Grower Groups, that are currently being trialled, would become a forum to discuss these types of results and explore exactly what systems and equipment this business has in place to achieve these results </a:t>
            </a:r>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41</a:t>
            </a:fld>
            <a:endParaRPr lang="en-AU">
              <a:solidFill>
                <a:prstClr val="black"/>
              </a:solidFill>
            </a:endParaRPr>
          </a:p>
        </p:txBody>
      </p:sp>
    </p:spTree>
    <p:extLst>
      <p:ext uri="{BB962C8B-B14F-4D97-AF65-F5344CB8AC3E}">
        <p14:creationId xmlns:p14="http://schemas.microsoft.com/office/powerpoint/2010/main" val="2352216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That wraps-up the 11/12 benchmarking summary</a:t>
            </a:r>
          </a:p>
          <a:p>
            <a:endParaRPr lang="en-AU" baseline="0" dirty="0" smtClean="0"/>
          </a:p>
          <a:p>
            <a:r>
              <a:rPr lang="en-AU" baseline="0" dirty="0" smtClean="0"/>
              <a:t>Please note this is an ongoing project and anyone can get involved </a:t>
            </a:r>
          </a:p>
          <a:p>
            <a:endParaRPr lang="en-AU" baseline="0" dirty="0" smtClean="0"/>
          </a:p>
          <a:p>
            <a:r>
              <a:rPr lang="en-AU" baseline="0" dirty="0" smtClean="0"/>
              <a:t>To learn about what is involved in the program, there are some online case studies you can review </a:t>
            </a:r>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42</a:t>
            </a:fld>
            <a:endParaRPr lang="en-AU">
              <a:solidFill>
                <a:prstClr val="black"/>
              </a:solidFill>
            </a:endParaRPr>
          </a:p>
        </p:txBody>
      </p:sp>
    </p:spTree>
    <p:extLst>
      <p:ext uri="{BB962C8B-B14F-4D97-AF65-F5344CB8AC3E}">
        <p14:creationId xmlns:p14="http://schemas.microsoft.com/office/powerpoint/2010/main" val="758596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F522E0F5-74F3-453D-A813-140D3BA43097}" type="slidenum">
              <a:rPr lang="en-AU" smtClean="0"/>
              <a:pPr/>
              <a:t>3</a:t>
            </a:fld>
            <a:endParaRPr lang="en-AU"/>
          </a:p>
        </p:txBody>
      </p:sp>
      <p:sp>
        <p:nvSpPr>
          <p:cNvPr id="5" name="Notes Placeholder 4"/>
          <p:cNvSpPr txBox="1">
            <a:spLocks noGrp="1"/>
          </p:cNvSpPr>
          <p:nvPr>
            <p:ph type="body" idx="1"/>
          </p:nvPr>
        </p:nvSpPr>
        <p:spPr>
          <a:prstGeom prst="rect">
            <a:avLst/>
          </a:prstGeom>
          <a:noFill/>
        </p:spPr>
        <p:txBody>
          <a:bodyPr wrap="none" rtlCol="0">
            <a:spAutoFit/>
          </a:bodyPr>
          <a:lstStyle/>
          <a:p>
            <a:r>
              <a:rPr lang="en-AU" dirty="0" smtClean="0"/>
              <a:t> . . . a group in the lead asking some tough questions</a:t>
            </a:r>
            <a:endParaRPr lang="en-AU" dirty="0"/>
          </a:p>
        </p:txBody>
      </p:sp>
    </p:spTree>
    <p:extLst>
      <p:ext uri="{BB962C8B-B14F-4D97-AF65-F5344CB8AC3E}">
        <p14:creationId xmlns:p14="http://schemas.microsoft.com/office/powerpoint/2010/main" val="34782042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 can be contacted</a:t>
            </a:r>
            <a:r>
              <a:rPr lang="en-AU" baseline="0" dirty="0" smtClean="0"/>
              <a:t> on these details or you can CLICK review the industry summary report online</a:t>
            </a:r>
          </a:p>
          <a:p>
            <a:endParaRPr lang="en-AU" baseline="0" dirty="0" smtClean="0"/>
          </a:p>
          <a:p>
            <a:r>
              <a:rPr lang="en-AU" baseline="0" smtClean="0"/>
              <a:t>Any questions? </a:t>
            </a:r>
            <a:endParaRPr lang="en-AU"/>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43</a:t>
            </a:fld>
            <a:endParaRPr lang="en-AU">
              <a:solidFill>
                <a:prstClr val="black"/>
              </a:solidFill>
            </a:endParaRPr>
          </a:p>
        </p:txBody>
      </p:sp>
    </p:spTree>
    <p:extLst>
      <p:ext uri="{BB962C8B-B14F-4D97-AF65-F5344CB8AC3E}">
        <p14:creationId xmlns:p14="http://schemas.microsoft.com/office/powerpoint/2010/main" val="2318338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1D5772B8-1BEB-4B36-866C-F9B5F115BE17}" type="slidenum">
              <a:rPr lang="en-AU" smtClean="0"/>
              <a:pPr/>
              <a:t>48</a:t>
            </a:fld>
            <a:endParaRPr lang="en-AU"/>
          </a:p>
        </p:txBody>
      </p:sp>
      <p:sp>
        <p:nvSpPr>
          <p:cNvPr id="5" name="Date Placeholder 4"/>
          <p:cNvSpPr>
            <a:spLocks noGrp="1"/>
          </p:cNvSpPr>
          <p:nvPr>
            <p:ph type="dt" idx="11"/>
          </p:nvPr>
        </p:nvSpPr>
        <p:spPr/>
        <p:txBody>
          <a:bodyPr/>
          <a:lstStyle/>
          <a:p>
            <a:r>
              <a:rPr lang="en-AU" smtClean="0"/>
              <a:t>9/07/2012</a:t>
            </a:r>
            <a:endParaRPr lang="en-AU"/>
          </a:p>
        </p:txBody>
      </p:sp>
    </p:spTree>
    <p:extLst>
      <p:ext uri="{BB962C8B-B14F-4D97-AF65-F5344CB8AC3E}">
        <p14:creationId xmlns:p14="http://schemas.microsoft.com/office/powerpoint/2010/main" val="10363432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DCFD21A-B8A5-43DE-8711-97DDB3C35D66}" type="slidenum">
              <a:rPr lang="en-AU" smtClean="0"/>
              <a:pPr/>
              <a:t>50</a:t>
            </a:fld>
            <a:endParaRPr lang="en-AU"/>
          </a:p>
        </p:txBody>
      </p:sp>
      <p:sp>
        <p:nvSpPr>
          <p:cNvPr id="5" name="Date Placeholder 4"/>
          <p:cNvSpPr>
            <a:spLocks noGrp="1"/>
          </p:cNvSpPr>
          <p:nvPr>
            <p:ph type="dt" idx="11"/>
          </p:nvPr>
        </p:nvSpPr>
        <p:spPr/>
        <p:txBody>
          <a:bodyPr/>
          <a:lstStyle/>
          <a:p>
            <a:r>
              <a:rPr lang="en-AU" smtClean="0"/>
              <a:t>9/07/2012</a:t>
            </a:r>
            <a:endParaRPr lang="en-AU"/>
          </a:p>
        </p:txBody>
      </p:sp>
    </p:spTree>
    <p:extLst>
      <p:ext uri="{BB962C8B-B14F-4D97-AF65-F5344CB8AC3E}">
        <p14:creationId xmlns:p14="http://schemas.microsoft.com/office/powerpoint/2010/main" val="5458605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DCFD21A-B8A5-43DE-8711-97DDB3C35D66}" type="slidenum">
              <a:rPr lang="en-AU" smtClean="0"/>
              <a:pPr/>
              <a:t>51</a:t>
            </a:fld>
            <a:endParaRPr lang="en-AU"/>
          </a:p>
        </p:txBody>
      </p:sp>
      <p:sp>
        <p:nvSpPr>
          <p:cNvPr id="5" name="Date Placeholder 4"/>
          <p:cNvSpPr>
            <a:spLocks noGrp="1"/>
          </p:cNvSpPr>
          <p:nvPr>
            <p:ph type="dt" idx="11"/>
          </p:nvPr>
        </p:nvSpPr>
        <p:spPr/>
        <p:txBody>
          <a:bodyPr/>
          <a:lstStyle/>
          <a:p>
            <a:r>
              <a:rPr lang="en-AU" smtClean="0"/>
              <a:t>9/07/2012</a:t>
            </a:r>
            <a:endParaRPr lang="en-AU"/>
          </a:p>
        </p:txBody>
      </p:sp>
    </p:spTree>
    <p:extLst>
      <p:ext uri="{BB962C8B-B14F-4D97-AF65-F5344CB8AC3E}">
        <p14:creationId xmlns:p14="http://schemas.microsoft.com/office/powerpoint/2010/main" val="545860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F522E0F5-74F3-453D-A813-140D3BA43097}" type="slidenum">
              <a:rPr lang="en-AU" smtClean="0"/>
              <a:pPr/>
              <a:t>6</a:t>
            </a:fld>
            <a:endParaRPr lang="en-AU"/>
          </a:p>
        </p:txBody>
      </p:sp>
    </p:spTree>
    <p:extLst>
      <p:ext uri="{BB962C8B-B14F-4D97-AF65-F5344CB8AC3E}">
        <p14:creationId xmlns:p14="http://schemas.microsoft.com/office/powerpoint/2010/main" val="1526186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Good afternoon</a:t>
            </a:r>
            <a:r>
              <a:rPr lang="en-AU" baseline="0" dirty="0" smtClean="0"/>
              <a:t> from Clare, South Australia. My name is Carlyn Sherriff and I work for Rural Directions Pty Ltd. We have been involved in delivery of the benchmarking project for Oysters Australia and Seafood CRC since June last year. </a:t>
            </a:r>
          </a:p>
          <a:p>
            <a:endParaRPr lang="en-AU" baseline="0" dirty="0" smtClean="0"/>
          </a:p>
          <a:p>
            <a:r>
              <a:rPr lang="en-AU" baseline="0" dirty="0" smtClean="0"/>
              <a:t>This afternoon I will be providing you with a short update on the oyster benchmarking project and the latest results from NSW, SA and Tas. All the information I am presenting can be found in the benchmarking report available at www.oystersaustraliablog.org.au. </a:t>
            </a:r>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27</a:t>
            </a:fld>
            <a:endParaRPr lang="en-AU">
              <a:solidFill>
                <a:prstClr val="black"/>
              </a:solidFill>
            </a:endParaRPr>
          </a:p>
        </p:txBody>
      </p:sp>
    </p:spTree>
    <p:extLst>
      <p:ext uri="{BB962C8B-B14F-4D97-AF65-F5344CB8AC3E}">
        <p14:creationId xmlns:p14="http://schemas.microsoft.com/office/powerpoint/2010/main" val="843515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session will cover an introduction</a:t>
            </a:r>
            <a:r>
              <a:rPr lang="en-AU" baseline="0" dirty="0" smtClean="0"/>
              <a:t> to the oyster benchmarking program, production benchmarks, profit per state, oyster income per ha and labour unit, operating costs and then 2 brief case studies. The focus of this session is to look at a state by state comparison; we do have data on species and grower type but this is not covered today. If you are after this data, please visit the Oysters Australia Bog site. </a:t>
            </a:r>
          </a:p>
          <a:p>
            <a:endParaRPr lang="en-AU" baseline="0" dirty="0" smtClean="0"/>
          </a:p>
          <a:p>
            <a:r>
              <a:rPr lang="en-AU" baseline="0" dirty="0" smtClean="0"/>
              <a:t>Can you all hear me ok? If you have any questions, please ask them through your session Chairperson and I will endeavour to ask them. </a:t>
            </a:r>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28</a:t>
            </a:fld>
            <a:endParaRPr lang="en-AU">
              <a:solidFill>
                <a:prstClr val="black"/>
              </a:solidFill>
            </a:endParaRPr>
          </a:p>
        </p:txBody>
      </p:sp>
    </p:spTree>
    <p:extLst>
      <p:ext uri="{BB962C8B-B14F-4D97-AF65-F5344CB8AC3E}">
        <p14:creationId xmlns:p14="http://schemas.microsoft.com/office/powerpoint/2010/main" val="3593808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project has been funded</a:t>
            </a:r>
            <a:r>
              <a:rPr lang="en-AU" baseline="0" dirty="0" smtClean="0"/>
              <a:t> by OA and Seafood CRC as well as participating business contributions, it aims to review individual business performance as well as compare and identify opportunities for improvement across states, species and grower types. In the last 12 months we have collected data from 2 financial years. Unfortunately the data set dropped to 24 this round due to factors outside of our control including POM’s, bush fires, individuals leaving the industry.</a:t>
            </a:r>
          </a:p>
          <a:p>
            <a:endParaRPr lang="en-AU" baseline="0" dirty="0" smtClean="0"/>
          </a:p>
          <a:p>
            <a:r>
              <a:rPr lang="en-AU" dirty="0" smtClean="0"/>
              <a:t>Those involved provide</a:t>
            </a:r>
            <a:r>
              <a:rPr lang="en-AU" baseline="0" dirty="0" smtClean="0"/>
              <a:t> data via the SnapShot NOW tool – this tool focuses on whole of business performance and each business scores themselves against industry best practice in the areas of Infrastructure, business management, production, risk management, self-management, environmental, Human resource management.</a:t>
            </a:r>
          </a:p>
          <a:p>
            <a:endParaRPr lang="en-AU" baseline="0" dirty="0" smtClean="0"/>
          </a:p>
          <a:p>
            <a:r>
              <a:rPr lang="en-AU" baseline="0" dirty="0" smtClean="0"/>
              <a:t>The businesses also collect financial data via the SnapShot Premium tool – this focuses on assets, liabilities, purchases and sales as well as expenses and hopefully profit. Each business has received an individual report for their business. With their agreement, the collected data is then confidentially combined into a comparison report. </a:t>
            </a:r>
          </a:p>
          <a:p>
            <a:endParaRPr lang="en-AU" baseline="0" dirty="0" smtClean="0"/>
          </a:p>
          <a:p>
            <a:r>
              <a:rPr lang="en-AU" baseline="0" dirty="0" smtClean="0"/>
              <a:t>The results I am presenting today are from the industry comparison report. </a:t>
            </a:r>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29</a:t>
            </a:fld>
            <a:endParaRPr lang="en-AU">
              <a:solidFill>
                <a:prstClr val="black"/>
              </a:solidFill>
            </a:endParaRPr>
          </a:p>
        </p:txBody>
      </p:sp>
    </p:spTree>
    <p:extLst>
      <p:ext uri="{BB962C8B-B14F-4D97-AF65-F5344CB8AC3E}">
        <p14:creationId xmlns:p14="http://schemas.microsoft.com/office/powerpoint/2010/main" val="366039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first graph</a:t>
            </a:r>
            <a:r>
              <a:rPr lang="en-AU" baseline="0" dirty="0" smtClean="0"/>
              <a:t> here shows the results for the Production and Management section of the whole of business review process – the aim here is the get as close as possible to 5. 5 is industry best practice. Each question was developed with input from OA. The questions in this section relate to throughout speed of batches, amount of times stock is handled and how often, grading methods as well as quality standards. </a:t>
            </a:r>
          </a:p>
          <a:p>
            <a:endParaRPr lang="en-AU" baseline="0" dirty="0" smtClean="0"/>
          </a:p>
          <a:p>
            <a:r>
              <a:rPr lang="en-AU" baseline="0" dirty="0" smtClean="0"/>
              <a:t>The graph shows the average results per state – click to next now – </a:t>
            </a:r>
            <a:r>
              <a:rPr lang="en-AU" baseline="0" dirty="0" err="1" smtClean="0"/>
              <a:t>Tas</a:t>
            </a:r>
            <a:r>
              <a:rPr lang="en-AU" baseline="0" dirty="0" smtClean="0"/>
              <a:t> is in the maroon colour, NSW in the green and SA in the purple </a:t>
            </a:r>
          </a:p>
          <a:p>
            <a:endParaRPr lang="en-AU" baseline="0" dirty="0" smtClean="0"/>
          </a:p>
          <a:p>
            <a:r>
              <a:rPr lang="en-AU" baseline="0" dirty="0" smtClean="0"/>
              <a:t>The results demonstrate that Tasmania is leading the group with their scores for best practices in the area of production and management – SA is second and NSW is last. Of interest, Tasmania also scored the lowest average mortality percentage (NSW was 20% and SA 35%). The data here is also supported by the financial results that I am about to share with you, Tasmania and SA are leading the way here as well. </a:t>
            </a:r>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30</a:t>
            </a:fld>
            <a:endParaRPr lang="en-AU">
              <a:solidFill>
                <a:prstClr val="black"/>
              </a:solidFill>
            </a:endParaRPr>
          </a:p>
        </p:txBody>
      </p:sp>
    </p:spTree>
    <p:extLst>
      <p:ext uri="{BB962C8B-B14F-4D97-AF65-F5344CB8AC3E}">
        <p14:creationId xmlns:p14="http://schemas.microsoft.com/office/powerpoint/2010/main" val="963730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graph shows all</a:t>
            </a:r>
            <a:r>
              <a:rPr lang="en-AU" baseline="0" dirty="0" smtClean="0"/>
              <a:t> participating businesses and the average gross income they generated on a Full time Equivalent (FTE) and developed hectare basis – the graph is sorted by total dozen sold and only considers income from oyster sales and not other business income sources </a:t>
            </a:r>
          </a:p>
          <a:p>
            <a:endParaRPr lang="en-AU" baseline="0" dirty="0" smtClean="0"/>
          </a:p>
          <a:p>
            <a:r>
              <a:rPr lang="en-AU" baseline="0" dirty="0" smtClean="0"/>
              <a:t>Click – average income per FTE was $138,848 and the average income per developed hectare was $60,113 – do you know your how your business compares to this? For each of the following results, do you know how your business compares? </a:t>
            </a:r>
          </a:p>
          <a:p>
            <a:endParaRPr lang="en-AU" baseline="0" dirty="0" smtClean="0"/>
          </a:p>
          <a:p>
            <a:endParaRPr lang="en-AU" baseline="0" dirty="0" smtClean="0"/>
          </a:p>
          <a:p>
            <a:r>
              <a:rPr lang="en-AU" baseline="0" dirty="0" smtClean="0"/>
              <a:t>(The businesses towards the right hand side are on-growers)</a:t>
            </a:r>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31</a:t>
            </a:fld>
            <a:endParaRPr lang="en-AU">
              <a:solidFill>
                <a:prstClr val="black"/>
              </a:solidFill>
            </a:endParaRPr>
          </a:p>
        </p:txBody>
      </p:sp>
    </p:spTree>
    <p:extLst>
      <p:ext uri="{BB962C8B-B14F-4D97-AF65-F5344CB8AC3E}">
        <p14:creationId xmlns:p14="http://schemas.microsoft.com/office/powerpoint/2010/main" val="3370686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a:t>
            </a:r>
            <a:r>
              <a:rPr lang="en-AU" baseline="0" dirty="0" smtClean="0"/>
              <a:t> average profit in 11/12 was  $76,643 – slightly less than 10/11 in dollar terms but as a percentage of income, this was a better result. CLICK next now </a:t>
            </a:r>
          </a:p>
          <a:p>
            <a:endParaRPr lang="en-AU" baseline="0" dirty="0" smtClean="0"/>
          </a:p>
          <a:p>
            <a:r>
              <a:rPr lang="en-AU" baseline="0" dirty="0" smtClean="0"/>
              <a:t>Pacific Oysters were the most profitable species grown. </a:t>
            </a:r>
          </a:p>
          <a:p>
            <a:endParaRPr lang="en-AU" baseline="0" dirty="0" smtClean="0"/>
          </a:p>
          <a:p>
            <a:r>
              <a:rPr lang="en-AU" baseline="0" dirty="0" smtClean="0"/>
              <a:t>CLICK Next – when we look at the performance of the 24 businesses overall; we found that 1/3 made a loss, 1/3 made a profit of less than $100,000 and 1/3 made a profit of greater than $100,000 – all of these figures are after we have allowed for an owners reward but are before tax – the focus here is on management performance rather than tax performance so out figures can differ to tax returns </a:t>
            </a:r>
          </a:p>
          <a:p>
            <a:endParaRPr lang="en-AU" baseline="0" dirty="0" smtClean="0"/>
          </a:p>
          <a:p>
            <a:r>
              <a:rPr lang="en-AU" baseline="0" dirty="0" smtClean="0"/>
              <a:t>We will now have a look at profit per state </a:t>
            </a:r>
            <a:endParaRPr lang="en-AU" dirty="0"/>
          </a:p>
        </p:txBody>
      </p:sp>
      <p:sp>
        <p:nvSpPr>
          <p:cNvPr id="4" name="Slide Number Placeholder 3"/>
          <p:cNvSpPr>
            <a:spLocks noGrp="1"/>
          </p:cNvSpPr>
          <p:nvPr>
            <p:ph type="sldNum" sz="quarter" idx="10"/>
          </p:nvPr>
        </p:nvSpPr>
        <p:spPr/>
        <p:txBody>
          <a:bodyPr/>
          <a:lstStyle/>
          <a:p>
            <a:fld id="{31A90BC1-7AF9-4D47-8716-49C45AE735DF}" type="slidenum">
              <a:rPr lang="en-AU" smtClean="0">
                <a:solidFill>
                  <a:prstClr val="black"/>
                </a:solidFill>
              </a:rPr>
              <a:pPr/>
              <a:t>32</a:t>
            </a:fld>
            <a:endParaRPr lang="en-AU">
              <a:solidFill>
                <a:prstClr val="black"/>
              </a:solidFill>
            </a:endParaRPr>
          </a:p>
        </p:txBody>
      </p:sp>
    </p:spTree>
    <p:extLst>
      <p:ext uri="{BB962C8B-B14F-4D97-AF65-F5344CB8AC3E}">
        <p14:creationId xmlns:p14="http://schemas.microsoft.com/office/powerpoint/2010/main" val="3034118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83BCE9F3-893B-48B5-9779-DC23B997B5C0}" type="datetimeFigureOut">
              <a:rPr lang="en-AU" smtClean="0"/>
              <a:pPr/>
              <a:t>9/08/2013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62CE270-6551-43E0-81CC-6B2B7A259508}" type="slidenum">
              <a:rPr lang="en-AU" smtClean="0"/>
              <a:pPr/>
              <a:t>‹#›</a:t>
            </a:fld>
            <a:endParaRPr lang="en-AU"/>
          </a:p>
        </p:txBody>
      </p:sp>
    </p:spTree>
    <p:extLst>
      <p:ext uri="{BB962C8B-B14F-4D97-AF65-F5344CB8AC3E}">
        <p14:creationId xmlns:p14="http://schemas.microsoft.com/office/powerpoint/2010/main" val="1247839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3BCE9F3-893B-48B5-9779-DC23B997B5C0}" type="datetimeFigureOut">
              <a:rPr lang="en-AU" smtClean="0"/>
              <a:pPr/>
              <a:t>9/08/2013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62CE270-6551-43E0-81CC-6B2B7A259508}" type="slidenum">
              <a:rPr lang="en-AU" smtClean="0"/>
              <a:pPr/>
              <a:t>‹#›</a:t>
            </a:fld>
            <a:endParaRPr lang="en-AU"/>
          </a:p>
        </p:txBody>
      </p:sp>
    </p:spTree>
    <p:extLst>
      <p:ext uri="{BB962C8B-B14F-4D97-AF65-F5344CB8AC3E}">
        <p14:creationId xmlns:p14="http://schemas.microsoft.com/office/powerpoint/2010/main" val="1208282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3BCE9F3-893B-48B5-9779-DC23B997B5C0}" type="datetimeFigureOut">
              <a:rPr lang="en-AU" smtClean="0"/>
              <a:pPr/>
              <a:t>9/08/2013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62CE270-6551-43E0-81CC-6B2B7A259508}" type="slidenum">
              <a:rPr lang="en-AU" smtClean="0"/>
              <a:pPr/>
              <a:t>‹#›</a:t>
            </a:fld>
            <a:endParaRPr lang="en-AU"/>
          </a:p>
        </p:txBody>
      </p:sp>
    </p:spTree>
    <p:extLst>
      <p:ext uri="{BB962C8B-B14F-4D97-AF65-F5344CB8AC3E}">
        <p14:creationId xmlns:p14="http://schemas.microsoft.com/office/powerpoint/2010/main" val="41424433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755BBCF-C09B-40F2-8DBD-5551181D66BA}" type="datetime1">
              <a:rPr lang="en-US">
                <a:solidFill>
                  <a:srgbClr val="073E87"/>
                </a:solidFill>
              </a:rPr>
              <a:pPr>
                <a:defRPr/>
              </a:pPr>
              <a:t>8/9/2013</a:t>
            </a:fld>
            <a:endParaRPr lang="en-US">
              <a:solidFill>
                <a:srgbClr val="073E87"/>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5" name="Slide Number Placeholder 5"/>
          <p:cNvSpPr>
            <a:spLocks noGrp="1"/>
          </p:cNvSpPr>
          <p:nvPr>
            <p:ph type="sldNum" sz="quarter" idx="12"/>
          </p:nvPr>
        </p:nvSpPr>
        <p:spPr/>
        <p:txBody>
          <a:bodyPr/>
          <a:lstStyle>
            <a:lvl1pPr>
              <a:defRPr/>
            </a:lvl1pPr>
          </a:lstStyle>
          <a:p>
            <a:pPr>
              <a:defRPr/>
            </a:pPr>
            <a:fld id="{6A8FB7D7-5018-43D6-82A6-66FFFB337A1B}"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755BBCF-C09B-40F2-8DBD-5551181D66BA}" type="datetime1">
              <a:rPr lang="en-US">
                <a:solidFill>
                  <a:srgbClr val="073E87"/>
                </a:solidFill>
              </a:rPr>
              <a:pPr>
                <a:defRPr/>
              </a:pPr>
              <a:t>8/9/2013</a:t>
            </a:fld>
            <a:endParaRPr lang="en-US">
              <a:solidFill>
                <a:srgbClr val="073E87"/>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5" name="Slide Number Placeholder 5"/>
          <p:cNvSpPr>
            <a:spLocks noGrp="1"/>
          </p:cNvSpPr>
          <p:nvPr>
            <p:ph type="sldNum" sz="quarter" idx="12"/>
          </p:nvPr>
        </p:nvSpPr>
        <p:spPr/>
        <p:txBody>
          <a:bodyPr/>
          <a:lstStyle>
            <a:lvl1pPr>
              <a:defRPr/>
            </a:lvl1pPr>
          </a:lstStyle>
          <a:p>
            <a:pPr>
              <a:defRPr/>
            </a:pPr>
            <a:fld id="{6A8FB7D7-5018-43D6-82A6-66FFFB337A1B}"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755BBCF-C09B-40F2-8DBD-5551181D66BA}" type="datetime1">
              <a:rPr lang="en-US">
                <a:solidFill>
                  <a:srgbClr val="073E87"/>
                </a:solidFill>
              </a:rPr>
              <a:pPr>
                <a:defRPr/>
              </a:pPr>
              <a:t>8/9/2013</a:t>
            </a:fld>
            <a:endParaRPr lang="en-US">
              <a:solidFill>
                <a:srgbClr val="073E87"/>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5" name="Slide Number Placeholder 5"/>
          <p:cNvSpPr>
            <a:spLocks noGrp="1"/>
          </p:cNvSpPr>
          <p:nvPr>
            <p:ph type="sldNum" sz="quarter" idx="12"/>
          </p:nvPr>
        </p:nvSpPr>
        <p:spPr/>
        <p:txBody>
          <a:bodyPr/>
          <a:lstStyle>
            <a:lvl1pPr>
              <a:defRPr/>
            </a:lvl1pPr>
          </a:lstStyle>
          <a:p>
            <a:pPr>
              <a:defRPr/>
            </a:pPr>
            <a:fld id="{6A8FB7D7-5018-43D6-82A6-66FFFB337A1B}"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3BCE9F3-893B-48B5-9779-DC23B997B5C0}" type="datetimeFigureOut">
              <a:rPr lang="en-AU" smtClean="0"/>
              <a:pPr/>
              <a:t>9/08/2013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62CE270-6551-43E0-81CC-6B2B7A259508}" type="slidenum">
              <a:rPr lang="en-AU" smtClean="0"/>
              <a:pPr/>
              <a:t>‹#›</a:t>
            </a:fld>
            <a:endParaRPr lang="en-AU"/>
          </a:p>
        </p:txBody>
      </p:sp>
    </p:spTree>
    <p:extLst>
      <p:ext uri="{BB962C8B-B14F-4D97-AF65-F5344CB8AC3E}">
        <p14:creationId xmlns:p14="http://schemas.microsoft.com/office/powerpoint/2010/main" val="39124703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755BBCF-C09B-40F2-8DBD-5551181D66BA}" type="datetime1">
              <a:rPr lang="en-US">
                <a:solidFill>
                  <a:srgbClr val="073E87"/>
                </a:solidFill>
              </a:rPr>
              <a:pPr>
                <a:defRPr/>
              </a:pPr>
              <a:t>8/9/2013</a:t>
            </a:fld>
            <a:endParaRPr lang="en-US">
              <a:solidFill>
                <a:srgbClr val="073E87"/>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5" name="Slide Number Placeholder 5"/>
          <p:cNvSpPr>
            <a:spLocks noGrp="1"/>
          </p:cNvSpPr>
          <p:nvPr>
            <p:ph type="sldNum" sz="quarter" idx="12"/>
          </p:nvPr>
        </p:nvSpPr>
        <p:spPr/>
        <p:txBody>
          <a:bodyPr/>
          <a:lstStyle>
            <a:lvl1pPr>
              <a:defRPr/>
            </a:lvl1pPr>
          </a:lstStyle>
          <a:p>
            <a:pPr>
              <a:defRPr/>
            </a:pPr>
            <a:fld id="{6A8FB7D7-5018-43D6-82A6-66FFFB337A1B}"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AU"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dirty="0"/>
          </a:p>
        </p:txBody>
      </p:sp>
      <p:sp>
        <p:nvSpPr>
          <p:cNvPr id="11" name="Date Placeholder 3"/>
          <p:cNvSpPr>
            <a:spLocks noGrp="1"/>
          </p:cNvSpPr>
          <p:nvPr>
            <p:ph type="dt" sz="half" idx="10"/>
          </p:nvPr>
        </p:nvSpPr>
        <p:spPr/>
        <p:txBody>
          <a:bodyPr/>
          <a:lstStyle>
            <a:lvl1pPr>
              <a:defRPr/>
            </a:lvl1pPr>
          </a:lstStyle>
          <a:p>
            <a:pPr>
              <a:defRPr/>
            </a:pPr>
            <a:fld id="{456E5210-DC9A-465D-B63C-48C53B1A8E23}" type="datetime1">
              <a:rPr lang="en-US">
                <a:solidFill>
                  <a:srgbClr val="073E87"/>
                </a:solidFill>
              </a:rPr>
              <a:pPr>
                <a:defRPr/>
              </a:pPr>
              <a:t>8/9/2013</a:t>
            </a:fld>
            <a:endParaRPr lang="en-US">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3AC11F6F-9A7B-4D2D-9DDD-D01A6F2F5D3A}"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BCE9F3-893B-48B5-9779-DC23B997B5C0}" type="datetimeFigureOut">
              <a:rPr lang="en-AU" smtClean="0"/>
              <a:pPr/>
              <a:t>9/08/2013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62CE270-6551-43E0-81CC-6B2B7A259508}" type="slidenum">
              <a:rPr lang="en-AU" smtClean="0"/>
              <a:pPr/>
              <a:t>‹#›</a:t>
            </a:fld>
            <a:endParaRPr lang="en-AU"/>
          </a:p>
        </p:txBody>
      </p:sp>
    </p:spTree>
    <p:extLst>
      <p:ext uri="{BB962C8B-B14F-4D97-AF65-F5344CB8AC3E}">
        <p14:creationId xmlns:p14="http://schemas.microsoft.com/office/powerpoint/2010/main" val="41877688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fld id="{5DCD85D4-D6B7-4A3D-A610-9CE82193D987}"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33DC1662-EC03-4B35-A5DC-B02948E132A4}" type="slidenum">
              <a:rPr lang="en-US">
                <a:solidFill>
                  <a:srgbClr val="073E87"/>
                </a:solidFill>
              </a:rPr>
              <a:pPr>
                <a:defRPr/>
              </a:pPr>
              <a:t>‹#›</a:t>
            </a:fld>
            <a:endParaRPr lang="en-US">
              <a:solidFill>
                <a:srgbClr val="073E87"/>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00113" y="1628775"/>
            <a:ext cx="4749800" cy="506413"/>
          </a:xfrm>
          <a:solidFill>
            <a:srgbClr val="0076D4"/>
          </a:solidFill>
        </p:spPr>
        <p:txBody>
          <a:bodyPr/>
          <a:lstStyle>
            <a:lvl1pPr>
              <a:defRPr>
                <a:solidFill>
                  <a:schemeClr val="bg1"/>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900113" y="2636838"/>
            <a:ext cx="5000625" cy="2736850"/>
          </a:xfrm>
        </p:spPr>
        <p:txBody>
          <a:bodyPr/>
          <a:lstStyle>
            <a:lvl1pPr marL="0" indent="0">
              <a:buFontTx/>
              <a:buNone/>
              <a:defRPr/>
            </a:lvl1pPr>
          </a:lstStyle>
          <a:p>
            <a:pPr lvl="0"/>
            <a:r>
              <a:rPr lang="en-US" noProof="0" smtClean="0"/>
              <a:t>Click to edit Master subtitle style</a:t>
            </a:r>
          </a:p>
        </p:txBody>
      </p:sp>
      <p:sp>
        <p:nvSpPr>
          <p:cNvPr id="3080" name="Rectangle 8"/>
          <p:cNvSpPr>
            <a:spLocks noChangeArrowheads="1"/>
          </p:cNvSpPr>
          <p:nvPr/>
        </p:nvSpPr>
        <p:spPr bwMode="auto">
          <a:xfrm>
            <a:off x="0" y="1628775"/>
            <a:ext cx="684213" cy="504825"/>
          </a:xfrm>
          <a:prstGeom prst="rect">
            <a:avLst/>
          </a:prstGeom>
          <a:solidFill>
            <a:srgbClr val="0076D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AU">
              <a:solidFill>
                <a:srgbClr val="000000"/>
              </a:solidFill>
            </a:endParaRPr>
          </a:p>
        </p:txBody>
      </p:sp>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8260" r="67293"/>
          <a:stretch/>
        </p:blipFill>
        <p:spPr>
          <a:xfrm>
            <a:off x="6629400" y="0"/>
            <a:ext cx="2514600" cy="6858002"/>
          </a:xfrm>
          <a:prstGeom prst="rect">
            <a:avLst/>
          </a:prstGeom>
        </p:spPr>
      </p:pic>
      <p:pic>
        <p:nvPicPr>
          <p:cNvPr id="5" name="Picture 4"/>
          <p:cNvPicPr>
            <a:picLocks noChangeAspect="1"/>
          </p:cNvPicPr>
          <p:nvPr userDrawn="1"/>
        </p:nvPicPr>
        <p:blipFill rotWithShape="1">
          <a:blip r:embed="rId3" cstate="print">
            <a:extLst>
              <a:ext uri="{28A0092B-C50C-407E-A947-70E740481C1C}">
                <a14:useLocalDpi xmlns:a14="http://schemas.microsoft.com/office/drawing/2010/main" val="0"/>
              </a:ext>
            </a:extLst>
          </a:blip>
          <a:srcRect t="2778" b="89444"/>
          <a:stretch/>
        </p:blipFill>
        <p:spPr>
          <a:xfrm>
            <a:off x="107504" y="6093296"/>
            <a:ext cx="6546241" cy="720080"/>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5856920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874937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83BCE9F3-893B-48B5-9779-DC23B997B5C0}" type="datetimeFigureOut">
              <a:rPr lang="en-AU" smtClean="0"/>
              <a:pPr/>
              <a:t>9/08/2013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62CE270-6551-43E0-81CC-6B2B7A259508}" type="slidenum">
              <a:rPr lang="en-AU" smtClean="0"/>
              <a:pPr/>
              <a:t>‹#›</a:t>
            </a:fld>
            <a:endParaRPr lang="en-AU"/>
          </a:p>
        </p:txBody>
      </p:sp>
    </p:spTree>
    <p:extLst>
      <p:ext uri="{BB962C8B-B14F-4D97-AF65-F5344CB8AC3E}">
        <p14:creationId xmlns:p14="http://schemas.microsoft.com/office/powerpoint/2010/main" val="3387565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83BCE9F3-893B-48B5-9779-DC23B997B5C0}" type="datetimeFigureOut">
              <a:rPr lang="en-AU" smtClean="0"/>
              <a:pPr/>
              <a:t>9/08/2013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262CE270-6551-43E0-81CC-6B2B7A259508}" type="slidenum">
              <a:rPr lang="en-AU" smtClean="0"/>
              <a:pPr/>
              <a:t>‹#›</a:t>
            </a:fld>
            <a:endParaRPr lang="en-AU"/>
          </a:p>
        </p:txBody>
      </p:sp>
    </p:spTree>
    <p:extLst>
      <p:ext uri="{BB962C8B-B14F-4D97-AF65-F5344CB8AC3E}">
        <p14:creationId xmlns:p14="http://schemas.microsoft.com/office/powerpoint/2010/main" val="1271312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83BCE9F3-893B-48B5-9779-DC23B997B5C0}" type="datetimeFigureOut">
              <a:rPr lang="en-AU" smtClean="0"/>
              <a:pPr/>
              <a:t>9/08/2013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262CE270-6551-43E0-81CC-6B2B7A259508}" type="slidenum">
              <a:rPr lang="en-AU" smtClean="0"/>
              <a:pPr/>
              <a:t>‹#›</a:t>
            </a:fld>
            <a:endParaRPr lang="en-AU"/>
          </a:p>
        </p:txBody>
      </p:sp>
    </p:spTree>
    <p:extLst>
      <p:ext uri="{BB962C8B-B14F-4D97-AF65-F5344CB8AC3E}">
        <p14:creationId xmlns:p14="http://schemas.microsoft.com/office/powerpoint/2010/main" val="2480340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BCE9F3-893B-48B5-9779-DC23B997B5C0}" type="datetimeFigureOut">
              <a:rPr lang="en-AU" smtClean="0"/>
              <a:pPr/>
              <a:t>9/08/2013</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262CE270-6551-43E0-81CC-6B2B7A259508}" type="slidenum">
              <a:rPr lang="en-AU" smtClean="0"/>
              <a:pPr/>
              <a:t>‹#›</a:t>
            </a:fld>
            <a:endParaRPr lang="en-AU"/>
          </a:p>
        </p:txBody>
      </p:sp>
    </p:spTree>
    <p:extLst>
      <p:ext uri="{BB962C8B-B14F-4D97-AF65-F5344CB8AC3E}">
        <p14:creationId xmlns:p14="http://schemas.microsoft.com/office/powerpoint/2010/main" val="4275718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BCE9F3-893B-48B5-9779-DC23B997B5C0}" type="datetimeFigureOut">
              <a:rPr lang="en-AU" smtClean="0"/>
              <a:pPr/>
              <a:t>9/08/2013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62CE270-6551-43E0-81CC-6B2B7A259508}" type="slidenum">
              <a:rPr lang="en-AU" smtClean="0"/>
              <a:pPr/>
              <a:t>‹#›</a:t>
            </a:fld>
            <a:endParaRPr lang="en-AU"/>
          </a:p>
        </p:txBody>
      </p:sp>
    </p:spTree>
    <p:extLst>
      <p:ext uri="{BB962C8B-B14F-4D97-AF65-F5344CB8AC3E}">
        <p14:creationId xmlns:p14="http://schemas.microsoft.com/office/powerpoint/2010/main" val="3669610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BCE9F3-893B-48B5-9779-DC23B997B5C0}" type="datetimeFigureOut">
              <a:rPr lang="en-AU" smtClean="0"/>
              <a:pPr/>
              <a:t>9/08/2013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62CE270-6551-43E0-81CC-6B2B7A259508}" type="slidenum">
              <a:rPr lang="en-AU" smtClean="0"/>
              <a:pPr/>
              <a:t>‹#›</a:t>
            </a:fld>
            <a:endParaRPr lang="en-AU"/>
          </a:p>
        </p:txBody>
      </p:sp>
    </p:spTree>
    <p:extLst>
      <p:ext uri="{BB962C8B-B14F-4D97-AF65-F5344CB8AC3E}">
        <p14:creationId xmlns:p14="http://schemas.microsoft.com/office/powerpoint/2010/main" val="3459676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2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2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2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2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2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2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30.xml"/></Relationships>
</file>

<file path=ppt/slideMasters/_rels/slideMaster21.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5" Type="http://schemas.openxmlformats.org/officeDocument/2006/relationships/image" Target="../media/image2.jpeg"/><Relationship Id="rId4" Type="http://schemas.openxmlformats.org/officeDocument/2006/relationships/theme" Target="../theme/theme21.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BCE9F3-893B-48B5-9779-DC23B997B5C0}" type="datetimeFigureOut">
              <a:rPr lang="en-AU" smtClean="0"/>
              <a:pPr/>
              <a:t>9/08/2013</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CE270-6551-43E0-81CC-6B2B7A259508}" type="slidenum">
              <a:rPr lang="en-AU" smtClean="0"/>
              <a:pPr/>
              <a:t>‹#›</a:t>
            </a:fld>
            <a:endParaRPr lang="en-AU"/>
          </a:p>
        </p:txBody>
      </p:sp>
    </p:spTree>
    <p:extLst>
      <p:ext uri="{BB962C8B-B14F-4D97-AF65-F5344CB8AC3E}">
        <p14:creationId xmlns:p14="http://schemas.microsoft.com/office/powerpoint/2010/main" val="3636745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87"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89"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91"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93"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95"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97"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705"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707"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709"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711"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65"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713"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4213" y="404813"/>
            <a:ext cx="7848600" cy="63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4213" y="1268413"/>
            <a:ext cx="7848600" cy="453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b="89259"/>
          <a:stretch/>
        </p:blipFill>
        <p:spPr>
          <a:xfrm>
            <a:off x="179512" y="5805264"/>
            <a:ext cx="5832648" cy="885999"/>
          </a:xfrm>
          <a:prstGeom prst="rect">
            <a:avLst/>
          </a:prstGeom>
        </p:spPr>
      </p:pic>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Lst>
  <p:txStyles>
    <p:titleStyle>
      <a:lvl1pPr algn="l" rtl="0" eaLnBrk="1" fontAlgn="base" hangingPunct="1">
        <a:spcBef>
          <a:spcPct val="0"/>
        </a:spcBef>
        <a:spcAft>
          <a:spcPct val="0"/>
        </a:spcAft>
        <a:defRPr sz="2200">
          <a:solidFill>
            <a:schemeClr val="tx2"/>
          </a:solidFill>
          <a:latin typeface="+mj-lt"/>
          <a:ea typeface="+mj-ea"/>
          <a:cs typeface="+mj-cs"/>
        </a:defRPr>
      </a:lvl1pPr>
      <a:lvl2pPr algn="l" rtl="0" eaLnBrk="1" fontAlgn="base" hangingPunct="1">
        <a:spcBef>
          <a:spcPct val="0"/>
        </a:spcBef>
        <a:spcAft>
          <a:spcPct val="0"/>
        </a:spcAft>
        <a:defRPr sz="2200">
          <a:solidFill>
            <a:schemeClr val="tx2"/>
          </a:solidFill>
          <a:latin typeface="Arial" charset="0"/>
        </a:defRPr>
      </a:lvl2pPr>
      <a:lvl3pPr algn="l" rtl="0" eaLnBrk="1" fontAlgn="base" hangingPunct="1">
        <a:spcBef>
          <a:spcPct val="0"/>
        </a:spcBef>
        <a:spcAft>
          <a:spcPct val="0"/>
        </a:spcAft>
        <a:defRPr sz="2200">
          <a:solidFill>
            <a:schemeClr val="tx2"/>
          </a:solidFill>
          <a:latin typeface="Arial" charset="0"/>
        </a:defRPr>
      </a:lvl3pPr>
      <a:lvl4pPr algn="l" rtl="0" eaLnBrk="1" fontAlgn="base" hangingPunct="1">
        <a:spcBef>
          <a:spcPct val="0"/>
        </a:spcBef>
        <a:spcAft>
          <a:spcPct val="0"/>
        </a:spcAft>
        <a:defRPr sz="2200">
          <a:solidFill>
            <a:schemeClr val="tx2"/>
          </a:solidFill>
          <a:latin typeface="Arial" charset="0"/>
        </a:defRPr>
      </a:lvl4pPr>
      <a:lvl5pPr algn="l" rtl="0" eaLnBrk="1" fontAlgn="base" hangingPunct="1">
        <a:spcBef>
          <a:spcPct val="0"/>
        </a:spcBef>
        <a:spcAft>
          <a:spcPct val="0"/>
        </a:spcAft>
        <a:defRPr sz="2200">
          <a:solidFill>
            <a:schemeClr val="tx2"/>
          </a:solidFill>
          <a:latin typeface="Arial" charset="0"/>
        </a:defRPr>
      </a:lvl5pPr>
      <a:lvl6pPr marL="457200" algn="l" rtl="0" eaLnBrk="1" fontAlgn="base" hangingPunct="1">
        <a:spcBef>
          <a:spcPct val="0"/>
        </a:spcBef>
        <a:spcAft>
          <a:spcPct val="0"/>
        </a:spcAft>
        <a:defRPr sz="2200">
          <a:solidFill>
            <a:schemeClr val="tx2"/>
          </a:solidFill>
          <a:latin typeface="Arial" charset="0"/>
        </a:defRPr>
      </a:lvl6pPr>
      <a:lvl7pPr marL="914400" algn="l" rtl="0" eaLnBrk="1" fontAlgn="base" hangingPunct="1">
        <a:spcBef>
          <a:spcPct val="0"/>
        </a:spcBef>
        <a:spcAft>
          <a:spcPct val="0"/>
        </a:spcAft>
        <a:defRPr sz="2200">
          <a:solidFill>
            <a:schemeClr val="tx2"/>
          </a:solidFill>
          <a:latin typeface="Arial" charset="0"/>
        </a:defRPr>
      </a:lvl7pPr>
      <a:lvl8pPr marL="1371600" algn="l" rtl="0" eaLnBrk="1" fontAlgn="base" hangingPunct="1">
        <a:spcBef>
          <a:spcPct val="0"/>
        </a:spcBef>
        <a:spcAft>
          <a:spcPct val="0"/>
        </a:spcAft>
        <a:defRPr sz="2200">
          <a:solidFill>
            <a:schemeClr val="tx2"/>
          </a:solidFill>
          <a:latin typeface="Arial" charset="0"/>
        </a:defRPr>
      </a:lvl8pPr>
      <a:lvl9pPr marL="1828800" algn="l" rtl="0" eaLnBrk="1" fontAlgn="base" hangingPunct="1">
        <a:spcBef>
          <a:spcPct val="0"/>
        </a:spcBef>
        <a:spcAft>
          <a:spcPct val="0"/>
        </a:spcAft>
        <a:defRPr sz="2200">
          <a:solidFill>
            <a:schemeClr val="tx2"/>
          </a:solidFill>
          <a:latin typeface="Arial" charset="0"/>
        </a:defRPr>
      </a:lvl9pPr>
    </p:titleStyle>
    <p:body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67"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69"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71"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75"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77"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79"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9747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27" name="Title Placeholder 1"/>
          <p:cNvSpPr>
            <a:spLocks noGrp="1"/>
          </p:cNvSpPr>
          <p:nvPr>
            <p:ph type="title"/>
          </p:nvPr>
        </p:nvSpPr>
        <p:spPr bwMode="auto">
          <a:xfrm>
            <a:off x="457200" y="338138"/>
            <a:ext cx="6808788" cy="769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defRPr>
            </a:lvl1pPr>
          </a:lstStyle>
          <a:p>
            <a:pPr>
              <a:defRPr/>
            </a:pPr>
            <a:fld id="{6CCED805-4C6B-495E-8BA7-16FF2B420EF2}" type="datetime1">
              <a:rPr lang="en-US">
                <a:solidFill>
                  <a:srgbClr val="073E87"/>
                </a:solidFill>
              </a:rPr>
              <a:pPr>
                <a:defRPr/>
              </a:pPr>
              <a:t>8/9/2013</a:t>
            </a:fld>
            <a:endParaRPr lang="en-US">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en-US">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defRPr>
            </a:lvl1pPr>
          </a:lstStyle>
          <a:p>
            <a:pPr>
              <a:defRPr/>
            </a:pPr>
            <a:fld id="{254CED01-AE55-4821-B260-AB8D0549F1C3}" type="slidenum">
              <a:rPr lang="en-US">
                <a:solidFill>
                  <a:srgbClr val="073E87"/>
                </a:solidFill>
              </a:rPr>
              <a:pPr>
                <a:defRPr/>
              </a:pPr>
              <a:t>‹#›</a:t>
            </a:fld>
            <a:endParaRPr lang="en-US">
              <a:solidFill>
                <a:srgbClr val="073E87"/>
              </a:solidFill>
            </a:endParaRPr>
          </a:p>
        </p:txBody>
      </p:sp>
      <p:sp>
        <p:nvSpPr>
          <p:cNvPr id="1031"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81" r:id="rId1"/>
  </p:sldLayoutIdLst>
  <p:hf sldNum="0" hdr="0" ftr="0" dt="0"/>
  <p:txStyles>
    <p:titleStyle>
      <a:lvl1pPr algn="l" rtl="0" eaLnBrk="0" fontAlgn="base" hangingPunct="0">
        <a:spcBef>
          <a:spcPct val="0"/>
        </a:spcBef>
        <a:spcAft>
          <a:spcPct val="0"/>
        </a:spcAft>
        <a:defRPr sz="3000" kern="1200">
          <a:solidFill>
            <a:srgbClr val="FFFFFF"/>
          </a:solidFill>
          <a:latin typeface="+mj-lt"/>
          <a:ea typeface="+mj-ea"/>
          <a:cs typeface="+mj-cs"/>
        </a:defRPr>
      </a:lvl1pPr>
      <a:lvl2pPr algn="l" rtl="0" eaLnBrk="0" fontAlgn="base" hangingPunct="0">
        <a:spcBef>
          <a:spcPct val="0"/>
        </a:spcBef>
        <a:spcAft>
          <a:spcPct val="0"/>
        </a:spcAft>
        <a:defRPr sz="3000">
          <a:solidFill>
            <a:srgbClr val="FFFFFF"/>
          </a:solidFill>
          <a:latin typeface="Candara" pitchFamily="34" charset="0"/>
        </a:defRPr>
      </a:lvl2pPr>
      <a:lvl3pPr algn="l" rtl="0" eaLnBrk="0" fontAlgn="base" hangingPunct="0">
        <a:spcBef>
          <a:spcPct val="0"/>
        </a:spcBef>
        <a:spcAft>
          <a:spcPct val="0"/>
        </a:spcAft>
        <a:defRPr sz="3000">
          <a:solidFill>
            <a:srgbClr val="FFFFFF"/>
          </a:solidFill>
          <a:latin typeface="Candara" pitchFamily="34" charset="0"/>
        </a:defRPr>
      </a:lvl3pPr>
      <a:lvl4pPr algn="l" rtl="0" eaLnBrk="0" fontAlgn="base" hangingPunct="0">
        <a:spcBef>
          <a:spcPct val="0"/>
        </a:spcBef>
        <a:spcAft>
          <a:spcPct val="0"/>
        </a:spcAft>
        <a:defRPr sz="3000">
          <a:solidFill>
            <a:srgbClr val="FFFFFF"/>
          </a:solidFill>
          <a:latin typeface="Candara" pitchFamily="34" charset="0"/>
        </a:defRPr>
      </a:lvl4pPr>
      <a:lvl5pPr algn="l" rtl="0" eaLnBrk="0" fontAlgn="base" hangingPunct="0">
        <a:spcBef>
          <a:spcPct val="0"/>
        </a:spcBef>
        <a:spcAft>
          <a:spcPct val="0"/>
        </a:spcAft>
        <a:defRPr sz="30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8.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0.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4.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6.xml"/><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https://attendee.gotowebinar.com/recording/6808380860436486144"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hyperlink" Target="mailto:csherriff@ruraldirections.com" TargetMode="External"/><Relationship Id="rId2" Type="http://schemas.openxmlformats.org/officeDocument/2006/relationships/notesSlide" Target="../notesSlides/notesSlide5.xml"/><Relationship Id="rId1" Type="http://schemas.openxmlformats.org/officeDocument/2006/relationships/slideLayout" Target="../slideLayouts/slideLayout32.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3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1" Type="http://schemas.openxmlformats.org/officeDocument/2006/relationships/slideLayout" Target="../slideLayouts/slideLayout7.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19" Type="http://schemas.openxmlformats.org/officeDocument/2006/relationships/diagramQuickStyle" Target="../diagrams/quickStyle4.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3" Type="http://schemas.openxmlformats.org/officeDocument/2006/relationships/hyperlink" Target="http://oystersaustraliablog.org.au/national-program-connects-oyster-growers" TargetMode="External"/><Relationship Id="rId2" Type="http://schemas.openxmlformats.org/officeDocument/2006/relationships/notesSlide" Target="../notesSlides/notesSlide19.xml"/><Relationship Id="rId1" Type="http://schemas.openxmlformats.org/officeDocument/2006/relationships/slideLayout" Target="../slideLayouts/slideLayout32.xml"/><Relationship Id="rId4" Type="http://schemas.openxmlformats.org/officeDocument/2006/relationships/image" Target="../media/image42.jpeg"/></Relationships>
</file>

<file path=ppt/slides/_rels/slide43.xml.rels><?xml version="1.0" encoding="UTF-8" standalone="yes"?>
<Relationships xmlns="http://schemas.openxmlformats.org/package/2006/relationships"><Relationship Id="rId3" Type="http://schemas.openxmlformats.org/officeDocument/2006/relationships/hyperlink" Target="mailto:csherriff@ruraldirections.com" TargetMode="External"/><Relationship Id="rId2" Type="http://schemas.openxmlformats.org/officeDocument/2006/relationships/notesSlide" Target="../notesSlides/notesSlide20.xml"/><Relationship Id="rId1" Type="http://schemas.openxmlformats.org/officeDocument/2006/relationships/slideLayout" Target="../slideLayouts/slideLayout32.xml"/><Relationship Id="rId5" Type="http://schemas.openxmlformats.org/officeDocument/2006/relationships/image" Target="../media/image43.png"/><Relationship Id="rId4" Type="http://schemas.openxmlformats.org/officeDocument/2006/relationships/hyperlink" Target="http://www.oystersaustraliablog.org.au/" TargetMode="Externa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mailto:oystersaustralia@gmail.com" TargetMode="External"/><Relationship Id="rId2" Type="http://schemas.openxmlformats.org/officeDocument/2006/relationships/hyperlink" Target="http://oystersaustraliablog.org.au/" TargetMode="Externa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204864"/>
            <a:ext cx="7843065" cy="1470025"/>
          </a:xfrm>
        </p:spPr>
        <p:txBody>
          <a:bodyPr>
            <a:normAutofit fontScale="90000"/>
          </a:bodyPr>
          <a:lstStyle/>
          <a:p>
            <a:r>
              <a:rPr lang="en-AU" sz="5300" b="1" dirty="0" smtClean="0"/>
              <a:t>Oysters, SA, Australia</a:t>
            </a:r>
            <a:br>
              <a:rPr lang="en-AU" sz="5300" b="1" dirty="0" smtClean="0"/>
            </a:br>
            <a:r>
              <a:rPr lang="en-AU" sz="2700" b="1" dirty="0" smtClean="0"/>
              <a:t>&amp; smart investing for the Australian Oyster Industry</a:t>
            </a:r>
            <a:r>
              <a:rPr lang="en-AU" sz="5300" b="1" dirty="0" smtClean="0"/>
              <a:t/>
            </a:r>
            <a:br>
              <a:rPr lang="en-AU" sz="5300" b="1" dirty="0" smtClean="0"/>
            </a:br>
            <a:endParaRPr lang="en-AU" sz="3600" b="1" dirty="0">
              <a:solidFill>
                <a:srgbClr val="FF0000"/>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056" y="5023592"/>
            <a:ext cx="931065" cy="1224136"/>
          </a:xfrm>
          <a:prstGeom prst="rect">
            <a:avLst/>
          </a:prstGeom>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55776" y="5275279"/>
            <a:ext cx="2160240" cy="64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descr="C:\Users\Ewan\Documents\Data on new Gigabyte server\WORKFILE\PROJECTS\2014 - SCRC Oyster Aust Fund Mechanism\Project\Workshops\national-R_and_D_Levy_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216" y="3789040"/>
            <a:ext cx="1684987" cy="12961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4" y="0"/>
            <a:ext cx="2376264" cy="9610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81793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1"/>
          <p:cNvSpPr>
            <a:spLocks noGrp="1"/>
          </p:cNvSpPr>
          <p:nvPr>
            <p:ph idx="1"/>
          </p:nvPr>
        </p:nvSpPr>
        <p:spPr>
          <a:xfrm>
            <a:off x="871538" y="2312988"/>
            <a:ext cx="7408862" cy="4175125"/>
          </a:xfrm>
        </p:spPr>
        <p:txBody>
          <a:bodyPr/>
          <a:lstStyle/>
          <a:p>
            <a:pPr marL="0" indent="0" eaLnBrk="1" hangingPunct="1">
              <a:buFont typeface="Symbol" pitchFamily="18" charset="2"/>
              <a:buNone/>
            </a:pPr>
            <a:r>
              <a:rPr lang="en-US" smtClean="0"/>
              <a:t>Merchandising trays, stickers, brochures and posters</a:t>
            </a:r>
          </a:p>
          <a:p>
            <a:pPr marL="0" indent="0" eaLnBrk="1" hangingPunct="1">
              <a:buFont typeface="Symbol" pitchFamily="18" charset="2"/>
              <a:buNone/>
            </a:pPr>
            <a:r>
              <a:rPr lang="en-US" smtClean="0"/>
              <a:t>STORE 1:</a:t>
            </a:r>
          </a:p>
          <a:p>
            <a:pPr marL="0" indent="0" eaLnBrk="1" hangingPunct="1"/>
            <a:r>
              <a:rPr lang="en-US" smtClean="0"/>
              <a:t>6% sales growth ($)</a:t>
            </a:r>
          </a:p>
          <a:p>
            <a:pPr lvl="1" eaLnBrk="1" hangingPunct="1"/>
            <a:r>
              <a:rPr lang="en-US" smtClean="0"/>
              <a:t>4% store growth ($)</a:t>
            </a:r>
          </a:p>
          <a:p>
            <a:pPr marL="0" indent="0" eaLnBrk="1" hangingPunct="1">
              <a:buFont typeface="Symbol" pitchFamily="18" charset="2"/>
              <a:buNone/>
            </a:pPr>
            <a:r>
              <a:rPr lang="en-US" smtClean="0"/>
              <a:t>STORE 2:</a:t>
            </a:r>
          </a:p>
          <a:p>
            <a:pPr marL="0" indent="0" eaLnBrk="1" hangingPunct="1">
              <a:buFont typeface="Symbol" pitchFamily="18" charset="2"/>
              <a:buNone/>
            </a:pPr>
            <a:r>
              <a:rPr lang="en-US" smtClean="0"/>
              <a:t>Awaiting data analysis</a:t>
            </a:r>
          </a:p>
          <a:p>
            <a:pPr marL="0" indent="0" eaLnBrk="1" hangingPunct="1"/>
            <a:endParaRPr lang="en-US" smtClean="0"/>
          </a:p>
        </p:txBody>
      </p:sp>
      <p:sp>
        <p:nvSpPr>
          <p:cNvPr id="18434" name="Title 2"/>
          <p:cNvSpPr>
            <a:spLocks noGrp="1"/>
          </p:cNvSpPr>
          <p:nvPr>
            <p:ph type="title"/>
          </p:nvPr>
        </p:nvSpPr>
        <p:spPr/>
        <p:txBody>
          <a:bodyPr/>
          <a:lstStyle/>
          <a:p>
            <a:pPr eaLnBrk="1" hangingPunct="1"/>
            <a:r>
              <a:rPr lang="en-US" smtClean="0"/>
              <a:t>Mid Treatment</a:t>
            </a:r>
          </a:p>
        </p:txBody>
      </p:sp>
      <p:grpSp>
        <p:nvGrpSpPr>
          <p:cNvPr id="18435" name="Group 3"/>
          <p:cNvGrpSpPr>
            <a:grpSpLocks/>
          </p:cNvGrpSpPr>
          <p:nvPr/>
        </p:nvGrpSpPr>
        <p:grpSpPr bwMode="auto">
          <a:xfrm>
            <a:off x="6281738" y="442913"/>
            <a:ext cx="1998662" cy="1270000"/>
            <a:chOff x="0" y="1397000"/>
            <a:chExt cx="1998982" cy="1269999"/>
          </a:xfrm>
        </p:grpSpPr>
        <p:grpSp>
          <p:nvGrpSpPr>
            <p:cNvPr id="5" name="Rounded Rectangle 4"/>
            <p:cNvGrpSpPr>
              <a:grpSpLocks/>
            </p:cNvGrpSpPr>
            <p:nvPr/>
          </p:nvGrpSpPr>
          <p:grpSpPr bwMode="auto">
            <a:xfrm>
              <a:off x="-69925" y="1356423"/>
              <a:ext cx="2127845" cy="1402079"/>
              <a:chOff x="6211824" y="402336"/>
              <a:chExt cx="2127504" cy="1402080"/>
            </a:xfrm>
          </p:grpSpPr>
          <p:pic>
            <p:nvPicPr>
              <p:cNvPr id="18436" name="Rounded Rectangle 4"/>
              <p:cNvPicPr>
                <a:picLocks noChangeArrowheads="1"/>
              </p:cNvPicPr>
              <p:nvPr/>
            </p:nvPicPr>
            <p:blipFill>
              <a:blip r:embed="rId2"/>
              <a:srcRect/>
              <a:stretch>
                <a:fillRect/>
              </a:stretch>
            </p:blipFill>
            <p:spPr bwMode="auto">
              <a:xfrm>
                <a:off x="6211824" y="402336"/>
                <a:ext cx="2127504" cy="1402080"/>
              </a:xfrm>
              <a:prstGeom prst="rect">
                <a:avLst/>
              </a:prstGeom>
              <a:noFill/>
            </p:spPr>
          </p:pic>
          <p:sp>
            <p:nvSpPr>
              <p:cNvPr id="18437" name="Text Box 5"/>
              <p:cNvSpPr txBox="1">
                <a:spLocks noChangeArrowheads="1"/>
              </p:cNvSpPr>
              <p:nvPr/>
            </p:nvSpPr>
            <p:spPr bwMode="auto">
              <a:xfrm>
                <a:off x="6343734" y="504909"/>
                <a:ext cx="1874670" cy="1146008"/>
              </a:xfrm>
              <a:prstGeom prst="rect">
                <a:avLst/>
              </a:prstGeom>
              <a:noFill/>
              <a:ln w="9525">
                <a:noFill/>
                <a:miter lim="800000"/>
                <a:headEnd/>
                <a:tailEnd/>
              </a:ln>
            </p:spPr>
            <p:txBody>
              <a:bodyPr/>
              <a:lstStyle/>
              <a:p>
                <a:pPr fontAlgn="base">
                  <a:spcBef>
                    <a:spcPct val="0"/>
                  </a:spcBef>
                  <a:spcAft>
                    <a:spcPct val="0"/>
                  </a:spcAft>
                </a:pPr>
                <a:endParaRPr lang="en-US">
                  <a:solidFill>
                    <a:prstClr val="black"/>
                  </a:solidFill>
                  <a:latin typeface="Arial" charset="0"/>
                </a:endParaRPr>
              </a:p>
            </p:txBody>
          </p:sp>
        </p:grpSp>
        <p:sp>
          <p:nvSpPr>
            <p:cNvPr id="6" name="Rounded Rectangle 4"/>
            <p:cNvSpPr/>
            <p:nvPr/>
          </p:nvSpPr>
          <p:spPr>
            <a:xfrm>
              <a:off x="61922" y="1458912"/>
              <a:ext cx="1875138" cy="1146174"/>
            </a:xfrm>
            <a:prstGeom prst="rect">
              <a:avLst/>
            </a:prstGeom>
          </p:spPr>
          <p:style>
            <a:lnRef idx="0">
              <a:scrgbClr r="0" g="0" b="0"/>
            </a:lnRef>
            <a:fillRef idx="0">
              <a:scrgbClr r="0" g="0" b="0"/>
            </a:fillRef>
            <a:effectRef idx="0">
              <a:scrgbClr r="0" g="0" b="0"/>
            </a:effectRef>
            <a:fontRef idx="minor">
              <a:schemeClr val="lt1"/>
            </a:fontRef>
          </p:style>
          <p:txBody>
            <a:bodyPr lIns="80010" tIns="40005" rIns="80010" bIns="40005" spcCol="1270" anchor="ctr"/>
            <a:lstStyle/>
            <a:p>
              <a:pPr algn="ctr" defTabSz="933450">
                <a:lnSpc>
                  <a:spcPct val="90000"/>
                </a:lnSpc>
                <a:spcBef>
                  <a:spcPct val="0"/>
                </a:spcBef>
                <a:spcAft>
                  <a:spcPct val="35000"/>
                </a:spcAft>
                <a:defRPr/>
              </a:pPr>
              <a:r>
                <a:rPr lang="en-AU" sz="2100" b="1" dirty="0">
                  <a:solidFill>
                    <a:prstClr val="white"/>
                  </a:solidFill>
                </a:rPr>
                <a:t>POS materials only</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1538" y="2312988"/>
            <a:ext cx="7408862" cy="4175125"/>
          </a:xfrm>
        </p:spPr>
        <p:txBody>
          <a:bodyPr rtlCol="0">
            <a:normAutofit/>
          </a:bodyPr>
          <a:lstStyle/>
          <a:p>
            <a:pPr marL="0" indent="0" eaLnBrk="1" fontAlgn="auto" hangingPunct="1">
              <a:spcAft>
                <a:spcPts val="0"/>
              </a:spcAft>
              <a:buFont typeface="Symbol" pitchFamily="18" charset="2"/>
              <a:buNone/>
              <a:defRPr/>
            </a:pPr>
            <a:r>
              <a:rPr lang="en-US" dirty="0" smtClean="0"/>
              <a:t>Business as usual. No promotional material/activity whatsoever:</a:t>
            </a:r>
          </a:p>
          <a:p>
            <a:pPr marL="0" indent="0" eaLnBrk="1" fontAlgn="auto" hangingPunct="1">
              <a:spcAft>
                <a:spcPts val="0"/>
              </a:spcAft>
              <a:buFont typeface="Symbol" pitchFamily="18" charset="2"/>
              <a:buNone/>
              <a:defRPr/>
            </a:pPr>
            <a:r>
              <a:rPr lang="en-US" dirty="0" smtClean="0"/>
              <a:t>STORE 1:</a:t>
            </a:r>
          </a:p>
          <a:p>
            <a:pPr marL="274320" indent="-274320" eaLnBrk="1" fontAlgn="auto" hangingPunct="1">
              <a:spcAft>
                <a:spcPts val="0"/>
              </a:spcAft>
              <a:defRPr/>
            </a:pPr>
            <a:r>
              <a:rPr lang="en-US" dirty="0" smtClean="0"/>
              <a:t>Oyster sales decline ($)</a:t>
            </a:r>
          </a:p>
          <a:p>
            <a:pPr lvl="1" indent="-274320" eaLnBrk="1" fontAlgn="auto" hangingPunct="1">
              <a:spcAft>
                <a:spcPts val="0"/>
              </a:spcAft>
              <a:defRPr/>
            </a:pPr>
            <a:r>
              <a:rPr lang="en-US" dirty="0" smtClean="0"/>
              <a:t>Store sales decline </a:t>
            </a:r>
            <a:r>
              <a:rPr lang="en-US" dirty="0"/>
              <a:t>($</a:t>
            </a:r>
            <a:r>
              <a:rPr lang="en-US" dirty="0" smtClean="0"/>
              <a:t>)</a:t>
            </a:r>
          </a:p>
          <a:p>
            <a:pPr marL="0" indent="0" eaLnBrk="1" fontAlgn="auto" hangingPunct="1">
              <a:spcAft>
                <a:spcPts val="0"/>
              </a:spcAft>
              <a:buFont typeface="Symbol" pitchFamily="18" charset="2"/>
              <a:buNone/>
              <a:defRPr/>
            </a:pPr>
            <a:r>
              <a:rPr lang="en-US" dirty="0"/>
              <a:t>STORE </a:t>
            </a:r>
            <a:r>
              <a:rPr lang="en-US" dirty="0" smtClean="0"/>
              <a:t>2:</a:t>
            </a:r>
          </a:p>
          <a:p>
            <a:pPr marL="274320" indent="-274320" eaLnBrk="1" fontAlgn="auto" hangingPunct="1">
              <a:spcAft>
                <a:spcPts val="0"/>
              </a:spcAft>
              <a:defRPr/>
            </a:pPr>
            <a:r>
              <a:rPr lang="en-US" dirty="0" smtClean="0"/>
              <a:t>Oyster sales stagnant </a:t>
            </a:r>
            <a:r>
              <a:rPr lang="en-US" dirty="0"/>
              <a:t>($</a:t>
            </a:r>
            <a:r>
              <a:rPr lang="en-US" dirty="0" smtClean="0"/>
              <a:t>)</a:t>
            </a:r>
            <a:endParaRPr lang="en-US" dirty="0"/>
          </a:p>
          <a:p>
            <a:pPr lvl="1" indent="-274320" eaLnBrk="1" fontAlgn="auto" hangingPunct="1">
              <a:spcAft>
                <a:spcPts val="0"/>
              </a:spcAft>
              <a:defRPr/>
            </a:pPr>
            <a:r>
              <a:rPr lang="en-US" dirty="0"/>
              <a:t>S</a:t>
            </a:r>
            <a:r>
              <a:rPr lang="en-US" dirty="0" smtClean="0"/>
              <a:t>tore </a:t>
            </a:r>
            <a:r>
              <a:rPr lang="en-US" dirty="0"/>
              <a:t>sales </a:t>
            </a:r>
            <a:r>
              <a:rPr lang="en-US" dirty="0" smtClean="0"/>
              <a:t>stagnant </a:t>
            </a:r>
            <a:r>
              <a:rPr lang="en-US" dirty="0"/>
              <a:t>($)</a:t>
            </a:r>
          </a:p>
          <a:p>
            <a:pPr lvl="1" indent="-274320" eaLnBrk="1" fontAlgn="auto" hangingPunct="1">
              <a:spcAft>
                <a:spcPts val="0"/>
              </a:spcAft>
              <a:defRPr/>
            </a:pPr>
            <a:endParaRPr lang="en-US" dirty="0"/>
          </a:p>
          <a:p>
            <a:pPr lvl="1" indent="-274320" eaLnBrk="1" fontAlgn="auto" hangingPunct="1">
              <a:spcAft>
                <a:spcPts val="0"/>
              </a:spcAft>
              <a:defRPr/>
            </a:pPr>
            <a:endParaRPr lang="en-US" dirty="0" smtClean="0"/>
          </a:p>
          <a:p>
            <a:pPr marL="301943" lvl="1" indent="0" eaLnBrk="1" fontAlgn="auto" hangingPunct="1">
              <a:spcAft>
                <a:spcPts val="0"/>
              </a:spcAft>
              <a:buFont typeface="Symbol" pitchFamily="18" charset="2"/>
              <a:buNone/>
              <a:defRPr/>
            </a:pPr>
            <a:endParaRPr lang="en-US" dirty="0" smtClean="0"/>
          </a:p>
          <a:p>
            <a:pPr marL="274320" indent="-274320" eaLnBrk="1" fontAlgn="auto" hangingPunct="1">
              <a:spcAft>
                <a:spcPts val="0"/>
              </a:spcAft>
              <a:defRPr/>
            </a:pPr>
            <a:endParaRPr lang="en-US" dirty="0"/>
          </a:p>
        </p:txBody>
      </p:sp>
      <p:sp>
        <p:nvSpPr>
          <p:cNvPr id="19458" name="Title 2"/>
          <p:cNvSpPr>
            <a:spLocks noGrp="1"/>
          </p:cNvSpPr>
          <p:nvPr>
            <p:ph type="title"/>
          </p:nvPr>
        </p:nvSpPr>
        <p:spPr/>
        <p:txBody>
          <a:bodyPr/>
          <a:lstStyle/>
          <a:p>
            <a:pPr eaLnBrk="1" hangingPunct="1"/>
            <a:r>
              <a:rPr lang="en-US" smtClean="0"/>
              <a:t>No Treatment</a:t>
            </a:r>
          </a:p>
        </p:txBody>
      </p:sp>
      <p:grpSp>
        <p:nvGrpSpPr>
          <p:cNvPr id="19459" name="Group 3"/>
          <p:cNvGrpSpPr>
            <a:grpSpLocks/>
          </p:cNvGrpSpPr>
          <p:nvPr/>
        </p:nvGrpSpPr>
        <p:grpSpPr bwMode="auto">
          <a:xfrm>
            <a:off x="6281738" y="534988"/>
            <a:ext cx="1998662" cy="1270000"/>
            <a:chOff x="0" y="2793999"/>
            <a:chExt cx="1998982" cy="1269999"/>
          </a:xfrm>
        </p:grpSpPr>
        <p:grpSp>
          <p:nvGrpSpPr>
            <p:cNvPr id="5" name="Rounded Rectangle 4"/>
            <p:cNvGrpSpPr>
              <a:grpSpLocks/>
            </p:cNvGrpSpPr>
            <p:nvPr/>
          </p:nvGrpSpPr>
          <p:grpSpPr bwMode="auto">
            <a:xfrm>
              <a:off x="-69925" y="2752787"/>
              <a:ext cx="2127845" cy="1402079"/>
              <a:chOff x="6211824" y="493776"/>
              <a:chExt cx="2127504" cy="1402080"/>
            </a:xfrm>
          </p:grpSpPr>
          <p:pic>
            <p:nvPicPr>
              <p:cNvPr id="19460" name="Rounded Rectangle 4"/>
              <p:cNvPicPr>
                <a:picLocks noChangeArrowheads="1"/>
              </p:cNvPicPr>
              <p:nvPr/>
            </p:nvPicPr>
            <p:blipFill>
              <a:blip r:embed="rId2"/>
              <a:srcRect/>
              <a:stretch>
                <a:fillRect/>
              </a:stretch>
            </p:blipFill>
            <p:spPr bwMode="auto">
              <a:xfrm>
                <a:off x="6211824" y="493776"/>
                <a:ext cx="2127504" cy="1402080"/>
              </a:xfrm>
              <a:prstGeom prst="rect">
                <a:avLst/>
              </a:prstGeom>
              <a:noFill/>
            </p:spPr>
          </p:pic>
          <p:sp>
            <p:nvSpPr>
              <p:cNvPr id="19461" name="Text Box 5"/>
              <p:cNvSpPr txBox="1">
                <a:spLocks noChangeArrowheads="1"/>
              </p:cNvSpPr>
              <p:nvPr/>
            </p:nvSpPr>
            <p:spPr bwMode="auto">
              <a:xfrm>
                <a:off x="6343734" y="596984"/>
                <a:ext cx="1874670" cy="1146008"/>
              </a:xfrm>
              <a:prstGeom prst="rect">
                <a:avLst/>
              </a:prstGeom>
              <a:noFill/>
              <a:ln w="9525">
                <a:noFill/>
                <a:miter lim="800000"/>
                <a:headEnd/>
                <a:tailEnd/>
              </a:ln>
            </p:spPr>
            <p:txBody>
              <a:bodyPr/>
              <a:lstStyle/>
              <a:p>
                <a:pPr fontAlgn="base">
                  <a:spcBef>
                    <a:spcPct val="0"/>
                  </a:spcBef>
                  <a:spcAft>
                    <a:spcPct val="0"/>
                  </a:spcAft>
                </a:pPr>
                <a:endParaRPr lang="en-US">
                  <a:solidFill>
                    <a:prstClr val="black"/>
                  </a:solidFill>
                  <a:latin typeface="Arial" charset="0"/>
                </a:endParaRPr>
              </a:p>
            </p:txBody>
          </p:sp>
        </p:grpSp>
        <p:sp>
          <p:nvSpPr>
            <p:cNvPr id="6" name="Rounded Rectangle 4"/>
            <p:cNvSpPr/>
            <p:nvPr/>
          </p:nvSpPr>
          <p:spPr>
            <a:xfrm>
              <a:off x="61922" y="2855911"/>
              <a:ext cx="1875138" cy="1146174"/>
            </a:xfrm>
            <a:prstGeom prst="rect">
              <a:avLst/>
            </a:prstGeom>
          </p:spPr>
          <p:style>
            <a:lnRef idx="0">
              <a:scrgbClr r="0" g="0" b="0"/>
            </a:lnRef>
            <a:fillRef idx="0">
              <a:scrgbClr r="0" g="0" b="0"/>
            </a:fillRef>
            <a:effectRef idx="0">
              <a:scrgbClr r="0" g="0" b="0"/>
            </a:effectRef>
            <a:fontRef idx="minor">
              <a:schemeClr val="lt1"/>
            </a:fontRef>
          </p:style>
          <p:txBody>
            <a:bodyPr lIns="80010" tIns="40005" rIns="80010" bIns="40005" spcCol="1270" anchor="ctr"/>
            <a:lstStyle/>
            <a:p>
              <a:pPr algn="ctr" defTabSz="933450">
                <a:lnSpc>
                  <a:spcPct val="90000"/>
                </a:lnSpc>
                <a:spcBef>
                  <a:spcPct val="0"/>
                </a:spcBef>
                <a:spcAft>
                  <a:spcPct val="35000"/>
                </a:spcAft>
                <a:defRPr/>
              </a:pPr>
              <a:r>
                <a:rPr lang="en-AU" sz="2100" b="1" dirty="0">
                  <a:solidFill>
                    <a:prstClr val="white"/>
                  </a:solidFill>
                </a:rPr>
                <a:t>No POS treatment</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1"/>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1B640C-6424-4CE5-A774-808C5D9E358D}" type="slidenum">
              <a:rPr lang="en-AU">
                <a:solidFill>
                  <a:srgbClr val="073E87"/>
                </a:solidFill>
              </a:rPr>
              <a:pPr fontAlgn="base">
                <a:spcBef>
                  <a:spcPct val="0"/>
                </a:spcBef>
                <a:spcAft>
                  <a:spcPct val="0"/>
                </a:spcAft>
                <a:defRPr/>
              </a:pPr>
              <a:t>12</a:t>
            </a:fld>
            <a:endParaRPr lang="en-AU">
              <a:solidFill>
                <a:srgbClr val="073E87"/>
              </a:solidFill>
            </a:endParaRPr>
          </a:p>
        </p:txBody>
      </p:sp>
      <p:sp>
        <p:nvSpPr>
          <p:cNvPr id="21507" name="Title 2"/>
          <p:cNvSpPr>
            <a:spLocks noGrp="1"/>
          </p:cNvSpPr>
          <p:nvPr>
            <p:ph type="title"/>
          </p:nvPr>
        </p:nvSpPr>
        <p:spPr/>
        <p:txBody>
          <a:bodyPr/>
          <a:lstStyle/>
          <a:p>
            <a:pPr eaLnBrk="1" hangingPunct="1"/>
            <a:r>
              <a:rPr lang="en-US" dirty="0" smtClean="0"/>
              <a:t>Research Objectives</a:t>
            </a:r>
          </a:p>
        </p:txBody>
      </p:sp>
      <p:sp>
        <p:nvSpPr>
          <p:cNvPr id="2" name="TextBox 1"/>
          <p:cNvSpPr txBox="1"/>
          <p:nvPr/>
        </p:nvSpPr>
        <p:spPr>
          <a:xfrm>
            <a:off x="611560" y="1484784"/>
            <a:ext cx="7560840" cy="5109091"/>
          </a:xfrm>
          <a:prstGeom prst="rect">
            <a:avLst/>
          </a:prstGeom>
          <a:noFill/>
        </p:spPr>
        <p:txBody>
          <a:bodyPr wrap="square" rtlCol="0">
            <a:spAutoFit/>
          </a:bodyPr>
          <a:lstStyle/>
          <a:p>
            <a:pPr marL="285750" indent="-285750">
              <a:buFont typeface="Arial" pitchFamily="34" charset="0"/>
              <a:buChar char="•"/>
            </a:pPr>
            <a:r>
              <a:rPr lang="en-AU" sz="2800" dirty="0" smtClean="0"/>
              <a:t>Measure the impact </a:t>
            </a:r>
            <a:r>
              <a:rPr lang="en-AU" sz="2800" dirty="0"/>
              <a:t>on the purchase of oysters</a:t>
            </a:r>
          </a:p>
          <a:p>
            <a:r>
              <a:rPr lang="en-AU" sz="2800" dirty="0" smtClean="0"/>
              <a:t>	a) POS promotional materials </a:t>
            </a:r>
          </a:p>
          <a:p>
            <a:pPr lvl="2"/>
            <a:r>
              <a:rPr lang="en-AU" sz="2800" dirty="0" smtClean="0"/>
              <a:t>b) POS demonstrations/sampling on the purchase of oysters</a:t>
            </a:r>
          </a:p>
          <a:p>
            <a:pPr lvl="2"/>
            <a:endParaRPr lang="en-AU" sz="2800" dirty="0" smtClean="0"/>
          </a:p>
          <a:p>
            <a:pPr marL="285750" indent="-285750">
              <a:buFont typeface="Arial" pitchFamily="34" charset="0"/>
              <a:buChar char="•"/>
            </a:pPr>
            <a:r>
              <a:rPr lang="en-AU" sz="2800" dirty="0" smtClean="0"/>
              <a:t>Explore the differences in consumer types and buying habits (planned </a:t>
            </a:r>
            <a:r>
              <a:rPr lang="en-AU" sz="2800" dirty="0" err="1" smtClean="0"/>
              <a:t>vs</a:t>
            </a:r>
            <a:r>
              <a:rPr lang="en-AU" sz="2800" dirty="0" smtClean="0"/>
              <a:t> impulse) with the purchase of oysters</a:t>
            </a:r>
          </a:p>
          <a:p>
            <a:pPr marL="285750" indent="-285750">
              <a:buFont typeface="Arial" pitchFamily="34" charset="0"/>
              <a:buChar char="•"/>
            </a:pPr>
            <a:endParaRPr lang="en-AU" sz="2800" dirty="0" smtClean="0"/>
          </a:p>
          <a:p>
            <a:pPr marL="285750" indent="-285750">
              <a:buFont typeface="Arial" pitchFamily="34" charset="0"/>
              <a:buChar char="•"/>
            </a:pPr>
            <a:r>
              <a:rPr lang="en-AU" sz="2800" dirty="0" smtClean="0"/>
              <a:t>Explore the impact of POS on retail staff and managers</a:t>
            </a:r>
          </a:p>
          <a:p>
            <a:endParaRPr lang="en-A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4" descr="Chatswood 2.JPG"/>
          <p:cNvPicPr>
            <a:picLocks noChangeAspect="1"/>
          </p:cNvPicPr>
          <p:nvPr/>
        </p:nvPicPr>
        <p:blipFill>
          <a:blip r:embed="rId2"/>
          <a:srcRect/>
          <a:stretch>
            <a:fillRect/>
          </a:stretch>
        </p:blipFill>
        <p:spPr bwMode="auto">
          <a:xfrm>
            <a:off x="4643438" y="3000375"/>
            <a:ext cx="4286250" cy="3214688"/>
          </a:xfrm>
          <a:prstGeom prst="rect">
            <a:avLst/>
          </a:prstGeom>
          <a:noFill/>
          <a:ln w="9525">
            <a:noFill/>
            <a:miter lim="800000"/>
            <a:headEnd/>
            <a:tailEnd/>
          </a:ln>
        </p:spPr>
      </p:pic>
      <p:pic>
        <p:nvPicPr>
          <p:cNvPr id="22530" name="Picture 5" descr="Tuggerah 5.JPG"/>
          <p:cNvPicPr>
            <a:picLocks noChangeAspect="1"/>
          </p:cNvPicPr>
          <p:nvPr/>
        </p:nvPicPr>
        <p:blipFill>
          <a:blip r:embed="rId3"/>
          <a:srcRect/>
          <a:stretch>
            <a:fillRect/>
          </a:stretch>
        </p:blipFill>
        <p:spPr bwMode="auto">
          <a:xfrm>
            <a:off x="214313" y="3000375"/>
            <a:ext cx="4286250" cy="3214688"/>
          </a:xfrm>
          <a:prstGeom prst="rect">
            <a:avLst/>
          </a:prstGeom>
          <a:noFill/>
          <a:ln w="9525">
            <a:noFill/>
            <a:miter lim="800000"/>
            <a:headEnd/>
            <a:tailEnd/>
          </a:ln>
        </p:spPr>
      </p:pic>
      <p:sp>
        <p:nvSpPr>
          <p:cNvPr id="22531" name="Rectangle 6"/>
          <p:cNvSpPr>
            <a:spLocks noChangeArrowheads="1"/>
          </p:cNvSpPr>
          <p:nvPr/>
        </p:nvSpPr>
        <p:spPr bwMode="auto">
          <a:xfrm>
            <a:off x="857250" y="1887538"/>
            <a:ext cx="3857625" cy="969962"/>
          </a:xfrm>
          <a:prstGeom prst="rect">
            <a:avLst/>
          </a:prstGeom>
          <a:noFill/>
          <a:ln w="9525">
            <a:noFill/>
            <a:miter lim="800000"/>
            <a:headEnd/>
            <a:tailEnd/>
          </a:ln>
        </p:spPr>
        <p:txBody>
          <a:bodyPr>
            <a:spAutoFit/>
          </a:bodyPr>
          <a:lstStyle/>
          <a:p>
            <a:pPr fontAlgn="base">
              <a:spcBef>
                <a:spcPct val="0"/>
              </a:spcBef>
              <a:spcAft>
                <a:spcPct val="0"/>
              </a:spcAft>
              <a:buFont typeface="Arial" charset="0"/>
              <a:buChar char="•"/>
            </a:pPr>
            <a:r>
              <a:rPr lang="en-AU" sz="1900">
                <a:solidFill>
                  <a:prstClr val="black"/>
                </a:solidFill>
              </a:rPr>
              <a:t> Oyster trays (display cabinets)</a:t>
            </a:r>
          </a:p>
          <a:p>
            <a:pPr fontAlgn="base">
              <a:spcBef>
                <a:spcPct val="0"/>
              </a:spcBef>
              <a:spcAft>
                <a:spcPct val="0"/>
              </a:spcAft>
              <a:buFont typeface="Arial" charset="0"/>
              <a:buChar char="•"/>
            </a:pPr>
            <a:r>
              <a:rPr lang="en-AU" sz="1900">
                <a:solidFill>
                  <a:prstClr val="black"/>
                </a:solidFill>
              </a:rPr>
              <a:t> Recipe/Information brochure</a:t>
            </a:r>
          </a:p>
          <a:p>
            <a:pPr fontAlgn="base">
              <a:spcBef>
                <a:spcPct val="0"/>
              </a:spcBef>
              <a:spcAft>
                <a:spcPct val="0"/>
              </a:spcAft>
              <a:buFont typeface="Arial" charset="0"/>
              <a:buChar char="•"/>
            </a:pPr>
            <a:r>
              <a:rPr lang="en-AU" sz="1900">
                <a:solidFill>
                  <a:prstClr val="black"/>
                </a:solidFill>
              </a:rPr>
              <a:t> Oyster posters</a:t>
            </a:r>
          </a:p>
        </p:txBody>
      </p:sp>
      <p:sp>
        <p:nvSpPr>
          <p:cNvPr id="22532" name="Rectangle 7"/>
          <p:cNvSpPr>
            <a:spLocks noChangeArrowheads="1"/>
          </p:cNvSpPr>
          <p:nvPr/>
        </p:nvSpPr>
        <p:spPr bwMode="auto">
          <a:xfrm>
            <a:off x="4643438" y="1887538"/>
            <a:ext cx="3857625" cy="677862"/>
          </a:xfrm>
          <a:prstGeom prst="rect">
            <a:avLst/>
          </a:prstGeom>
          <a:noFill/>
          <a:ln w="9525">
            <a:noFill/>
            <a:miter lim="800000"/>
            <a:headEnd/>
            <a:tailEnd/>
          </a:ln>
        </p:spPr>
        <p:txBody>
          <a:bodyPr>
            <a:spAutoFit/>
          </a:bodyPr>
          <a:lstStyle/>
          <a:p>
            <a:pPr fontAlgn="base">
              <a:spcBef>
                <a:spcPct val="0"/>
              </a:spcBef>
              <a:spcAft>
                <a:spcPct val="0"/>
              </a:spcAft>
              <a:buFont typeface="Arial" charset="0"/>
              <a:buChar char="•"/>
            </a:pPr>
            <a:r>
              <a:rPr lang="en-AU" sz="1900">
                <a:solidFill>
                  <a:prstClr val="black"/>
                </a:solidFill>
              </a:rPr>
              <a:t> Stickers for packaging</a:t>
            </a:r>
          </a:p>
          <a:p>
            <a:pPr fontAlgn="base">
              <a:spcBef>
                <a:spcPct val="0"/>
              </a:spcBef>
              <a:spcAft>
                <a:spcPct val="0"/>
              </a:spcAft>
              <a:buFont typeface="Arial" charset="0"/>
              <a:buChar char="•"/>
            </a:pPr>
            <a:r>
              <a:rPr lang="en-AU" sz="1900">
                <a:solidFill>
                  <a:prstClr val="black"/>
                </a:solidFill>
              </a:rPr>
              <a:t> Demonstrations/sampling</a:t>
            </a:r>
          </a:p>
        </p:txBody>
      </p:sp>
      <p:sp>
        <p:nvSpPr>
          <p:cNvPr id="22533" name="Rectangle 8"/>
          <p:cNvSpPr>
            <a:spLocks noChangeArrowheads="1"/>
          </p:cNvSpPr>
          <p:nvPr/>
        </p:nvSpPr>
        <p:spPr bwMode="auto">
          <a:xfrm>
            <a:off x="857250" y="1403350"/>
            <a:ext cx="6715125" cy="400050"/>
          </a:xfrm>
          <a:prstGeom prst="rect">
            <a:avLst/>
          </a:prstGeom>
          <a:noFill/>
          <a:ln w="9525">
            <a:noFill/>
            <a:miter lim="800000"/>
            <a:headEnd/>
            <a:tailEnd/>
          </a:ln>
        </p:spPr>
        <p:txBody>
          <a:bodyPr>
            <a:spAutoFit/>
          </a:bodyPr>
          <a:lstStyle/>
          <a:p>
            <a:pPr fontAlgn="base">
              <a:spcBef>
                <a:spcPct val="0"/>
              </a:spcBef>
              <a:spcAft>
                <a:spcPct val="0"/>
              </a:spcAft>
            </a:pPr>
            <a:r>
              <a:rPr lang="en-AU" sz="2000">
                <a:solidFill>
                  <a:prstClr val="black"/>
                </a:solidFill>
              </a:rPr>
              <a:t>The POS promotional materials investigated included:</a:t>
            </a:r>
          </a:p>
        </p:txBody>
      </p:sp>
      <p:sp>
        <p:nvSpPr>
          <p:cNvPr id="22534" name="Title 3"/>
          <p:cNvSpPr>
            <a:spLocks noGrp="1"/>
          </p:cNvSpPr>
          <p:nvPr>
            <p:ph type="title"/>
          </p:nvPr>
        </p:nvSpPr>
        <p:spPr/>
        <p:txBody>
          <a:bodyPr/>
          <a:lstStyle/>
          <a:p>
            <a:pPr eaLnBrk="1" hangingPunct="1"/>
            <a:r>
              <a:rPr lang="en-US" smtClean="0"/>
              <a:t>POS Promotional Materials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0" descr="Tuggerah 11.JPG"/>
          <p:cNvPicPr>
            <a:picLocks noChangeAspect="1"/>
          </p:cNvPicPr>
          <p:nvPr/>
        </p:nvPicPr>
        <p:blipFill>
          <a:blip r:embed="rId2"/>
          <a:srcRect/>
          <a:stretch>
            <a:fillRect/>
          </a:stretch>
        </p:blipFill>
        <p:spPr bwMode="auto">
          <a:xfrm>
            <a:off x="696913" y="1571625"/>
            <a:ext cx="3589337" cy="4786313"/>
          </a:xfrm>
          <a:prstGeom prst="rect">
            <a:avLst/>
          </a:prstGeom>
          <a:noFill/>
          <a:ln w="9525">
            <a:noFill/>
            <a:miter lim="800000"/>
            <a:headEnd/>
            <a:tailEnd/>
          </a:ln>
        </p:spPr>
      </p:pic>
      <p:pic>
        <p:nvPicPr>
          <p:cNvPr id="23555" name="Picture 11" descr="Chatswood 4 - Copy.JPG"/>
          <p:cNvPicPr>
            <a:picLocks noChangeAspect="1"/>
          </p:cNvPicPr>
          <p:nvPr/>
        </p:nvPicPr>
        <p:blipFill>
          <a:blip r:embed="rId3"/>
          <a:srcRect/>
          <a:stretch>
            <a:fillRect/>
          </a:stretch>
        </p:blipFill>
        <p:spPr bwMode="auto">
          <a:xfrm>
            <a:off x="4970463" y="1571625"/>
            <a:ext cx="3429000" cy="2071688"/>
          </a:xfrm>
          <a:prstGeom prst="rect">
            <a:avLst/>
          </a:prstGeom>
          <a:noFill/>
          <a:ln w="9525">
            <a:noFill/>
            <a:miter lim="800000"/>
            <a:headEnd/>
            <a:tailEnd/>
          </a:ln>
        </p:spPr>
      </p:pic>
      <p:sp>
        <p:nvSpPr>
          <p:cNvPr id="23556" name="Title 2"/>
          <p:cNvSpPr>
            <a:spLocks noGrp="1"/>
          </p:cNvSpPr>
          <p:nvPr>
            <p:ph type="title"/>
          </p:nvPr>
        </p:nvSpPr>
        <p:spPr/>
        <p:txBody>
          <a:bodyPr/>
          <a:lstStyle/>
          <a:p>
            <a:pPr eaLnBrk="1" hangingPunct="1"/>
            <a:r>
              <a:rPr lang="en-US" smtClean="0"/>
              <a:t>POS Promotional Materials</a:t>
            </a:r>
          </a:p>
        </p:txBody>
      </p:sp>
      <p:pic>
        <p:nvPicPr>
          <p:cNvPr id="23558" name="Picture 6" descr="Picture2"/>
          <p:cNvPicPr>
            <a:picLocks noChangeAspect="1" noChangeArrowheads="1"/>
          </p:cNvPicPr>
          <p:nvPr/>
        </p:nvPicPr>
        <p:blipFill>
          <a:blip r:embed="rId4"/>
          <a:srcRect/>
          <a:stretch>
            <a:fillRect/>
          </a:stretch>
        </p:blipFill>
        <p:spPr bwMode="auto">
          <a:xfrm>
            <a:off x="4970463" y="3949700"/>
            <a:ext cx="3429000" cy="2424113"/>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2"/>
          <p:cNvSpPr>
            <a:spLocks noGrp="1"/>
          </p:cNvSpPr>
          <p:nvPr>
            <p:ph type="title"/>
          </p:nvPr>
        </p:nvSpPr>
        <p:spPr/>
        <p:txBody>
          <a:bodyPr/>
          <a:lstStyle/>
          <a:p>
            <a:pPr eaLnBrk="1" hangingPunct="1"/>
            <a:r>
              <a:rPr lang="en-US" smtClean="0"/>
              <a:t>POS Material - Sticker</a:t>
            </a:r>
          </a:p>
        </p:txBody>
      </p:sp>
      <p:pic>
        <p:nvPicPr>
          <p:cNvPr id="24580" name="Picture 4" descr="Picture7"/>
          <p:cNvPicPr>
            <a:picLocks noChangeAspect="1" noChangeArrowheads="1"/>
          </p:cNvPicPr>
          <p:nvPr/>
        </p:nvPicPr>
        <p:blipFill>
          <a:blip r:embed="rId2"/>
          <a:srcRect/>
          <a:stretch>
            <a:fillRect/>
          </a:stretch>
        </p:blipFill>
        <p:spPr bwMode="auto">
          <a:xfrm>
            <a:off x="1414463" y="1604963"/>
            <a:ext cx="6315075" cy="474345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ake Haven 4.jpg"/>
          <p:cNvPicPr>
            <a:picLocks noChangeAspect="1" noChangeArrowheads="1"/>
          </p:cNvPicPr>
          <p:nvPr/>
        </p:nvPicPr>
        <p:blipFill>
          <a:blip r:embed="rId2"/>
          <a:srcRect/>
          <a:stretch>
            <a:fillRect/>
          </a:stretch>
        </p:blipFill>
        <p:spPr bwMode="auto">
          <a:xfrm>
            <a:off x="1957388" y="3054350"/>
            <a:ext cx="2595562" cy="3455988"/>
          </a:xfrm>
          <a:prstGeom prst="rect">
            <a:avLst/>
          </a:prstGeom>
          <a:noFill/>
        </p:spPr>
      </p:pic>
      <p:pic>
        <p:nvPicPr>
          <p:cNvPr id="7" name="Picture 6" descr="Tuggerah 3.jpg"/>
          <p:cNvPicPr>
            <a:picLocks noChangeAspect="1" noChangeArrowheads="1"/>
          </p:cNvPicPr>
          <p:nvPr/>
        </p:nvPicPr>
        <p:blipFill>
          <a:blip r:embed="rId3"/>
          <a:srcRect/>
          <a:stretch>
            <a:fillRect/>
          </a:stretch>
        </p:blipFill>
        <p:spPr bwMode="auto">
          <a:xfrm>
            <a:off x="4743450" y="3054350"/>
            <a:ext cx="2595563" cy="3455988"/>
          </a:xfrm>
          <a:prstGeom prst="rect">
            <a:avLst/>
          </a:prstGeom>
          <a:noFill/>
        </p:spPr>
      </p:pic>
      <p:sp>
        <p:nvSpPr>
          <p:cNvPr id="31747" name="Title 2"/>
          <p:cNvSpPr>
            <a:spLocks noGrp="1"/>
          </p:cNvSpPr>
          <p:nvPr>
            <p:ph type="title"/>
          </p:nvPr>
        </p:nvSpPr>
        <p:spPr/>
        <p:txBody>
          <a:bodyPr/>
          <a:lstStyle/>
          <a:p>
            <a:pPr eaLnBrk="1" hangingPunct="1"/>
            <a:r>
              <a:rPr lang="en-US" smtClean="0"/>
              <a:t>POS Material – Tray Labels</a:t>
            </a:r>
          </a:p>
        </p:txBody>
      </p:sp>
      <p:pic>
        <p:nvPicPr>
          <p:cNvPr id="31748" name="Picture 8" descr="1957_Tray Labels_Final Draft.pdf.pdf"/>
          <p:cNvPicPr>
            <a:picLocks noChangeAspect="1"/>
          </p:cNvPicPr>
          <p:nvPr/>
        </p:nvPicPr>
        <p:blipFill>
          <a:blip r:embed="rId4"/>
          <a:srcRect/>
          <a:stretch>
            <a:fillRect/>
          </a:stretch>
        </p:blipFill>
        <p:spPr bwMode="auto">
          <a:xfrm>
            <a:off x="246063" y="1454150"/>
            <a:ext cx="8788400" cy="1454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4" descr="Lake Haven 1.jpg"/>
          <p:cNvPicPr>
            <a:picLocks noChangeAspect="1"/>
          </p:cNvPicPr>
          <p:nvPr/>
        </p:nvPicPr>
        <p:blipFill>
          <a:blip r:embed="rId2"/>
          <a:srcRect/>
          <a:stretch>
            <a:fillRect/>
          </a:stretch>
        </p:blipFill>
        <p:spPr bwMode="auto">
          <a:xfrm>
            <a:off x="1363663" y="1425575"/>
            <a:ext cx="6675437" cy="5005388"/>
          </a:xfrm>
          <a:prstGeom prst="rect">
            <a:avLst/>
          </a:prstGeom>
          <a:noFill/>
          <a:ln w="9525">
            <a:noFill/>
            <a:miter lim="800000"/>
            <a:headEnd/>
            <a:tailEnd/>
          </a:ln>
        </p:spPr>
      </p:pic>
      <p:sp>
        <p:nvSpPr>
          <p:cNvPr id="32770" name="Title 2"/>
          <p:cNvSpPr>
            <a:spLocks noGrp="1"/>
          </p:cNvSpPr>
          <p:nvPr>
            <p:ph type="title"/>
          </p:nvPr>
        </p:nvSpPr>
        <p:spPr/>
        <p:txBody>
          <a:bodyPr/>
          <a:lstStyle/>
          <a:p>
            <a:pPr eaLnBrk="1" hangingPunct="1"/>
            <a:r>
              <a:rPr lang="en-US" smtClean="0"/>
              <a:t>POS Material – Tray Labels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rrowheads="1"/>
          </p:cNvPicPr>
          <p:nvPr>
            <p:ph idx="1"/>
          </p:nvPr>
        </p:nvPicPr>
        <p:blipFill>
          <a:blip r:embed="rId2"/>
          <a:srcRect/>
          <a:stretch>
            <a:fillRect/>
          </a:stretch>
        </p:blipFill>
        <p:spPr>
          <a:xfrm>
            <a:off x="444500" y="1536700"/>
            <a:ext cx="8686800" cy="4857750"/>
          </a:xfrm>
        </p:spPr>
      </p:pic>
      <p:sp>
        <p:nvSpPr>
          <p:cNvPr id="33794" name="Title 2"/>
          <p:cNvSpPr>
            <a:spLocks noGrp="1"/>
          </p:cNvSpPr>
          <p:nvPr>
            <p:ph type="title"/>
          </p:nvPr>
        </p:nvSpPr>
        <p:spPr/>
        <p:txBody>
          <a:bodyPr/>
          <a:lstStyle/>
          <a:p>
            <a:pPr eaLnBrk="1" hangingPunct="1"/>
            <a:r>
              <a:rPr lang="en-US" smtClean="0"/>
              <a:t>Research Objective 1 - Summary</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rrowheads="1"/>
          </p:cNvPicPr>
          <p:nvPr>
            <p:ph idx="1"/>
          </p:nvPr>
        </p:nvPicPr>
        <p:blipFill>
          <a:blip r:embed="rId2"/>
          <a:srcRect/>
          <a:stretch>
            <a:fillRect/>
          </a:stretch>
        </p:blipFill>
        <p:spPr>
          <a:xfrm>
            <a:off x="390525" y="1554163"/>
            <a:ext cx="8455025" cy="4670425"/>
          </a:xfrm>
        </p:spPr>
      </p:pic>
      <p:sp>
        <p:nvSpPr>
          <p:cNvPr id="34818" name="Slide Number Placeholder 1"/>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44EEEB0-2C24-45F0-9B8A-AB30A43906DC}" type="slidenum">
              <a:rPr lang="en-AU">
                <a:solidFill>
                  <a:srgbClr val="073E87"/>
                </a:solidFill>
              </a:rPr>
              <a:pPr fontAlgn="base">
                <a:spcBef>
                  <a:spcPct val="0"/>
                </a:spcBef>
                <a:spcAft>
                  <a:spcPct val="0"/>
                </a:spcAft>
                <a:defRPr/>
              </a:pPr>
              <a:t>19</a:t>
            </a:fld>
            <a:endParaRPr lang="en-AU">
              <a:solidFill>
                <a:srgbClr val="073E87"/>
              </a:solidFill>
            </a:endParaRPr>
          </a:p>
        </p:txBody>
      </p:sp>
      <p:sp>
        <p:nvSpPr>
          <p:cNvPr id="35843" name="Title 2"/>
          <p:cNvSpPr>
            <a:spLocks noGrp="1"/>
          </p:cNvSpPr>
          <p:nvPr>
            <p:ph type="title"/>
          </p:nvPr>
        </p:nvSpPr>
        <p:spPr/>
        <p:txBody>
          <a:bodyPr/>
          <a:lstStyle/>
          <a:p>
            <a:pPr eaLnBrk="1" hangingPunct="1"/>
            <a:r>
              <a:rPr lang="en-US" smtClean="0"/>
              <a:t>Research Objective 2</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242316"/>
            <a:ext cx="1822935" cy="461665"/>
          </a:xfrm>
          <a:prstGeom prst="rect">
            <a:avLst/>
          </a:prstGeom>
          <a:noFill/>
        </p:spPr>
        <p:txBody>
          <a:bodyPr wrap="none" rtlCol="0">
            <a:spAutoFit/>
          </a:bodyPr>
          <a:lstStyle/>
          <a:p>
            <a:r>
              <a:rPr lang="en-AU" sz="2400" b="1" u="sng" dirty="0" smtClean="0">
                <a:solidFill>
                  <a:schemeClr val="tx2">
                    <a:lumMod val="60000"/>
                    <a:lumOff val="40000"/>
                  </a:schemeClr>
                </a:solidFill>
              </a:rPr>
              <a:t>In 35 min . . .</a:t>
            </a:r>
            <a:endParaRPr lang="en-AU" sz="2400" u="sng" dirty="0">
              <a:solidFill>
                <a:schemeClr val="tx2">
                  <a:lumMod val="60000"/>
                  <a:lumOff val="40000"/>
                </a:schemeClr>
              </a:solidFill>
            </a:endParaRPr>
          </a:p>
        </p:txBody>
      </p:sp>
      <p:sp>
        <p:nvSpPr>
          <p:cNvPr id="7" name="Content Placeholder 3"/>
          <p:cNvSpPr txBox="1">
            <a:spLocks/>
          </p:cNvSpPr>
          <p:nvPr/>
        </p:nvSpPr>
        <p:spPr>
          <a:xfrm>
            <a:off x="395536" y="1378947"/>
            <a:ext cx="8327808" cy="5184576"/>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marL="630238" indent="-630238"/>
            <a:r>
              <a:rPr lang="en-AU" sz="3400" b="0" dirty="0" smtClean="0"/>
              <a:t>Oysters Australia?</a:t>
            </a:r>
          </a:p>
          <a:p>
            <a:pPr marL="630238" indent="-630238">
              <a:spcAft>
                <a:spcPts val="0"/>
              </a:spcAft>
            </a:pPr>
            <a:r>
              <a:rPr lang="en-AU" sz="3400" b="0" dirty="0"/>
              <a:t>R&amp;D good for </a:t>
            </a:r>
            <a:r>
              <a:rPr lang="en-AU" sz="3400" b="0" dirty="0" smtClean="0"/>
              <a:t>SA?</a:t>
            </a:r>
          </a:p>
          <a:p>
            <a:pPr marL="630238" indent="-630238">
              <a:spcBef>
                <a:spcPts val="0"/>
              </a:spcBef>
            </a:pPr>
            <a:r>
              <a:rPr lang="en-AU" sz="3400" b="0" dirty="0"/>
              <a:t>	</a:t>
            </a:r>
            <a:r>
              <a:rPr lang="en-AU" sz="2400" b="0" dirty="0" smtClean="0"/>
              <a:t>Benchmarking (Carlyn Sherriff – 12min)</a:t>
            </a:r>
          </a:p>
          <a:p>
            <a:pPr marL="630238" indent="-630238"/>
            <a:r>
              <a:rPr lang="en-AU" sz="2400" b="0" dirty="0"/>
              <a:t>	</a:t>
            </a:r>
            <a:r>
              <a:rPr lang="en-AU" sz="2400" b="0" dirty="0" smtClean="0"/>
              <a:t>Oyster Retail project early </a:t>
            </a:r>
            <a:r>
              <a:rPr lang="en-AU" sz="2400" b="0" dirty="0" smtClean="0"/>
              <a:t>results (for De </a:t>
            </a:r>
            <a:r>
              <a:rPr lang="en-AU" sz="2400" b="0" dirty="0" err="1" smtClean="0"/>
              <a:t>Costi</a:t>
            </a:r>
            <a:r>
              <a:rPr lang="en-AU" sz="2400" b="0" dirty="0" smtClean="0"/>
              <a:t> – 10min)</a:t>
            </a:r>
            <a:endParaRPr lang="en-AU" sz="2400" b="0" dirty="0"/>
          </a:p>
          <a:p>
            <a:pPr marL="630238" indent="-630238"/>
            <a:r>
              <a:rPr lang="en-AU" sz="3400" b="0" dirty="0" smtClean="0"/>
              <a:t>SA, Australia (NSW </a:t>
            </a:r>
            <a:r>
              <a:rPr lang="en-AU" sz="3400" b="0" dirty="0" err="1" smtClean="0"/>
              <a:t>vs</a:t>
            </a:r>
            <a:r>
              <a:rPr lang="en-AU" sz="3400" b="0" dirty="0" smtClean="0"/>
              <a:t> </a:t>
            </a:r>
            <a:r>
              <a:rPr lang="en-AU" sz="3400" b="0" dirty="0" err="1" smtClean="0"/>
              <a:t>Tas</a:t>
            </a:r>
            <a:r>
              <a:rPr lang="en-AU" sz="3400" b="0" dirty="0" smtClean="0"/>
              <a:t> </a:t>
            </a:r>
            <a:r>
              <a:rPr lang="en-AU" sz="3400" b="0" dirty="0" err="1" smtClean="0"/>
              <a:t>vs</a:t>
            </a:r>
            <a:r>
              <a:rPr lang="en-AU" sz="3400" b="0" dirty="0" smtClean="0"/>
              <a:t> SA?)</a:t>
            </a:r>
          </a:p>
          <a:p>
            <a:pPr marL="630238" indent="-630238"/>
            <a:r>
              <a:rPr lang="en-AU" sz="3400" b="0" dirty="0" smtClean="0"/>
              <a:t>R&amp;D levy change?</a:t>
            </a:r>
            <a:endParaRPr lang="en-AU" sz="3400" b="0" dirty="0"/>
          </a:p>
        </p:txBody>
      </p:sp>
    </p:spTree>
    <p:extLst>
      <p:ext uri="{BB962C8B-B14F-4D97-AF65-F5344CB8AC3E}">
        <p14:creationId xmlns:p14="http://schemas.microsoft.com/office/powerpoint/2010/main" val="7046856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Box 2"/>
          <p:cNvSpPr txBox="1">
            <a:spLocks noChangeArrowheads="1"/>
          </p:cNvSpPr>
          <p:nvPr/>
        </p:nvSpPr>
        <p:spPr bwMode="auto">
          <a:xfrm>
            <a:off x="428625" y="1766888"/>
            <a:ext cx="8286750" cy="708025"/>
          </a:xfrm>
          <a:prstGeom prst="rect">
            <a:avLst/>
          </a:prstGeom>
          <a:noFill/>
          <a:ln w="9525">
            <a:noFill/>
            <a:miter lim="800000"/>
            <a:headEnd/>
            <a:tailEnd/>
          </a:ln>
        </p:spPr>
        <p:txBody>
          <a:bodyPr>
            <a:spAutoFit/>
          </a:bodyPr>
          <a:lstStyle/>
          <a:p>
            <a:pPr algn="ctr" fontAlgn="base">
              <a:spcBef>
                <a:spcPct val="0"/>
              </a:spcBef>
              <a:spcAft>
                <a:spcPct val="0"/>
              </a:spcAft>
            </a:pPr>
            <a:r>
              <a:rPr lang="en-AU" sz="2000">
                <a:solidFill>
                  <a:prstClr val="black"/>
                </a:solidFill>
              </a:rPr>
              <a:t>“Do you purchase oysters in addition to another species or instead of </a:t>
            </a:r>
          </a:p>
          <a:p>
            <a:pPr algn="ctr" fontAlgn="base">
              <a:spcBef>
                <a:spcPct val="0"/>
              </a:spcBef>
              <a:spcAft>
                <a:spcPct val="0"/>
              </a:spcAft>
            </a:pPr>
            <a:r>
              <a:rPr lang="en-AU" sz="2000">
                <a:solidFill>
                  <a:prstClr val="black"/>
                </a:solidFill>
              </a:rPr>
              <a:t>what was intended?”</a:t>
            </a:r>
          </a:p>
        </p:txBody>
      </p:sp>
      <p:sp>
        <p:nvSpPr>
          <p:cNvPr id="5" name="Oval 4"/>
          <p:cNvSpPr/>
          <p:nvPr/>
        </p:nvSpPr>
        <p:spPr>
          <a:xfrm>
            <a:off x="1408113" y="2382838"/>
            <a:ext cx="1916112" cy="1546225"/>
          </a:xfrm>
          <a:prstGeom prst="ellipse">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solidFill>
                <a:prstClr val="white"/>
              </a:solidFill>
            </a:endParaRPr>
          </a:p>
        </p:txBody>
      </p:sp>
      <p:sp>
        <p:nvSpPr>
          <p:cNvPr id="8" name="Oval 7"/>
          <p:cNvSpPr>
            <a:spLocks noChangeArrowheads="1"/>
          </p:cNvSpPr>
          <p:nvPr/>
        </p:nvSpPr>
        <p:spPr bwMode="auto">
          <a:xfrm>
            <a:off x="5499100" y="4581525"/>
            <a:ext cx="1916113" cy="1544638"/>
          </a:xfrm>
          <a:prstGeom prst="ellipse">
            <a:avLst/>
          </a:prstGeom>
          <a:blipFill dpi="0" rotWithShape="1">
            <a:blip r:embed="rId3"/>
            <a:srcRect/>
            <a:stretch>
              <a:fillRect/>
            </a:stretch>
          </a:blipFill>
          <a:ln w="15875" algn="ctr">
            <a:solidFill>
              <a:srgbClr val="165D83"/>
            </a:solidFill>
            <a:round/>
            <a:headEnd/>
            <a:tailEnd/>
          </a:ln>
        </p:spPr>
        <p:txBody>
          <a:bodyPr anchor="ctr"/>
          <a:lstStyle/>
          <a:p>
            <a:pPr algn="ctr">
              <a:defRPr/>
            </a:pPr>
            <a:endParaRPr lang="en-AU">
              <a:solidFill>
                <a:prstClr val="white"/>
              </a:solidFill>
            </a:endParaRPr>
          </a:p>
        </p:txBody>
      </p:sp>
      <p:sp>
        <p:nvSpPr>
          <p:cNvPr id="10" name="TextBox 9"/>
          <p:cNvSpPr txBox="1"/>
          <p:nvPr/>
        </p:nvSpPr>
        <p:spPr>
          <a:xfrm>
            <a:off x="6251575" y="3500438"/>
            <a:ext cx="2928938" cy="1200150"/>
          </a:xfrm>
          <a:prstGeom prst="rect">
            <a:avLst/>
          </a:prstGeom>
          <a:noFill/>
        </p:spPr>
        <p:txBody>
          <a:bodyPr>
            <a:spAutoFit/>
          </a:bodyPr>
          <a:lstStyle/>
          <a:p>
            <a:pPr algn="ctr">
              <a:defRPr/>
            </a:pPr>
            <a:r>
              <a:rPr lang="en-AU" sz="2600" b="1" dirty="0">
                <a:solidFill>
                  <a:srgbClr val="C6E7FC">
                    <a:lumMod val="50000"/>
                  </a:srgbClr>
                </a:solidFill>
              </a:rPr>
              <a:t>68%</a:t>
            </a:r>
          </a:p>
          <a:p>
            <a:pPr algn="ctr">
              <a:defRPr/>
            </a:pPr>
            <a:r>
              <a:rPr lang="en-AU" sz="2600" b="1" dirty="0">
                <a:solidFill>
                  <a:srgbClr val="C6E7FC">
                    <a:lumMod val="50000"/>
                  </a:srgbClr>
                </a:solidFill>
              </a:rPr>
              <a:t>In addition</a:t>
            </a:r>
          </a:p>
          <a:p>
            <a:pPr algn="ctr">
              <a:defRPr/>
            </a:pPr>
            <a:r>
              <a:rPr lang="en-AU" b="1" i="1" dirty="0">
                <a:solidFill>
                  <a:srgbClr val="C6E7FC">
                    <a:lumMod val="50000"/>
                  </a:srgbClr>
                </a:solidFill>
              </a:rPr>
              <a:t>(n=36)</a:t>
            </a:r>
          </a:p>
        </p:txBody>
      </p:sp>
      <p:sp>
        <p:nvSpPr>
          <p:cNvPr id="37893" name="TextBox 10"/>
          <p:cNvSpPr txBox="1">
            <a:spLocks noChangeArrowheads="1"/>
          </p:cNvSpPr>
          <p:nvPr/>
        </p:nvSpPr>
        <p:spPr bwMode="auto">
          <a:xfrm>
            <a:off x="901700" y="3984625"/>
            <a:ext cx="2928938" cy="1169988"/>
          </a:xfrm>
          <a:prstGeom prst="rect">
            <a:avLst/>
          </a:prstGeom>
          <a:noFill/>
          <a:ln w="9525">
            <a:noFill/>
            <a:miter lim="800000"/>
            <a:headEnd/>
            <a:tailEnd/>
          </a:ln>
        </p:spPr>
        <p:txBody>
          <a:bodyPr>
            <a:spAutoFit/>
          </a:bodyPr>
          <a:lstStyle/>
          <a:p>
            <a:pPr algn="ctr" fontAlgn="base">
              <a:spcBef>
                <a:spcPct val="0"/>
              </a:spcBef>
              <a:spcAft>
                <a:spcPct val="0"/>
              </a:spcAft>
            </a:pPr>
            <a:r>
              <a:rPr lang="en-AU" sz="2600" b="1">
                <a:solidFill>
                  <a:srgbClr val="0B87D6"/>
                </a:solidFill>
              </a:rPr>
              <a:t>32%</a:t>
            </a:r>
          </a:p>
          <a:p>
            <a:pPr algn="ctr" fontAlgn="base">
              <a:spcBef>
                <a:spcPct val="0"/>
              </a:spcBef>
              <a:spcAft>
                <a:spcPct val="0"/>
              </a:spcAft>
            </a:pPr>
            <a:r>
              <a:rPr lang="en-AU" sz="2600" b="1">
                <a:solidFill>
                  <a:srgbClr val="0B87D6"/>
                </a:solidFill>
              </a:rPr>
              <a:t>Instead</a:t>
            </a:r>
          </a:p>
          <a:p>
            <a:pPr algn="ctr" fontAlgn="base">
              <a:spcBef>
                <a:spcPct val="0"/>
              </a:spcBef>
              <a:spcAft>
                <a:spcPct val="0"/>
              </a:spcAft>
            </a:pPr>
            <a:r>
              <a:rPr lang="en-AU" b="1" i="1">
                <a:solidFill>
                  <a:srgbClr val="0B87D6"/>
                </a:solidFill>
              </a:rPr>
              <a:t>(n=17)</a:t>
            </a:r>
          </a:p>
        </p:txBody>
      </p:sp>
      <p:sp>
        <p:nvSpPr>
          <p:cNvPr id="12" name="Cross 11"/>
          <p:cNvSpPr/>
          <p:nvPr/>
        </p:nvSpPr>
        <p:spPr>
          <a:xfrm>
            <a:off x="6251575" y="4076700"/>
            <a:ext cx="357188" cy="357188"/>
          </a:xfrm>
          <a:prstGeom prst="pl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solidFill>
                <a:prstClr val="white"/>
              </a:solidFill>
            </a:endParaRPr>
          </a:p>
        </p:txBody>
      </p:sp>
      <p:grpSp>
        <p:nvGrpSpPr>
          <p:cNvPr id="13" name="Rounded Rectangular Callout 12"/>
          <p:cNvGrpSpPr>
            <a:grpSpLocks/>
          </p:cNvGrpSpPr>
          <p:nvPr/>
        </p:nvGrpSpPr>
        <p:grpSpPr bwMode="auto">
          <a:xfrm>
            <a:off x="225425" y="5473700"/>
            <a:ext cx="4303713" cy="1176338"/>
            <a:chOff x="142" y="3448"/>
            <a:chExt cx="2711" cy="741"/>
          </a:xfrm>
        </p:grpSpPr>
        <p:pic>
          <p:nvPicPr>
            <p:cNvPr id="37895" name="Rounded Rectangular Callout 12"/>
            <p:cNvPicPr>
              <a:picLocks noChangeArrowheads="1"/>
            </p:cNvPicPr>
            <p:nvPr/>
          </p:nvPicPr>
          <p:blipFill>
            <a:blip r:embed="rId4"/>
            <a:srcRect/>
            <a:stretch>
              <a:fillRect/>
            </a:stretch>
          </p:blipFill>
          <p:spPr bwMode="auto">
            <a:xfrm>
              <a:off x="142" y="3448"/>
              <a:ext cx="2711" cy="741"/>
            </a:xfrm>
            <a:prstGeom prst="rect">
              <a:avLst/>
            </a:prstGeom>
            <a:noFill/>
          </p:spPr>
        </p:pic>
        <p:sp>
          <p:nvSpPr>
            <p:cNvPr id="37896" name="Text Box 8"/>
            <p:cNvSpPr txBox="1">
              <a:spLocks noChangeArrowheads="1"/>
            </p:cNvSpPr>
            <p:nvPr/>
          </p:nvSpPr>
          <p:spPr bwMode="auto">
            <a:xfrm>
              <a:off x="211" y="3504"/>
              <a:ext cx="2574" cy="527"/>
            </a:xfrm>
            <a:prstGeom prst="rect">
              <a:avLst/>
            </a:prstGeom>
            <a:noFill/>
            <a:ln w="9525">
              <a:noFill/>
              <a:miter lim="800000"/>
              <a:headEnd/>
              <a:tailEnd/>
            </a:ln>
          </p:spPr>
          <p:txBody>
            <a:bodyPr anchor="ctr"/>
            <a:lstStyle/>
            <a:p>
              <a:pPr algn="ctr" fontAlgn="base">
                <a:spcBef>
                  <a:spcPct val="0"/>
                </a:spcBef>
                <a:spcAft>
                  <a:spcPct val="0"/>
                </a:spcAft>
              </a:pPr>
              <a:r>
                <a:rPr lang="en-AU" sz="1600">
                  <a:solidFill>
                    <a:prstClr val="black"/>
                  </a:solidFill>
                </a:rPr>
                <a:t>Predominantly purchased “in addition” with little cannibalisation of other seafood products </a:t>
              </a:r>
            </a:p>
          </p:txBody>
        </p:sp>
      </p:grpSp>
      <p:sp>
        <p:nvSpPr>
          <p:cNvPr id="14" name="Oval 13"/>
          <p:cNvSpPr/>
          <p:nvPr/>
        </p:nvSpPr>
        <p:spPr>
          <a:xfrm>
            <a:off x="5472113" y="2397125"/>
            <a:ext cx="1916112" cy="1546225"/>
          </a:xfrm>
          <a:prstGeom prst="ellipse">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solidFill>
                <a:prstClr val="white"/>
              </a:solidFill>
            </a:endParaRPr>
          </a:p>
        </p:txBody>
      </p:sp>
      <p:sp>
        <p:nvSpPr>
          <p:cNvPr id="37899" name="TextBox 14"/>
          <p:cNvSpPr txBox="1">
            <a:spLocks noChangeArrowheads="1"/>
          </p:cNvSpPr>
          <p:nvPr/>
        </p:nvSpPr>
        <p:spPr bwMode="auto">
          <a:xfrm>
            <a:off x="3830638" y="1341438"/>
            <a:ext cx="1446212" cy="400050"/>
          </a:xfrm>
          <a:prstGeom prst="rect">
            <a:avLst/>
          </a:prstGeom>
          <a:noFill/>
          <a:ln w="9525">
            <a:noFill/>
            <a:miter lim="800000"/>
            <a:headEnd/>
            <a:tailEnd/>
          </a:ln>
        </p:spPr>
        <p:txBody>
          <a:bodyPr>
            <a:spAutoFit/>
          </a:bodyPr>
          <a:lstStyle/>
          <a:p>
            <a:pPr algn="ctr" fontAlgn="base">
              <a:spcBef>
                <a:spcPct val="0"/>
              </a:spcBef>
              <a:spcAft>
                <a:spcPct val="0"/>
              </a:spcAft>
            </a:pPr>
            <a:r>
              <a:rPr lang="en-AU" sz="2000" i="1">
                <a:solidFill>
                  <a:prstClr val="black"/>
                </a:solidFill>
              </a:rPr>
              <a:t>n=53</a:t>
            </a:r>
          </a:p>
        </p:txBody>
      </p:sp>
      <p:sp>
        <p:nvSpPr>
          <p:cNvPr id="37900" name="Title 5"/>
          <p:cNvSpPr>
            <a:spLocks noGrp="1"/>
          </p:cNvSpPr>
          <p:nvPr>
            <p:ph type="title"/>
          </p:nvPr>
        </p:nvSpPr>
        <p:spPr/>
        <p:txBody>
          <a:bodyPr/>
          <a:lstStyle/>
          <a:p>
            <a:pPr eaLnBrk="1" hangingPunct="1"/>
            <a:r>
              <a:rPr lang="en-US" smtClean="0"/>
              <a:t>Purchasing Oysters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rrowheads="1"/>
          </p:cNvPicPr>
          <p:nvPr>
            <p:ph idx="1"/>
          </p:nvPr>
        </p:nvPicPr>
        <p:blipFill>
          <a:blip r:embed="rId2"/>
          <a:srcRect/>
          <a:stretch>
            <a:fillRect/>
          </a:stretch>
        </p:blipFill>
        <p:spPr>
          <a:xfrm>
            <a:off x="390525" y="1536700"/>
            <a:ext cx="8485188" cy="4687888"/>
          </a:xfrm>
        </p:spPr>
      </p:pic>
      <p:sp>
        <p:nvSpPr>
          <p:cNvPr id="37890" name="Slide Number Placeholder 1"/>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D27E96-A100-49A3-8096-31258D4ABD74}" type="slidenum">
              <a:rPr lang="en-AU">
                <a:solidFill>
                  <a:srgbClr val="073E87"/>
                </a:solidFill>
              </a:rPr>
              <a:pPr fontAlgn="base">
                <a:spcBef>
                  <a:spcPct val="0"/>
                </a:spcBef>
                <a:spcAft>
                  <a:spcPct val="0"/>
                </a:spcAft>
                <a:defRPr/>
              </a:pPr>
              <a:t>21</a:t>
            </a:fld>
            <a:endParaRPr lang="en-AU">
              <a:solidFill>
                <a:srgbClr val="073E87"/>
              </a:solidFill>
            </a:endParaRPr>
          </a:p>
        </p:txBody>
      </p:sp>
      <p:sp>
        <p:nvSpPr>
          <p:cNvPr id="38915" name="Title 5"/>
          <p:cNvSpPr>
            <a:spLocks noGrp="1"/>
          </p:cNvSpPr>
          <p:nvPr>
            <p:ph type="title"/>
          </p:nvPr>
        </p:nvSpPr>
        <p:spPr/>
        <p:txBody>
          <a:bodyPr/>
          <a:lstStyle/>
          <a:p>
            <a:pPr eaLnBrk="1" hangingPunct="1"/>
            <a:r>
              <a:rPr lang="en-US" smtClean="0"/>
              <a:t>Research Objective 3 - Summary</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val Callout 5"/>
          <p:cNvGrpSpPr>
            <a:grpSpLocks/>
          </p:cNvGrpSpPr>
          <p:nvPr/>
        </p:nvGrpSpPr>
        <p:grpSpPr bwMode="auto">
          <a:xfrm>
            <a:off x="523875" y="1328738"/>
            <a:ext cx="2700338" cy="2786062"/>
            <a:chOff x="330" y="837"/>
            <a:chExt cx="1701" cy="1755"/>
          </a:xfrm>
        </p:grpSpPr>
        <p:pic>
          <p:nvPicPr>
            <p:cNvPr id="46081" name="Oval Callout 5"/>
            <p:cNvPicPr>
              <a:picLocks noChangeArrowheads="1"/>
            </p:cNvPicPr>
            <p:nvPr/>
          </p:nvPicPr>
          <p:blipFill>
            <a:blip r:embed="rId2"/>
            <a:srcRect/>
            <a:stretch>
              <a:fillRect/>
            </a:stretch>
          </p:blipFill>
          <p:spPr bwMode="auto">
            <a:xfrm>
              <a:off x="330" y="837"/>
              <a:ext cx="1701" cy="1755"/>
            </a:xfrm>
            <a:prstGeom prst="rect">
              <a:avLst/>
            </a:prstGeom>
            <a:noFill/>
          </p:spPr>
        </p:pic>
        <p:sp>
          <p:nvSpPr>
            <p:cNvPr id="46082" name="Text Box 2"/>
            <p:cNvSpPr txBox="1">
              <a:spLocks noChangeArrowheads="1"/>
            </p:cNvSpPr>
            <p:nvPr/>
          </p:nvSpPr>
          <p:spPr bwMode="auto">
            <a:xfrm>
              <a:off x="611" y="1082"/>
              <a:ext cx="1145" cy="1050"/>
            </a:xfrm>
            <a:prstGeom prst="rect">
              <a:avLst/>
            </a:prstGeom>
            <a:noFill/>
            <a:ln w="9525">
              <a:noFill/>
              <a:miter lim="800000"/>
              <a:headEnd/>
              <a:tailEnd/>
            </a:ln>
          </p:spPr>
          <p:txBody>
            <a:bodyPr anchor="ctr"/>
            <a:lstStyle/>
            <a:p>
              <a:pPr algn="ctr" fontAlgn="base">
                <a:spcBef>
                  <a:spcPct val="0"/>
                </a:spcBef>
                <a:spcAft>
                  <a:spcPct val="0"/>
                </a:spcAft>
              </a:pPr>
              <a:r>
                <a:rPr lang="en-AU" sz="2000">
                  <a:solidFill>
                    <a:prstClr val="black"/>
                  </a:solidFill>
                </a:rPr>
                <a:t>‘I used to think that oysters were oysters’</a:t>
              </a:r>
            </a:p>
            <a:p>
              <a:pPr algn="ctr" fontAlgn="base">
                <a:spcBef>
                  <a:spcPct val="0"/>
                </a:spcBef>
                <a:spcAft>
                  <a:spcPct val="0"/>
                </a:spcAft>
              </a:pPr>
              <a:endParaRPr lang="en-AU" sz="2000">
                <a:solidFill>
                  <a:prstClr val="black"/>
                </a:solidFill>
              </a:endParaRPr>
            </a:p>
            <a:p>
              <a:pPr algn="ctr" fontAlgn="base">
                <a:spcBef>
                  <a:spcPct val="0"/>
                </a:spcBef>
                <a:spcAft>
                  <a:spcPct val="0"/>
                </a:spcAft>
              </a:pPr>
              <a:r>
                <a:rPr lang="en-AU" sz="2000" i="1">
                  <a:solidFill>
                    <a:prstClr val="black"/>
                  </a:solidFill>
                </a:rPr>
                <a:t>(Manager)</a:t>
              </a:r>
            </a:p>
          </p:txBody>
        </p:sp>
      </p:grpSp>
      <p:grpSp>
        <p:nvGrpSpPr>
          <p:cNvPr id="7" name="Oval Callout 6"/>
          <p:cNvGrpSpPr>
            <a:grpSpLocks/>
          </p:cNvGrpSpPr>
          <p:nvPr/>
        </p:nvGrpSpPr>
        <p:grpSpPr bwMode="auto">
          <a:xfrm>
            <a:off x="1573213" y="3779838"/>
            <a:ext cx="2962275" cy="2786062"/>
            <a:chOff x="991" y="2381"/>
            <a:chExt cx="1866" cy="1755"/>
          </a:xfrm>
        </p:grpSpPr>
        <p:pic>
          <p:nvPicPr>
            <p:cNvPr id="46084" name="Oval Callout 6"/>
            <p:cNvPicPr>
              <a:picLocks noChangeArrowheads="1"/>
            </p:cNvPicPr>
            <p:nvPr/>
          </p:nvPicPr>
          <p:blipFill>
            <a:blip r:embed="rId3"/>
            <a:srcRect/>
            <a:stretch>
              <a:fillRect/>
            </a:stretch>
          </p:blipFill>
          <p:spPr bwMode="auto">
            <a:xfrm>
              <a:off x="991" y="2381"/>
              <a:ext cx="1866" cy="1755"/>
            </a:xfrm>
            <a:prstGeom prst="rect">
              <a:avLst/>
            </a:prstGeom>
            <a:noFill/>
          </p:spPr>
        </p:pic>
        <p:sp>
          <p:nvSpPr>
            <p:cNvPr id="46085" name="Text Box 5"/>
            <p:cNvSpPr txBox="1">
              <a:spLocks noChangeArrowheads="1"/>
            </p:cNvSpPr>
            <p:nvPr/>
          </p:nvSpPr>
          <p:spPr bwMode="auto">
            <a:xfrm>
              <a:off x="1294" y="2625"/>
              <a:ext cx="1262" cy="1050"/>
            </a:xfrm>
            <a:prstGeom prst="rect">
              <a:avLst/>
            </a:prstGeom>
            <a:noFill/>
            <a:ln w="9525">
              <a:noFill/>
              <a:miter lim="800000"/>
              <a:headEnd/>
              <a:tailEnd/>
            </a:ln>
          </p:spPr>
          <p:txBody>
            <a:bodyPr anchor="ctr"/>
            <a:lstStyle/>
            <a:p>
              <a:pPr algn="ctr" fontAlgn="base">
                <a:spcBef>
                  <a:spcPct val="0"/>
                </a:spcBef>
                <a:spcAft>
                  <a:spcPct val="0"/>
                </a:spcAft>
              </a:pPr>
              <a:r>
                <a:rPr lang="en-AU" sz="2000">
                  <a:solidFill>
                    <a:prstClr val="black"/>
                  </a:solidFill>
                </a:rPr>
                <a:t>‘My staff can now connect with customers about oysters’</a:t>
              </a:r>
            </a:p>
            <a:p>
              <a:pPr algn="ctr" fontAlgn="base">
                <a:spcBef>
                  <a:spcPct val="0"/>
                </a:spcBef>
                <a:spcAft>
                  <a:spcPct val="0"/>
                </a:spcAft>
              </a:pPr>
              <a:endParaRPr lang="en-AU" sz="2000">
                <a:solidFill>
                  <a:prstClr val="black"/>
                </a:solidFill>
              </a:endParaRPr>
            </a:p>
            <a:p>
              <a:pPr algn="ctr" fontAlgn="base">
                <a:spcBef>
                  <a:spcPct val="0"/>
                </a:spcBef>
                <a:spcAft>
                  <a:spcPct val="0"/>
                </a:spcAft>
              </a:pPr>
              <a:r>
                <a:rPr lang="en-AU" sz="2000" i="1">
                  <a:solidFill>
                    <a:prstClr val="black"/>
                  </a:solidFill>
                </a:rPr>
                <a:t>(Manager)</a:t>
              </a:r>
              <a:endParaRPr lang="en-AU" sz="2000">
                <a:solidFill>
                  <a:prstClr val="black"/>
                </a:solidFill>
              </a:endParaRPr>
            </a:p>
          </p:txBody>
        </p:sp>
      </p:grpSp>
      <p:grpSp>
        <p:nvGrpSpPr>
          <p:cNvPr id="8" name="Oval Callout 7"/>
          <p:cNvGrpSpPr>
            <a:grpSpLocks/>
          </p:cNvGrpSpPr>
          <p:nvPr/>
        </p:nvGrpSpPr>
        <p:grpSpPr bwMode="auto">
          <a:xfrm>
            <a:off x="4595813" y="3779838"/>
            <a:ext cx="2987675" cy="2786062"/>
            <a:chOff x="2895" y="2381"/>
            <a:chExt cx="1882" cy="1755"/>
          </a:xfrm>
        </p:grpSpPr>
        <p:pic>
          <p:nvPicPr>
            <p:cNvPr id="46087" name="Oval Callout 7"/>
            <p:cNvPicPr>
              <a:picLocks noChangeArrowheads="1"/>
            </p:cNvPicPr>
            <p:nvPr/>
          </p:nvPicPr>
          <p:blipFill>
            <a:blip r:embed="rId4"/>
            <a:srcRect/>
            <a:stretch>
              <a:fillRect/>
            </a:stretch>
          </p:blipFill>
          <p:spPr bwMode="auto">
            <a:xfrm>
              <a:off x="2895" y="2381"/>
              <a:ext cx="1882" cy="1755"/>
            </a:xfrm>
            <a:prstGeom prst="rect">
              <a:avLst/>
            </a:prstGeom>
            <a:noFill/>
          </p:spPr>
        </p:pic>
        <p:sp>
          <p:nvSpPr>
            <p:cNvPr id="46088" name="Text Box 8"/>
            <p:cNvSpPr txBox="1">
              <a:spLocks noChangeArrowheads="1"/>
            </p:cNvSpPr>
            <p:nvPr/>
          </p:nvSpPr>
          <p:spPr bwMode="auto">
            <a:xfrm>
              <a:off x="3203" y="2625"/>
              <a:ext cx="1272" cy="1050"/>
            </a:xfrm>
            <a:prstGeom prst="rect">
              <a:avLst/>
            </a:prstGeom>
            <a:noFill/>
            <a:ln w="9525">
              <a:noFill/>
              <a:miter lim="800000"/>
              <a:headEnd/>
              <a:tailEnd/>
            </a:ln>
          </p:spPr>
          <p:txBody>
            <a:bodyPr anchor="ctr"/>
            <a:lstStyle/>
            <a:p>
              <a:pPr algn="ctr" fontAlgn="base">
                <a:spcBef>
                  <a:spcPct val="0"/>
                </a:spcBef>
                <a:spcAft>
                  <a:spcPct val="0"/>
                </a:spcAft>
              </a:pPr>
              <a:r>
                <a:rPr lang="en-AU" sz="2000">
                  <a:solidFill>
                    <a:prstClr val="black"/>
                  </a:solidFill>
                </a:rPr>
                <a:t>‘All of my staff are now learning how to shuck oysters’</a:t>
              </a:r>
            </a:p>
            <a:p>
              <a:pPr algn="ctr" fontAlgn="base">
                <a:spcBef>
                  <a:spcPct val="0"/>
                </a:spcBef>
                <a:spcAft>
                  <a:spcPct val="0"/>
                </a:spcAft>
              </a:pPr>
              <a:endParaRPr lang="en-AU" sz="2000">
                <a:solidFill>
                  <a:prstClr val="black"/>
                </a:solidFill>
              </a:endParaRPr>
            </a:p>
            <a:p>
              <a:pPr algn="ctr" fontAlgn="base">
                <a:spcBef>
                  <a:spcPct val="0"/>
                </a:spcBef>
                <a:spcAft>
                  <a:spcPct val="0"/>
                </a:spcAft>
              </a:pPr>
              <a:r>
                <a:rPr lang="en-AU" sz="2000" i="1">
                  <a:solidFill>
                    <a:prstClr val="black"/>
                  </a:solidFill>
                </a:rPr>
                <a:t>(Manager)</a:t>
              </a:r>
              <a:endParaRPr lang="en-AU" sz="2000">
                <a:solidFill>
                  <a:prstClr val="black"/>
                </a:solidFill>
              </a:endParaRPr>
            </a:p>
          </p:txBody>
        </p:sp>
      </p:grpSp>
      <p:grpSp>
        <p:nvGrpSpPr>
          <p:cNvPr id="9" name="Oval Callout 8"/>
          <p:cNvGrpSpPr>
            <a:grpSpLocks/>
          </p:cNvGrpSpPr>
          <p:nvPr/>
        </p:nvGrpSpPr>
        <p:grpSpPr bwMode="auto">
          <a:xfrm>
            <a:off x="6065838" y="1243013"/>
            <a:ext cx="2700337" cy="2786062"/>
            <a:chOff x="3821" y="783"/>
            <a:chExt cx="1701" cy="1755"/>
          </a:xfrm>
        </p:grpSpPr>
        <p:pic>
          <p:nvPicPr>
            <p:cNvPr id="46090" name="Oval Callout 8"/>
            <p:cNvPicPr>
              <a:picLocks noChangeArrowheads="1"/>
            </p:cNvPicPr>
            <p:nvPr/>
          </p:nvPicPr>
          <p:blipFill>
            <a:blip r:embed="rId5"/>
            <a:srcRect/>
            <a:stretch>
              <a:fillRect/>
            </a:stretch>
          </p:blipFill>
          <p:spPr bwMode="auto">
            <a:xfrm>
              <a:off x="3821" y="783"/>
              <a:ext cx="1701" cy="1755"/>
            </a:xfrm>
            <a:prstGeom prst="rect">
              <a:avLst/>
            </a:prstGeom>
            <a:noFill/>
          </p:spPr>
        </p:pic>
        <p:sp>
          <p:nvSpPr>
            <p:cNvPr id="46091" name="Text Box 11"/>
            <p:cNvSpPr txBox="1">
              <a:spLocks noChangeArrowheads="1"/>
            </p:cNvSpPr>
            <p:nvPr/>
          </p:nvSpPr>
          <p:spPr bwMode="auto">
            <a:xfrm>
              <a:off x="4100" y="1027"/>
              <a:ext cx="1146" cy="1051"/>
            </a:xfrm>
            <a:prstGeom prst="rect">
              <a:avLst/>
            </a:prstGeom>
            <a:noFill/>
            <a:ln w="9525">
              <a:noFill/>
              <a:miter lim="800000"/>
              <a:headEnd/>
              <a:tailEnd/>
            </a:ln>
          </p:spPr>
          <p:txBody>
            <a:bodyPr anchor="ctr"/>
            <a:lstStyle/>
            <a:p>
              <a:pPr algn="ctr" fontAlgn="base">
                <a:spcBef>
                  <a:spcPct val="0"/>
                </a:spcBef>
                <a:spcAft>
                  <a:spcPct val="0"/>
                </a:spcAft>
              </a:pPr>
              <a:r>
                <a:rPr lang="en-AU" sz="2000">
                  <a:solidFill>
                    <a:prstClr val="black"/>
                  </a:solidFill>
                </a:rPr>
                <a:t>‘I never knew there were so many oyster flavours’</a:t>
              </a:r>
            </a:p>
            <a:p>
              <a:pPr algn="ctr" fontAlgn="base">
                <a:spcBef>
                  <a:spcPct val="0"/>
                </a:spcBef>
                <a:spcAft>
                  <a:spcPct val="0"/>
                </a:spcAft>
              </a:pPr>
              <a:endParaRPr lang="en-AU" sz="2000">
                <a:solidFill>
                  <a:prstClr val="black"/>
                </a:solidFill>
              </a:endParaRPr>
            </a:p>
            <a:p>
              <a:pPr algn="ctr" fontAlgn="base">
                <a:spcBef>
                  <a:spcPct val="0"/>
                </a:spcBef>
                <a:spcAft>
                  <a:spcPct val="0"/>
                </a:spcAft>
              </a:pPr>
              <a:r>
                <a:rPr lang="en-AU" sz="2000" i="1">
                  <a:solidFill>
                    <a:prstClr val="black"/>
                  </a:solidFill>
                </a:rPr>
                <a:t>(Staff)</a:t>
              </a:r>
              <a:endParaRPr lang="en-AU" sz="2000">
                <a:solidFill>
                  <a:prstClr val="black"/>
                </a:solidFill>
              </a:endParaRPr>
            </a:p>
          </p:txBody>
        </p:sp>
      </p:grpSp>
      <p:sp>
        <p:nvSpPr>
          <p:cNvPr id="46093" name="Title 3"/>
          <p:cNvSpPr>
            <a:spLocks noGrp="1"/>
          </p:cNvSpPr>
          <p:nvPr>
            <p:ph type="title"/>
          </p:nvPr>
        </p:nvSpPr>
        <p:spPr/>
        <p:txBody>
          <a:bodyPr/>
          <a:lstStyle/>
          <a:p>
            <a:pPr eaLnBrk="1" hangingPunct="1"/>
            <a:r>
              <a:rPr lang="en-US" smtClean="0"/>
              <a:t>Staff Survey Results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Number Placeholder 2"/>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6B0FBA6-9238-420A-865E-7341165BCD3B}" type="slidenum">
              <a:rPr lang="en-AU">
                <a:solidFill>
                  <a:srgbClr val="073E87"/>
                </a:solidFill>
              </a:rPr>
              <a:pPr fontAlgn="base">
                <a:spcBef>
                  <a:spcPct val="0"/>
                </a:spcBef>
                <a:spcAft>
                  <a:spcPct val="0"/>
                </a:spcAft>
                <a:defRPr/>
              </a:pPr>
              <a:t>23</a:t>
            </a:fld>
            <a:endParaRPr lang="en-AU">
              <a:solidFill>
                <a:srgbClr val="073E87"/>
              </a:solidFill>
            </a:endParaRPr>
          </a:p>
        </p:txBody>
      </p:sp>
      <p:grpSp>
        <p:nvGrpSpPr>
          <p:cNvPr id="5" name="Oval Callout 4"/>
          <p:cNvGrpSpPr>
            <a:grpSpLocks/>
          </p:cNvGrpSpPr>
          <p:nvPr/>
        </p:nvGrpSpPr>
        <p:grpSpPr bwMode="auto">
          <a:xfrm>
            <a:off x="463550" y="2524125"/>
            <a:ext cx="3657600" cy="3937000"/>
            <a:chOff x="292" y="1590"/>
            <a:chExt cx="2304" cy="2480"/>
          </a:xfrm>
        </p:grpSpPr>
        <p:pic>
          <p:nvPicPr>
            <p:cNvPr id="47106" name="Oval Callout 4"/>
            <p:cNvPicPr>
              <a:picLocks noChangeArrowheads="1"/>
            </p:cNvPicPr>
            <p:nvPr/>
          </p:nvPicPr>
          <p:blipFill>
            <a:blip r:embed="rId2"/>
            <a:srcRect/>
            <a:stretch>
              <a:fillRect/>
            </a:stretch>
          </p:blipFill>
          <p:spPr bwMode="auto">
            <a:xfrm>
              <a:off x="292" y="1590"/>
              <a:ext cx="2304" cy="2480"/>
            </a:xfrm>
            <a:prstGeom prst="rect">
              <a:avLst/>
            </a:prstGeom>
            <a:noFill/>
          </p:spPr>
        </p:pic>
        <p:sp>
          <p:nvSpPr>
            <p:cNvPr id="47107" name="Text Box 3"/>
            <p:cNvSpPr txBox="1">
              <a:spLocks noChangeArrowheads="1"/>
            </p:cNvSpPr>
            <p:nvPr/>
          </p:nvSpPr>
          <p:spPr bwMode="auto">
            <a:xfrm>
              <a:off x="660" y="1928"/>
              <a:ext cx="1571" cy="1507"/>
            </a:xfrm>
            <a:prstGeom prst="rect">
              <a:avLst/>
            </a:prstGeom>
            <a:noFill/>
            <a:ln w="9525">
              <a:noFill/>
              <a:miter lim="800000"/>
              <a:headEnd/>
              <a:tailEnd/>
            </a:ln>
          </p:spPr>
          <p:txBody>
            <a:bodyPr anchor="ctr"/>
            <a:lstStyle/>
            <a:p>
              <a:pPr algn="ctr" fontAlgn="base">
                <a:spcBef>
                  <a:spcPct val="0"/>
                </a:spcBef>
                <a:spcAft>
                  <a:spcPct val="0"/>
                </a:spcAft>
              </a:pPr>
              <a:r>
                <a:rPr lang="en-AU" sz="2000">
                  <a:solidFill>
                    <a:prstClr val="black"/>
                  </a:solidFill>
                </a:rPr>
                <a:t>‘Because of the attractive presentation trays, we moved the oysters to the prime position in the display cabinet’</a:t>
              </a:r>
            </a:p>
            <a:p>
              <a:pPr algn="ctr" fontAlgn="base">
                <a:spcBef>
                  <a:spcPct val="0"/>
                </a:spcBef>
                <a:spcAft>
                  <a:spcPct val="0"/>
                </a:spcAft>
              </a:pPr>
              <a:endParaRPr lang="en-AU" sz="2000">
                <a:solidFill>
                  <a:prstClr val="black"/>
                </a:solidFill>
              </a:endParaRPr>
            </a:p>
            <a:p>
              <a:pPr algn="ctr" fontAlgn="base">
                <a:spcBef>
                  <a:spcPct val="0"/>
                </a:spcBef>
                <a:spcAft>
                  <a:spcPct val="0"/>
                </a:spcAft>
              </a:pPr>
              <a:r>
                <a:rPr lang="en-AU" sz="2000" i="1">
                  <a:solidFill>
                    <a:prstClr val="black"/>
                  </a:solidFill>
                </a:rPr>
                <a:t>(Manager at Store 5)</a:t>
              </a:r>
            </a:p>
          </p:txBody>
        </p:sp>
      </p:grpSp>
      <p:grpSp>
        <p:nvGrpSpPr>
          <p:cNvPr id="6" name="Oval Callout 5"/>
          <p:cNvGrpSpPr>
            <a:grpSpLocks/>
          </p:cNvGrpSpPr>
          <p:nvPr/>
        </p:nvGrpSpPr>
        <p:grpSpPr bwMode="auto">
          <a:xfrm>
            <a:off x="4505325" y="1731963"/>
            <a:ext cx="3797300" cy="4102100"/>
            <a:chOff x="2838" y="1091"/>
            <a:chExt cx="2392" cy="2584"/>
          </a:xfrm>
        </p:grpSpPr>
        <p:pic>
          <p:nvPicPr>
            <p:cNvPr id="47109" name="Oval Callout 5"/>
            <p:cNvPicPr>
              <a:picLocks noChangeArrowheads="1"/>
            </p:cNvPicPr>
            <p:nvPr/>
          </p:nvPicPr>
          <p:blipFill>
            <a:blip r:embed="rId3"/>
            <a:srcRect/>
            <a:stretch>
              <a:fillRect/>
            </a:stretch>
          </p:blipFill>
          <p:spPr bwMode="auto">
            <a:xfrm>
              <a:off x="2838" y="1091"/>
              <a:ext cx="2392" cy="2584"/>
            </a:xfrm>
            <a:prstGeom prst="rect">
              <a:avLst/>
            </a:prstGeom>
            <a:noFill/>
          </p:spPr>
        </p:pic>
        <p:sp>
          <p:nvSpPr>
            <p:cNvPr id="47110" name="Text Box 6"/>
            <p:cNvSpPr txBox="1">
              <a:spLocks noChangeArrowheads="1"/>
            </p:cNvSpPr>
            <p:nvPr/>
          </p:nvSpPr>
          <p:spPr bwMode="auto">
            <a:xfrm>
              <a:off x="3219" y="1442"/>
              <a:ext cx="1636" cy="1572"/>
            </a:xfrm>
            <a:prstGeom prst="rect">
              <a:avLst/>
            </a:prstGeom>
            <a:noFill/>
            <a:ln w="9525">
              <a:noFill/>
              <a:miter lim="800000"/>
              <a:headEnd/>
              <a:tailEnd/>
            </a:ln>
          </p:spPr>
          <p:txBody>
            <a:bodyPr anchor="ctr"/>
            <a:lstStyle/>
            <a:p>
              <a:pPr algn="ctr" fontAlgn="base">
                <a:spcBef>
                  <a:spcPct val="0"/>
                </a:spcBef>
                <a:spcAft>
                  <a:spcPct val="0"/>
                </a:spcAft>
              </a:pPr>
              <a:r>
                <a:rPr lang="en-AU" sz="2000">
                  <a:solidFill>
                    <a:prstClr val="black"/>
                  </a:solidFill>
                </a:rPr>
                <a:t>‘The oyster presentation trays attract customers so I moved the oysters to a better position in the display cabinet which has increased sales’</a:t>
              </a:r>
            </a:p>
            <a:p>
              <a:pPr algn="ctr" fontAlgn="base">
                <a:spcBef>
                  <a:spcPct val="0"/>
                </a:spcBef>
                <a:spcAft>
                  <a:spcPct val="0"/>
                </a:spcAft>
              </a:pPr>
              <a:endParaRPr lang="en-AU" sz="2000">
                <a:solidFill>
                  <a:prstClr val="black"/>
                </a:solidFill>
              </a:endParaRPr>
            </a:p>
            <a:p>
              <a:pPr algn="ctr" fontAlgn="base">
                <a:spcBef>
                  <a:spcPct val="0"/>
                </a:spcBef>
                <a:spcAft>
                  <a:spcPct val="0"/>
                </a:spcAft>
              </a:pPr>
              <a:r>
                <a:rPr lang="en-AU" sz="2000" i="1">
                  <a:solidFill>
                    <a:prstClr val="black"/>
                  </a:solidFill>
                </a:rPr>
                <a:t>(Manager at Store 4)</a:t>
              </a:r>
              <a:endParaRPr lang="en-AU" sz="2000">
                <a:solidFill>
                  <a:prstClr val="black"/>
                </a:solidFill>
              </a:endParaRPr>
            </a:p>
          </p:txBody>
        </p:sp>
      </p:grpSp>
      <p:sp>
        <p:nvSpPr>
          <p:cNvPr id="47112" name="Title 1"/>
          <p:cNvSpPr>
            <a:spLocks noGrp="1"/>
          </p:cNvSpPr>
          <p:nvPr>
            <p:ph type="title"/>
          </p:nvPr>
        </p:nvSpPr>
        <p:spPr/>
        <p:txBody>
          <a:bodyPr/>
          <a:lstStyle/>
          <a:p>
            <a:pPr eaLnBrk="1" hangingPunct="1"/>
            <a:r>
              <a:rPr lang="en-US" smtClean="0"/>
              <a:t>Positioning of Oysters in Store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rrowheads="1"/>
          </p:cNvPicPr>
          <p:nvPr>
            <p:ph idx="1"/>
          </p:nvPr>
        </p:nvPicPr>
        <p:blipFill>
          <a:blip r:embed="rId2"/>
          <a:srcRect/>
          <a:stretch>
            <a:fillRect/>
          </a:stretch>
        </p:blipFill>
        <p:spPr>
          <a:xfrm>
            <a:off x="390525" y="1554163"/>
            <a:ext cx="8382000" cy="4670425"/>
          </a:xfrm>
        </p:spPr>
      </p:pic>
      <p:sp>
        <p:nvSpPr>
          <p:cNvPr id="48130" name="Slide Number Placeholder 1"/>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D7CA0A-D536-44EA-9972-75248D51AB86}" type="slidenum">
              <a:rPr lang="en-AU">
                <a:solidFill>
                  <a:srgbClr val="073E87"/>
                </a:solidFill>
              </a:rPr>
              <a:pPr fontAlgn="base">
                <a:spcBef>
                  <a:spcPct val="0"/>
                </a:spcBef>
                <a:spcAft>
                  <a:spcPct val="0"/>
                </a:spcAft>
                <a:defRPr/>
              </a:pPr>
              <a:t>24</a:t>
            </a:fld>
            <a:endParaRPr lang="en-AU">
              <a:solidFill>
                <a:srgbClr val="073E87"/>
              </a:solidFill>
            </a:endParaRPr>
          </a:p>
        </p:txBody>
      </p:sp>
      <p:sp>
        <p:nvSpPr>
          <p:cNvPr id="49155" name="Title 5"/>
          <p:cNvSpPr txBox="1">
            <a:spLocks/>
          </p:cNvSpPr>
          <p:nvPr/>
        </p:nvSpPr>
        <p:spPr bwMode="auto">
          <a:xfrm>
            <a:off x="457200" y="338138"/>
            <a:ext cx="6808788" cy="769937"/>
          </a:xfrm>
          <a:prstGeom prst="rect">
            <a:avLst/>
          </a:prstGeom>
          <a:noFill/>
          <a:ln w="9525">
            <a:noFill/>
            <a:miter lim="800000"/>
            <a:headEnd/>
            <a:tailEnd/>
          </a:ln>
        </p:spPr>
        <p:txBody>
          <a:bodyPr anchor="ctr"/>
          <a:lstStyle/>
          <a:p>
            <a:pPr fontAlgn="base">
              <a:spcBef>
                <a:spcPct val="0"/>
              </a:spcBef>
              <a:spcAft>
                <a:spcPct val="0"/>
              </a:spcAft>
            </a:pPr>
            <a:r>
              <a:rPr lang="en-US" sz="3000">
                <a:solidFill>
                  <a:srgbClr val="FFFFFF"/>
                </a:solidFill>
              </a:rPr>
              <a:t>Response Objective 4 - Summary</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4" y="0"/>
            <a:ext cx="2376264" cy="9610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899592" y="2060848"/>
            <a:ext cx="6840761" cy="4093428"/>
          </a:xfrm>
          <a:prstGeom prst="rect">
            <a:avLst/>
          </a:prstGeom>
          <a:noFill/>
        </p:spPr>
        <p:txBody>
          <a:bodyPr wrap="square" rtlCol="0">
            <a:spAutoFit/>
          </a:bodyPr>
          <a:lstStyle/>
          <a:p>
            <a:r>
              <a:rPr lang="en-AU" sz="2000" b="1" dirty="0" smtClean="0"/>
              <a:t>1. Check on right track</a:t>
            </a:r>
          </a:p>
          <a:p>
            <a:r>
              <a:rPr lang="en-AU" sz="2000" dirty="0" smtClean="0"/>
              <a:t>Supply chain (</a:t>
            </a:r>
            <a:r>
              <a:rPr lang="en-AU" sz="2000" dirty="0"/>
              <a:t>production, consolidation, wholesale and </a:t>
            </a:r>
            <a:r>
              <a:rPr lang="en-AU" sz="2000" dirty="0" smtClean="0"/>
              <a:t>retail) view:</a:t>
            </a:r>
          </a:p>
          <a:p>
            <a:r>
              <a:rPr lang="en-AU" sz="2000" i="1" dirty="0" smtClean="0"/>
              <a:t>Priority 1: Improve </a:t>
            </a:r>
            <a:r>
              <a:rPr lang="en-AU" sz="2000" i="1" dirty="0"/>
              <a:t>information available </a:t>
            </a:r>
            <a:r>
              <a:rPr lang="en-AU" sz="2000" b="1" i="1" dirty="0"/>
              <a:t>(through chain)</a:t>
            </a:r>
            <a:r>
              <a:rPr lang="en-AU" sz="2000" i="1" dirty="0"/>
              <a:t> on provenance, flavours, handling, storage, </a:t>
            </a:r>
            <a:r>
              <a:rPr lang="en-AU" sz="2000" i="1" dirty="0" err="1"/>
              <a:t>etc</a:t>
            </a:r>
            <a:r>
              <a:rPr lang="en-AU" sz="2000" i="1" dirty="0"/>
              <a:t> so that consumer expectations are better </a:t>
            </a:r>
            <a:r>
              <a:rPr lang="en-AU" sz="2000" i="1" dirty="0" smtClean="0"/>
              <a:t>met</a:t>
            </a:r>
          </a:p>
          <a:p>
            <a:endParaRPr lang="en-AU" sz="2000" dirty="0"/>
          </a:p>
          <a:p>
            <a:r>
              <a:rPr lang="en-AU" sz="2000" dirty="0"/>
              <a:t>Brand Council’s advice: </a:t>
            </a:r>
            <a:r>
              <a:rPr lang="en-AU" sz="2000" i="1" dirty="0"/>
              <a:t>Better understand oyster positioning and use provenance imagery to ‘romance’ the oyster</a:t>
            </a:r>
          </a:p>
          <a:p>
            <a:endParaRPr lang="en-AU" sz="2000" dirty="0" smtClean="0"/>
          </a:p>
          <a:p>
            <a:r>
              <a:rPr lang="en-AU" sz="2000" b="1" dirty="0" smtClean="0"/>
              <a:t>2. Cost benefit analysis</a:t>
            </a:r>
          </a:p>
          <a:p>
            <a:endParaRPr lang="en-AU" sz="2000" dirty="0"/>
          </a:p>
          <a:p>
            <a:r>
              <a:rPr lang="en-AU" sz="2000" b="1" dirty="0" smtClean="0"/>
              <a:t>3. Commercialise</a:t>
            </a:r>
          </a:p>
        </p:txBody>
      </p:sp>
      <p:sp>
        <p:nvSpPr>
          <p:cNvPr id="4" name="Rectangle 3"/>
          <p:cNvSpPr/>
          <p:nvPr/>
        </p:nvSpPr>
        <p:spPr>
          <a:xfrm>
            <a:off x="5292080" y="280459"/>
            <a:ext cx="3402406" cy="400110"/>
          </a:xfrm>
          <a:prstGeom prst="rect">
            <a:avLst/>
          </a:prstGeom>
        </p:spPr>
        <p:txBody>
          <a:bodyPr wrap="none">
            <a:spAutoFit/>
          </a:bodyPr>
          <a:lstStyle/>
          <a:p>
            <a:r>
              <a:rPr lang="en-AU" sz="2000" b="1" dirty="0" smtClean="0">
                <a:solidFill>
                  <a:schemeClr val="accent1"/>
                </a:solidFill>
              </a:rPr>
              <a:t>Next for Oyster Retail project?</a:t>
            </a:r>
            <a:endParaRPr lang="en-AU" sz="2000" b="1" dirty="0">
              <a:solidFill>
                <a:schemeClr val="accent1"/>
              </a:solidFill>
            </a:endParaRPr>
          </a:p>
        </p:txBody>
      </p:sp>
    </p:spTree>
    <p:extLst>
      <p:ext uri="{BB962C8B-B14F-4D97-AF65-F5344CB8AC3E}">
        <p14:creationId xmlns:p14="http://schemas.microsoft.com/office/powerpoint/2010/main" val="30564804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75656" y="2852936"/>
            <a:ext cx="6794039" cy="369332"/>
          </a:xfrm>
          <a:prstGeom prst="rect">
            <a:avLst/>
          </a:prstGeom>
          <a:noFill/>
        </p:spPr>
        <p:txBody>
          <a:bodyPr wrap="none" rtlCol="0">
            <a:spAutoFit/>
          </a:bodyPr>
          <a:lstStyle/>
          <a:p>
            <a:r>
              <a:rPr lang="en-AU" dirty="0"/>
              <a:t> </a:t>
            </a:r>
            <a:r>
              <a:rPr lang="en-AU" dirty="0">
                <a:hlinkClick r:id="rId2"/>
              </a:rPr>
              <a:t>https://attendee.gotowebinar.com/recording/6808380860436486144</a:t>
            </a:r>
            <a:endParaRPr lang="en-AU" dirty="0"/>
          </a:p>
        </p:txBody>
      </p:sp>
    </p:spTree>
    <p:extLst>
      <p:ext uri="{BB962C8B-B14F-4D97-AF65-F5344CB8AC3E}">
        <p14:creationId xmlns:p14="http://schemas.microsoft.com/office/powerpoint/2010/main" val="2797426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00112" y="1628775"/>
            <a:ext cx="5040039" cy="506413"/>
          </a:xfrm>
        </p:spPr>
        <p:txBody>
          <a:bodyPr/>
          <a:lstStyle/>
          <a:p>
            <a:r>
              <a:rPr lang="en-AU" sz="2400" b="1" dirty="0" smtClean="0"/>
              <a:t>Oyster Industry Conference 2013</a:t>
            </a:r>
            <a:endParaRPr lang="en-US" sz="2400" dirty="0"/>
          </a:p>
        </p:txBody>
      </p:sp>
      <p:sp>
        <p:nvSpPr>
          <p:cNvPr id="2051" name="Rectangle 3"/>
          <p:cNvSpPr>
            <a:spLocks noGrp="1" noChangeArrowheads="1"/>
          </p:cNvSpPr>
          <p:nvPr>
            <p:ph type="subTitle" idx="1"/>
          </p:nvPr>
        </p:nvSpPr>
        <p:spPr/>
        <p:txBody>
          <a:bodyPr/>
          <a:lstStyle/>
          <a:p>
            <a:r>
              <a:rPr lang="en-AU" i="1" dirty="0"/>
              <a:t>Oyster </a:t>
            </a:r>
            <a:r>
              <a:rPr lang="en-AU" i="1" dirty="0" smtClean="0"/>
              <a:t>Productivity </a:t>
            </a:r>
            <a:r>
              <a:rPr lang="en-AU" i="1" dirty="0"/>
              <a:t>and </a:t>
            </a:r>
            <a:r>
              <a:rPr lang="en-AU" i="1" dirty="0" smtClean="0"/>
              <a:t>Benchmarking Results Across States</a:t>
            </a:r>
          </a:p>
          <a:p>
            <a:endParaRPr lang="en-AU" dirty="0"/>
          </a:p>
          <a:p>
            <a:endParaRPr lang="en-AU" dirty="0" smtClean="0"/>
          </a:p>
          <a:p>
            <a:r>
              <a:rPr lang="en-AU" sz="1800" dirty="0" smtClean="0"/>
              <a:t>Carlyn Sherriff</a:t>
            </a:r>
          </a:p>
          <a:p>
            <a:r>
              <a:rPr lang="en-AU" sz="1800" dirty="0" smtClean="0"/>
              <a:t>Rural Directions Pty Ltd</a:t>
            </a:r>
            <a:endParaRPr lang="en-US" sz="18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Overview of today’s presentation</a:t>
            </a:r>
            <a:endParaRPr lang="en-AU" b="1" dirty="0"/>
          </a:p>
        </p:txBody>
      </p:sp>
      <p:sp>
        <p:nvSpPr>
          <p:cNvPr id="3" name="Content Placeholder 2"/>
          <p:cNvSpPr>
            <a:spLocks noGrp="1"/>
          </p:cNvSpPr>
          <p:nvPr>
            <p:ph idx="1"/>
          </p:nvPr>
        </p:nvSpPr>
        <p:spPr/>
        <p:txBody>
          <a:bodyPr/>
          <a:lstStyle/>
          <a:p>
            <a:pPr>
              <a:lnSpc>
                <a:spcPct val="150000"/>
              </a:lnSpc>
            </a:pPr>
            <a:r>
              <a:rPr lang="en-AU" dirty="0" smtClean="0"/>
              <a:t>Oyster Benchmarking </a:t>
            </a:r>
            <a:r>
              <a:rPr lang="en-AU" dirty="0"/>
              <a:t>P</a:t>
            </a:r>
            <a:r>
              <a:rPr lang="en-AU" dirty="0" smtClean="0"/>
              <a:t>rogram</a:t>
            </a:r>
          </a:p>
          <a:p>
            <a:pPr>
              <a:lnSpc>
                <a:spcPct val="150000"/>
              </a:lnSpc>
            </a:pPr>
            <a:r>
              <a:rPr lang="en-AU" dirty="0" smtClean="0"/>
              <a:t>Production Benchmarks</a:t>
            </a:r>
          </a:p>
          <a:p>
            <a:pPr>
              <a:lnSpc>
                <a:spcPct val="150000"/>
              </a:lnSpc>
            </a:pPr>
            <a:r>
              <a:rPr lang="en-AU" dirty="0" smtClean="0"/>
              <a:t>Average Profit per State</a:t>
            </a:r>
          </a:p>
          <a:p>
            <a:pPr>
              <a:lnSpc>
                <a:spcPct val="150000"/>
              </a:lnSpc>
            </a:pPr>
            <a:r>
              <a:rPr lang="en-AU" dirty="0" smtClean="0"/>
              <a:t>Oyster Income</a:t>
            </a:r>
          </a:p>
          <a:p>
            <a:pPr>
              <a:lnSpc>
                <a:spcPct val="150000"/>
              </a:lnSpc>
            </a:pPr>
            <a:r>
              <a:rPr lang="en-AU" dirty="0" smtClean="0"/>
              <a:t>Operating Costs</a:t>
            </a:r>
          </a:p>
          <a:p>
            <a:pPr>
              <a:lnSpc>
                <a:spcPct val="150000"/>
              </a:lnSpc>
            </a:pPr>
            <a:r>
              <a:rPr lang="en-AU" dirty="0" smtClean="0"/>
              <a:t>Case Studies:</a:t>
            </a:r>
          </a:p>
          <a:p>
            <a:pPr lvl="1">
              <a:lnSpc>
                <a:spcPct val="150000"/>
              </a:lnSpc>
            </a:pPr>
            <a:r>
              <a:rPr lang="en-AU" dirty="0" smtClean="0"/>
              <a:t>Throughput Speed</a:t>
            </a:r>
          </a:p>
          <a:p>
            <a:pPr lvl="1">
              <a:lnSpc>
                <a:spcPct val="150000"/>
              </a:lnSpc>
            </a:pPr>
            <a:r>
              <a:rPr lang="en-AU" dirty="0" smtClean="0"/>
              <a:t>Mechanisation</a:t>
            </a:r>
            <a:endParaRPr lang="en-AU" dirty="0"/>
          </a:p>
        </p:txBody>
      </p:sp>
      <p:sp>
        <p:nvSpPr>
          <p:cNvPr id="4" name="Rectangle 3"/>
          <p:cNvSpPr txBox="1">
            <a:spLocks noChangeArrowheads="1"/>
          </p:cNvSpPr>
          <p:nvPr/>
        </p:nvSpPr>
        <p:spPr bwMode="auto">
          <a:xfrm>
            <a:off x="4716016" y="4365104"/>
            <a:ext cx="4176464"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FontTx/>
              <a:buNone/>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a:lstStyle>
          <a:p>
            <a:pPr marL="857250" lvl="2" indent="0">
              <a:buFontTx/>
              <a:buNone/>
            </a:pPr>
            <a:r>
              <a:rPr lang="en-US" kern="0" dirty="0" smtClean="0">
                <a:solidFill>
                  <a:srgbClr val="000000"/>
                </a:solidFill>
              </a:rPr>
              <a:t>Presenter:</a:t>
            </a:r>
          </a:p>
          <a:p>
            <a:pPr marL="857250" lvl="2" indent="0">
              <a:buFontTx/>
              <a:buNone/>
            </a:pPr>
            <a:r>
              <a:rPr lang="en-US" kern="0" dirty="0" smtClean="0">
                <a:solidFill>
                  <a:srgbClr val="000000"/>
                </a:solidFill>
              </a:rPr>
              <a:t>Carlyn Sherriff</a:t>
            </a:r>
          </a:p>
          <a:p>
            <a:pPr marL="857250" lvl="2" indent="0">
              <a:buFontTx/>
              <a:buNone/>
            </a:pPr>
            <a:r>
              <a:rPr lang="en-US" kern="0" dirty="0" smtClean="0">
                <a:solidFill>
                  <a:srgbClr val="000000"/>
                </a:solidFill>
              </a:rPr>
              <a:t>08 8841 4500</a:t>
            </a:r>
          </a:p>
          <a:p>
            <a:pPr marL="857250" lvl="2" indent="0">
              <a:buFontTx/>
              <a:buNone/>
            </a:pPr>
            <a:r>
              <a:rPr lang="en-US" kern="0" dirty="0" smtClean="0">
                <a:solidFill>
                  <a:srgbClr val="000000"/>
                </a:solidFill>
                <a:hlinkClick r:id="rId3"/>
              </a:rPr>
              <a:t>csherriff@ruraldirections.com</a:t>
            </a:r>
            <a:r>
              <a:rPr lang="en-US" kern="0" dirty="0" smtClean="0">
                <a:solidFill>
                  <a:srgbClr val="000000"/>
                </a:solidFill>
              </a:rPr>
              <a:t> </a:t>
            </a:r>
          </a:p>
          <a:p>
            <a:endParaRPr lang="en-US" kern="0" dirty="0">
              <a:solidFill>
                <a:srgbClr val="000000"/>
              </a:soli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5590" y="2873585"/>
            <a:ext cx="1517650"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1286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Oyster Benchmarking Program</a:t>
            </a:r>
            <a:endParaRPr lang="en-AU" b="1" dirty="0"/>
          </a:p>
        </p:txBody>
      </p:sp>
      <p:sp>
        <p:nvSpPr>
          <p:cNvPr id="3" name="Content Placeholder 2"/>
          <p:cNvSpPr>
            <a:spLocks noGrp="1"/>
          </p:cNvSpPr>
          <p:nvPr>
            <p:ph idx="1"/>
          </p:nvPr>
        </p:nvSpPr>
        <p:spPr>
          <a:xfrm>
            <a:off x="684212" y="1124745"/>
            <a:ext cx="8352284" cy="4680744"/>
          </a:xfrm>
        </p:spPr>
        <p:txBody>
          <a:bodyPr/>
          <a:lstStyle/>
          <a:p>
            <a:pPr>
              <a:lnSpc>
                <a:spcPct val="150000"/>
              </a:lnSpc>
            </a:pPr>
            <a:r>
              <a:rPr lang="en-AU" dirty="0"/>
              <a:t>Oysters Australia </a:t>
            </a:r>
            <a:r>
              <a:rPr lang="en-AU" dirty="0" smtClean="0"/>
              <a:t>/ </a:t>
            </a:r>
            <a:r>
              <a:rPr lang="en-AU" dirty="0"/>
              <a:t>Seafood </a:t>
            </a:r>
            <a:r>
              <a:rPr lang="en-AU" dirty="0" smtClean="0"/>
              <a:t>CRC provided majority of project funding </a:t>
            </a:r>
          </a:p>
          <a:p>
            <a:pPr>
              <a:lnSpc>
                <a:spcPct val="150000"/>
              </a:lnSpc>
            </a:pPr>
            <a:r>
              <a:rPr lang="en-AU" dirty="0" smtClean="0"/>
              <a:t>34 </a:t>
            </a:r>
            <a:r>
              <a:rPr lang="en-AU" dirty="0"/>
              <a:t>businesses in 10/11, 24 businesses in 11/12</a:t>
            </a:r>
          </a:p>
          <a:p>
            <a:pPr>
              <a:lnSpc>
                <a:spcPct val="150000"/>
              </a:lnSpc>
            </a:pPr>
            <a:r>
              <a:rPr lang="en-AU" dirty="0" err="1"/>
              <a:t>SnapShot</a:t>
            </a:r>
            <a:r>
              <a:rPr lang="en-AU" dirty="0"/>
              <a:t> NOW (qualitative benchmarking</a:t>
            </a:r>
            <a:r>
              <a:rPr lang="en-AU" dirty="0" smtClean="0"/>
              <a:t>)</a:t>
            </a:r>
          </a:p>
          <a:p>
            <a:pPr lvl="1">
              <a:lnSpc>
                <a:spcPct val="150000"/>
              </a:lnSpc>
            </a:pPr>
            <a:r>
              <a:rPr lang="en-AU" dirty="0" smtClean="0"/>
              <a:t>Infrastructure, business management, production, risk management, self-management, environmental, HR.</a:t>
            </a:r>
            <a:endParaRPr lang="en-AU" dirty="0"/>
          </a:p>
          <a:p>
            <a:pPr>
              <a:lnSpc>
                <a:spcPct val="150000"/>
              </a:lnSpc>
            </a:pPr>
            <a:r>
              <a:rPr lang="en-AU" dirty="0" err="1"/>
              <a:t>SnapShot</a:t>
            </a:r>
            <a:r>
              <a:rPr lang="en-AU" dirty="0"/>
              <a:t> Premium (financial benchmarking</a:t>
            </a:r>
            <a:r>
              <a:rPr lang="en-AU" dirty="0" smtClean="0"/>
              <a:t>)</a:t>
            </a:r>
          </a:p>
          <a:p>
            <a:pPr lvl="1">
              <a:lnSpc>
                <a:spcPct val="150000"/>
              </a:lnSpc>
            </a:pPr>
            <a:r>
              <a:rPr lang="en-AU" dirty="0" smtClean="0"/>
              <a:t>Assets &amp; liabilities, purchases &amp; sales, expenses, labour.</a:t>
            </a:r>
            <a:endParaRPr lang="en-AU" dirty="0"/>
          </a:p>
          <a:p>
            <a:pPr>
              <a:lnSpc>
                <a:spcPct val="150000"/>
              </a:lnSpc>
            </a:pPr>
            <a:r>
              <a:rPr lang="en-AU" dirty="0"/>
              <a:t>Data was collected remotely in 11/12</a:t>
            </a:r>
          </a:p>
          <a:p>
            <a:pPr>
              <a:lnSpc>
                <a:spcPct val="150000"/>
              </a:lnSpc>
            </a:pPr>
            <a:r>
              <a:rPr lang="en-AU" dirty="0"/>
              <a:t>Each business </a:t>
            </a:r>
            <a:r>
              <a:rPr lang="en-AU" dirty="0" smtClean="0"/>
              <a:t>receives </a:t>
            </a:r>
            <a:r>
              <a:rPr lang="en-AU" dirty="0"/>
              <a:t>individual reports and </a:t>
            </a:r>
            <a:r>
              <a:rPr lang="en-AU" dirty="0" smtClean="0"/>
              <a:t>the combined report</a:t>
            </a:r>
            <a:endParaRPr lang="en-AU" dirty="0"/>
          </a:p>
          <a:p>
            <a:endParaRPr lang="en-AU" dirty="0"/>
          </a:p>
        </p:txBody>
      </p:sp>
    </p:spTree>
    <p:extLst>
      <p:ext uri="{BB962C8B-B14F-4D97-AF65-F5344CB8AC3E}">
        <p14:creationId xmlns:p14="http://schemas.microsoft.com/office/powerpoint/2010/main" val="3663237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48069" y="2073916"/>
            <a:ext cx="4480115" cy="1811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5220072" y="836712"/>
            <a:ext cx="3528392" cy="1477328"/>
          </a:xfrm>
          <a:prstGeom prst="rect">
            <a:avLst/>
          </a:prstGeom>
          <a:noFill/>
        </p:spPr>
        <p:txBody>
          <a:bodyPr wrap="square" rtlCol="0">
            <a:spAutoFit/>
          </a:bodyPr>
          <a:lstStyle/>
          <a:p>
            <a:r>
              <a:rPr lang="en-AU" b="1" dirty="0" smtClean="0"/>
              <a:t>Who?</a:t>
            </a:r>
          </a:p>
          <a:p>
            <a:r>
              <a:rPr lang="en-AU" dirty="0"/>
              <a:t>NSW, SA &amp; </a:t>
            </a:r>
            <a:r>
              <a:rPr lang="en-AU" dirty="0" err="1" smtClean="0"/>
              <a:t>Tas</a:t>
            </a:r>
            <a:r>
              <a:rPr lang="en-AU" dirty="0" smtClean="0"/>
              <a:t> </a:t>
            </a:r>
            <a:r>
              <a:rPr lang="en-AU" i="1" dirty="0" smtClean="0"/>
              <a:t>(R&amp;D and policy bodies in each state)</a:t>
            </a:r>
          </a:p>
          <a:p>
            <a:r>
              <a:rPr lang="en-AU" dirty="0" smtClean="0"/>
              <a:t>Plus Qld </a:t>
            </a:r>
            <a:r>
              <a:rPr lang="en-AU" dirty="0"/>
              <a:t>and commercial </a:t>
            </a:r>
            <a:r>
              <a:rPr lang="en-AU" dirty="0" smtClean="0"/>
              <a:t>body investors on R&amp;D</a:t>
            </a:r>
            <a:endParaRPr lang="en-AU" dirty="0"/>
          </a:p>
        </p:txBody>
      </p:sp>
      <p:sp>
        <p:nvSpPr>
          <p:cNvPr id="4" name="TextBox 3"/>
          <p:cNvSpPr txBox="1"/>
          <p:nvPr/>
        </p:nvSpPr>
        <p:spPr>
          <a:xfrm>
            <a:off x="5580112" y="4797152"/>
            <a:ext cx="3312366" cy="1200329"/>
          </a:xfrm>
          <a:prstGeom prst="rect">
            <a:avLst/>
          </a:prstGeom>
          <a:noFill/>
        </p:spPr>
        <p:txBody>
          <a:bodyPr wrap="square" rtlCol="0">
            <a:spAutoFit/>
          </a:bodyPr>
          <a:lstStyle/>
          <a:p>
            <a:r>
              <a:rPr lang="en-AU" b="1" dirty="0" smtClean="0"/>
              <a:t>What?</a:t>
            </a:r>
          </a:p>
          <a:p>
            <a:r>
              <a:rPr lang="en-AU" dirty="0"/>
              <a:t>A </a:t>
            </a:r>
            <a:r>
              <a:rPr lang="en-AU" u="sng" dirty="0"/>
              <a:t>national </a:t>
            </a:r>
            <a:r>
              <a:rPr lang="en-AU" u="sng" dirty="0" smtClean="0"/>
              <a:t>incorporated body </a:t>
            </a:r>
            <a:r>
              <a:rPr lang="en-AU" dirty="0"/>
              <a:t>formed by Australia's community of oyster </a:t>
            </a:r>
            <a:r>
              <a:rPr lang="en-AU" dirty="0" smtClean="0"/>
              <a:t>growers</a:t>
            </a:r>
            <a:endParaRPr lang="en-AU" dirty="0"/>
          </a:p>
        </p:txBody>
      </p:sp>
      <p:sp>
        <p:nvSpPr>
          <p:cNvPr id="5" name="TextBox 4"/>
          <p:cNvSpPr txBox="1"/>
          <p:nvPr/>
        </p:nvSpPr>
        <p:spPr>
          <a:xfrm>
            <a:off x="456351" y="3890112"/>
            <a:ext cx="4763721" cy="1754326"/>
          </a:xfrm>
          <a:prstGeom prst="rect">
            <a:avLst/>
          </a:prstGeom>
          <a:noFill/>
        </p:spPr>
        <p:txBody>
          <a:bodyPr wrap="square" rtlCol="0">
            <a:spAutoFit/>
          </a:bodyPr>
          <a:lstStyle/>
          <a:p>
            <a:r>
              <a:rPr lang="en-AU" b="1" dirty="0" smtClean="0"/>
              <a:t>The job?</a:t>
            </a:r>
          </a:p>
          <a:p>
            <a:pPr marL="285750" indent="-285750">
              <a:buFont typeface="Arial" pitchFamily="34" charset="0"/>
              <a:buChar char="•"/>
            </a:pPr>
            <a:r>
              <a:rPr lang="en-AU" dirty="0"/>
              <a:t>increase </a:t>
            </a:r>
            <a:r>
              <a:rPr lang="en-AU" dirty="0" err="1" smtClean="0"/>
              <a:t>prod’n</a:t>
            </a:r>
            <a:r>
              <a:rPr lang="en-AU" dirty="0" smtClean="0"/>
              <a:t> </a:t>
            </a:r>
            <a:r>
              <a:rPr lang="en-AU" dirty="0"/>
              <a:t>to </a:t>
            </a:r>
            <a:r>
              <a:rPr lang="en-AU" dirty="0" smtClean="0"/>
              <a:t>20M </a:t>
            </a:r>
            <a:r>
              <a:rPr lang="en-AU" dirty="0" err="1" smtClean="0"/>
              <a:t>doz</a:t>
            </a:r>
            <a:r>
              <a:rPr lang="en-AU" dirty="0" smtClean="0"/>
              <a:t>, </a:t>
            </a:r>
            <a:r>
              <a:rPr lang="en-AU" dirty="0"/>
              <a:t>net profit by 10%</a:t>
            </a:r>
          </a:p>
          <a:p>
            <a:pPr marL="285750" indent="-285750">
              <a:buFont typeface="Arial" pitchFamily="34" charset="0"/>
              <a:buChar char="•"/>
            </a:pPr>
            <a:r>
              <a:rPr lang="en-AU" dirty="0"/>
              <a:t>increase oyster consumption by 13% to 0.93 </a:t>
            </a:r>
            <a:r>
              <a:rPr lang="en-AU" dirty="0" smtClean="0"/>
              <a:t>dozen/</a:t>
            </a:r>
            <a:r>
              <a:rPr lang="en-AU" dirty="0" err="1" smtClean="0"/>
              <a:t>hd</a:t>
            </a:r>
            <a:r>
              <a:rPr lang="en-AU" dirty="0" smtClean="0"/>
              <a:t> with 80</a:t>
            </a:r>
            <a:r>
              <a:rPr lang="en-AU" dirty="0"/>
              <a:t>% </a:t>
            </a:r>
            <a:r>
              <a:rPr lang="en-AU" dirty="0" smtClean="0"/>
              <a:t>market satisfaction rating</a:t>
            </a:r>
            <a:endParaRPr lang="en-AU" dirty="0"/>
          </a:p>
          <a:p>
            <a:pPr marL="285750" indent="-285750">
              <a:buFont typeface="Arial" pitchFamily="34" charset="0"/>
              <a:buChar char="•"/>
            </a:pPr>
            <a:r>
              <a:rPr lang="en-AU" dirty="0"/>
              <a:t>build capacity, leadership and confidence in the industry</a:t>
            </a:r>
            <a:endParaRPr lang="en-AU" b="1" dirty="0"/>
          </a:p>
        </p:txBody>
      </p:sp>
      <p:sp>
        <p:nvSpPr>
          <p:cNvPr id="6" name="TextBox 5"/>
          <p:cNvSpPr txBox="1"/>
          <p:nvPr/>
        </p:nvSpPr>
        <p:spPr>
          <a:xfrm>
            <a:off x="964527" y="597179"/>
            <a:ext cx="2160240" cy="1477328"/>
          </a:xfrm>
          <a:prstGeom prst="rect">
            <a:avLst/>
          </a:prstGeom>
          <a:noFill/>
        </p:spPr>
        <p:txBody>
          <a:bodyPr wrap="square" rtlCol="0">
            <a:spAutoFit/>
          </a:bodyPr>
          <a:lstStyle/>
          <a:p>
            <a:r>
              <a:rPr lang="en-AU" b="1" dirty="0" smtClean="0"/>
              <a:t>When?</a:t>
            </a:r>
          </a:p>
          <a:p>
            <a:r>
              <a:rPr lang="en-AU" dirty="0" smtClean="0"/>
              <a:t>2011, ‘formalising’ the 2007-2011 Seafood CRC Oyster Consortium </a:t>
            </a:r>
            <a:endParaRPr lang="en-AU" dirty="0"/>
          </a:p>
        </p:txBody>
      </p:sp>
      <p:sp>
        <p:nvSpPr>
          <p:cNvPr id="7" name="Rectangle 6"/>
          <p:cNvSpPr/>
          <p:nvPr/>
        </p:nvSpPr>
        <p:spPr>
          <a:xfrm>
            <a:off x="6785774" y="2564904"/>
            <a:ext cx="2250722" cy="1200329"/>
          </a:xfrm>
          <a:prstGeom prst="rect">
            <a:avLst/>
          </a:prstGeom>
        </p:spPr>
        <p:txBody>
          <a:bodyPr wrap="square">
            <a:spAutoFit/>
          </a:bodyPr>
          <a:lstStyle/>
          <a:p>
            <a:r>
              <a:rPr lang="en-AU" b="1" dirty="0" smtClean="0"/>
              <a:t>Why?</a:t>
            </a:r>
          </a:p>
          <a:p>
            <a:r>
              <a:rPr lang="en-AU" dirty="0" smtClean="0"/>
              <a:t>for </a:t>
            </a:r>
            <a:r>
              <a:rPr lang="en-AU" u="sng" dirty="0"/>
              <a:t>national</a:t>
            </a:r>
            <a:r>
              <a:rPr lang="en-AU" dirty="0"/>
              <a:t> advocacy, research and development</a:t>
            </a:r>
          </a:p>
        </p:txBody>
      </p:sp>
      <p:sp>
        <p:nvSpPr>
          <p:cNvPr id="8" name="Rectangle 7"/>
          <p:cNvSpPr/>
          <p:nvPr/>
        </p:nvSpPr>
        <p:spPr>
          <a:xfrm>
            <a:off x="6103806" y="116631"/>
            <a:ext cx="2860681" cy="523220"/>
          </a:xfrm>
          <a:prstGeom prst="rect">
            <a:avLst/>
          </a:prstGeom>
        </p:spPr>
        <p:txBody>
          <a:bodyPr wrap="square">
            <a:spAutoFit/>
          </a:bodyPr>
          <a:lstStyle/>
          <a:p>
            <a:pPr marL="630238" indent="-630238" algn="r"/>
            <a:r>
              <a:rPr lang="en-AU" sz="2800" b="1" dirty="0">
                <a:solidFill>
                  <a:schemeClr val="tx2">
                    <a:lumMod val="60000"/>
                    <a:lumOff val="40000"/>
                  </a:schemeClr>
                </a:solidFill>
              </a:rPr>
              <a:t>Oysters Australia?</a:t>
            </a:r>
          </a:p>
        </p:txBody>
      </p:sp>
    </p:spTree>
    <p:extLst>
      <p:ext uri="{BB962C8B-B14F-4D97-AF65-F5344CB8AC3E}">
        <p14:creationId xmlns:p14="http://schemas.microsoft.com/office/powerpoint/2010/main" val="16439062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Production Benchmarks</a:t>
            </a:r>
            <a:endParaRPr lang="en-AU" b="1" dirty="0"/>
          </a:p>
        </p:txBody>
      </p:sp>
      <p:sp>
        <p:nvSpPr>
          <p:cNvPr id="3" name="Content Placeholder 2"/>
          <p:cNvSpPr>
            <a:spLocks noGrp="1"/>
          </p:cNvSpPr>
          <p:nvPr>
            <p:ph idx="1"/>
          </p:nvPr>
        </p:nvSpPr>
        <p:spPr>
          <a:xfrm>
            <a:off x="7308305" y="2145582"/>
            <a:ext cx="1808336" cy="3299641"/>
          </a:xfrm>
        </p:spPr>
        <p:txBody>
          <a:bodyPr/>
          <a:lstStyle/>
          <a:p>
            <a:pPr marL="0" indent="0">
              <a:buNone/>
            </a:pPr>
            <a:r>
              <a:rPr lang="en-AU" dirty="0" smtClean="0"/>
              <a:t>Tasmania leads the group on production efficiencies;  and has the lowest average mortality of 15%</a:t>
            </a:r>
            <a:endParaRPr lang="en-AU"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24744"/>
            <a:ext cx="7128792" cy="4777983"/>
          </a:xfrm>
          <a:prstGeom prst="rect">
            <a:avLst/>
          </a:prstGeom>
          <a:noFill/>
        </p:spPr>
      </p:pic>
    </p:spTree>
    <p:extLst>
      <p:ext uri="{BB962C8B-B14F-4D97-AF65-F5344CB8AC3E}">
        <p14:creationId xmlns:p14="http://schemas.microsoft.com/office/powerpoint/2010/main" val="3503494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2764" y="1124744"/>
            <a:ext cx="1944216" cy="1728192"/>
          </a:xfrm>
        </p:spPr>
        <p:txBody>
          <a:bodyPr/>
          <a:lstStyle/>
          <a:p>
            <a:r>
              <a:rPr lang="en-US" sz="2000" dirty="0"/>
              <a:t>A</a:t>
            </a:r>
            <a:r>
              <a:rPr lang="en-US" sz="2000" dirty="0" smtClean="0"/>
              <a:t>verage </a:t>
            </a:r>
            <a:r>
              <a:rPr lang="en-US" sz="2000" dirty="0"/>
              <a:t>oyster income per FTE was $</a:t>
            </a:r>
            <a:r>
              <a:rPr lang="en-US" sz="2000" dirty="0" smtClean="0"/>
              <a:t>138,848</a:t>
            </a:r>
            <a:r>
              <a:rPr lang="en-AU" dirty="0"/>
              <a:t/>
            </a:r>
            <a:br>
              <a:rPr lang="en-AU" dirty="0"/>
            </a:br>
            <a:endParaRPr lang="en-AU"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251520" y="1124744"/>
            <a:ext cx="6840760" cy="4824536"/>
          </a:xfrm>
          <a:prstGeom prst="rect">
            <a:avLst/>
          </a:prstGeom>
          <a:noFill/>
        </p:spPr>
      </p:pic>
      <p:sp>
        <p:nvSpPr>
          <p:cNvPr id="5" name="TextBox 4"/>
          <p:cNvSpPr txBox="1"/>
          <p:nvPr/>
        </p:nvSpPr>
        <p:spPr>
          <a:xfrm>
            <a:off x="755576" y="332656"/>
            <a:ext cx="8064896" cy="461665"/>
          </a:xfrm>
          <a:prstGeom prst="rect">
            <a:avLst/>
          </a:prstGeom>
          <a:noFill/>
        </p:spPr>
        <p:txBody>
          <a:bodyPr wrap="square" rtlCol="0">
            <a:spAutoFit/>
          </a:bodyPr>
          <a:lstStyle/>
          <a:p>
            <a:pPr fontAlgn="base">
              <a:spcBef>
                <a:spcPct val="0"/>
              </a:spcBef>
              <a:spcAft>
                <a:spcPct val="0"/>
              </a:spcAft>
            </a:pPr>
            <a:r>
              <a:rPr lang="en-AU" sz="2400" b="1" dirty="0" smtClean="0">
                <a:solidFill>
                  <a:srgbClr val="000000"/>
                </a:solidFill>
              </a:rPr>
              <a:t>Oyster Income</a:t>
            </a:r>
            <a:endParaRPr lang="en-AU" sz="2400" b="1" dirty="0">
              <a:solidFill>
                <a:srgbClr val="000000"/>
              </a:solidFill>
            </a:endParaRPr>
          </a:p>
        </p:txBody>
      </p:sp>
      <p:sp>
        <p:nvSpPr>
          <p:cNvPr id="3" name="TextBox 2"/>
          <p:cNvSpPr txBox="1"/>
          <p:nvPr/>
        </p:nvSpPr>
        <p:spPr>
          <a:xfrm>
            <a:off x="7236296" y="3537012"/>
            <a:ext cx="1728192" cy="1200329"/>
          </a:xfrm>
          <a:prstGeom prst="rect">
            <a:avLst/>
          </a:prstGeom>
          <a:noFill/>
        </p:spPr>
        <p:txBody>
          <a:bodyPr wrap="square" rtlCol="0">
            <a:spAutoFit/>
          </a:bodyPr>
          <a:lstStyle/>
          <a:p>
            <a:pPr fontAlgn="base">
              <a:spcBef>
                <a:spcPct val="0"/>
              </a:spcBef>
              <a:spcAft>
                <a:spcPct val="0"/>
              </a:spcAft>
            </a:pPr>
            <a:r>
              <a:rPr lang="en-AU" dirty="0">
                <a:solidFill>
                  <a:srgbClr val="000000"/>
                </a:solidFill>
              </a:rPr>
              <a:t>Average oyster income per Developed Ha was $60,113</a:t>
            </a:r>
          </a:p>
        </p:txBody>
      </p:sp>
    </p:spTree>
    <p:extLst>
      <p:ext uri="{BB962C8B-B14F-4D97-AF65-F5344CB8AC3E}">
        <p14:creationId xmlns:p14="http://schemas.microsoft.com/office/powerpoint/2010/main" val="245655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Average Profit per State</a:t>
            </a:r>
            <a:endParaRPr lang="en-AU"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95190900"/>
              </p:ext>
            </p:extLst>
          </p:nvPr>
        </p:nvGraphicFramePr>
        <p:xfrm>
          <a:off x="755576" y="1268760"/>
          <a:ext cx="4104456" cy="2716651"/>
        </p:xfrm>
        <a:graphic>
          <a:graphicData uri="http://schemas.openxmlformats.org/drawingml/2006/table">
            <a:tbl>
              <a:tblPr firstRow="1" firstCol="1" bandRow="1">
                <a:tableStyleId>{EB344D84-9AFB-497E-A393-DC336BA19D2E}</a:tableStyleId>
              </a:tblPr>
              <a:tblGrid>
                <a:gridCol w="1296144"/>
                <a:gridCol w="1224136"/>
                <a:gridCol w="1584176"/>
              </a:tblGrid>
              <a:tr h="373490">
                <a:tc rowSpan="2">
                  <a:txBody>
                    <a:bodyPr/>
                    <a:lstStyle/>
                    <a:p>
                      <a:pPr>
                        <a:spcAft>
                          <a:spcPts val="0"/>
                        </a:spcAft>
                      </a:pPr>
                      <a:endParaRPr lang="en-AU" sz="1600" dirty="0">
                        <a:solidFill>
                          <a:schemeClr val="tx1"/>
                        </a:solidFill>
                        <a:effectLst/>
                        <a:latin typeface="Arial"/>
                        <a:ea typeface="Times New Roman"/>
                      </a:endParaRPr>
                    </a:p>
                  </a:txBody>
                  <a:tcPr marL="91891" marR="918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5400" cmpd="sng">
                      <a:noFill/>
                    </a:lnB>
                    <a:lnTlToBr w="12700" cmpd="sng">
                      <a:noFill/>
                      <a:prstDash val="solid"/>
                    </a:lnTlToBr>
                    <a:lnBlToTr w="12700" cmpd="sng">
                      <a:noFill/>
                      <a:prstDash val="solid"/>
                    </a:lnBlToTr>
                  </a:tcPr>
                </a:tc>
                <a:tc gridSpan="2">
                  <a:txBody>
                    <a:bodyPr/>
                    <a:lstStyle/>
                    <a:p>
                      <a:pPr algn="ctr">
                        <a:spcAft>
                          <a:spcPts val="0"/>
                        </a:spcAft>
                      </a:pPr>
                      <a:r>
                        <a:rPr lang="en-AU" sz="2000" dirty="0">
                          <a:solidFill>
                            <a:schemeClr val="tx1"/>
                          </a:solidFill>
                          <a:effectLst/>
                        </a:rPr>
                        <a:t>All States</a:t>
                      </a:r>
                      <a:endParaRPr lang="en-AU" sz="2000" dirty="0">
                        <a:solidFill>
                          <a:schemeClr val="tx1"/>
                        </a:solidFill>
                        <a:effectLst/>
                        <a:latin typeface="Arial"/>
                        <a:ea typeface="Times New Roman"/>
                      </a:endParaRPr>
                    </a:p>
                  </a:txBody>
                  <a:tcPr marL="91891" marR="91891"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hMerge="1">
                  <a:txBody>
                    <a:bodyPr/>
                    <a:lstStyle/>
                    <a:p>
                      <a:endParaRPr lang="en-AU"/>
                    </a:p>
                  </a:txBody>
                  <a:tcPr/>
                </a:tc>
              </a:tr>
              <a:tr h="340685">
                <a:tc vMerge="1">
                  <a:txBody>
                    <a:bodyPr/>
                    <a:lstStyle/>
                    <a:p>
                      <a:endParaRPr lang="en-AU"/>
                    </a:p>
                  </a:txBody>
                  <a:tcPr/>
                </a:tc>
                <a:tc>
                  <a:txBody>
                    <a:bodyPr/>
                    <a:lstStyle/>
                    <a:p>
                      <a:pPr algn="ctr">
                        <a:spcAft>
                          <a:spcPts val="0"/>
                        </a:spcAft>
                      </a:pPr>
                      <a:r>
                        <a:rPr lang="en-AU" sz="2000" dirty="0" smtClean="0">
                          <a:effectLst/>
                        </a:rPr>
                        <a:t>10/11</a:t>
                      </a:r>
                      <a:endParaRPr lang="en-AU" sz="2000" i="1" dirty="0">
                        <a:effectLst/>
                        <a:latin typeface="Arial"/>
                        <a:ea typeface="Times New Roman"/>
                      </a:endParaRPr>
                    </a:p>
                  </a:txBody>
                  <a:tcPr marL="91891" marR="91891" marT="0" marB="0" anchor="ctr">
                    <a:lnL w="12700" cap="flat" cmpd="sng" algn="ctr">
                      <a:solidFill>
                        <a:schemeClr val="tx1"/>
                      </a:solidFill>
                      <a:prstDash val="solid"/>
                      <a:round/>
                      <a:headEnd type="none" w="med" len="med"/>
                      <a:tailEnd type="none" w="med" len="med"/>
                    </a:lnL>
                  </a:tcPr>
                </a:tc>
                <a:tc>
                  <a:txBody>
                    <a:bodyPr/>
                    <a:lstStyle/>
                    <a:p>
                      <a:pPr algn="ctr">
                        <a:spcAft>
                          <a:spcPts val="0"/>
                        </a:spcAft>
                      </a:pPr>
                      <a:r>
                        <a:rPr lang="en-AU" sz="2000">
                          <a:effectLst/>
                        </a:rPr>
                        <a:t>11/12</a:t>
                      </a:r>
                      <a:endParaRPr lang="en-AU" sz="2000" i="1">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tcPr>
                </a:tc>
              </a:tr>
              <a:tr h="1086025">
                <a:tc>
                  <a:txBody>
                    <a:bodyPr/>
                    <a:lstStyle/>
                    <a:p>
                      <a:pPr algn="l">
                        <a:spcAft>
                          <a:spcPts val="0"/>
                        </a:spcAft>
                      </a:pPr>
                      <a:r>
                        <a:rPr lang="en-AU" sz="1400" dirty="0" smtClean="0">
                          <a:solidFill>
                            <a:schemeClr val="tx1"/>
                          </a:solidFill>
                          <a:effectLst/>
                        </a:rPr>
                        <a:t>Average Profit </a:t>
                      </a:r>
                      <a:endParaRPr lang="en-AU" sz="1400" dirty="0">
                        <a:solidFill>
                          <a:schemeClr val="tx1"/>
                        </a:solidFill>
                        <a:effectLst/>
                      </a:endParaRPr>
                    </a:p>
                  </a:txBody>
                  <a:tcPr marL="91891" marR="918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en-AU" sz="1800" dirty="0">
                          <a:effectLst/>
                        </a:rPr>
                        <a:t>$89,746</a:t>
                      </a:r>
                      <a:endParaRPr lang="en-AU" sz="1800" dirty="0">
                        <a:effectLst/>
                        <a:latin typeface="Arial"/>
                        <a:ea typeface="Times New Roman"/>
                      </a:endParaRPr>
                    </a:p>
                  </a:txBody>
                  <a:tcPr marL="91891" marR="91891" marT="0" marB="0" anchor="ctr">
                    <a:lnL w="12700" cap="flat" cmpd="sng" algn="ctr">
                      <a:solidFill>
                        <a:schemeClr val="tx1"/>
                      </a:solidFill>
                      <a:prstDash val="solid"/>
                      <a:round/>
                      <a:headEnd type="none" w="med" len="med"/>
                      <a:tailEnd type="none" w="med" len="med"/>
                    </a:lnL>
                    <a:lnB w="28575" cap="flat" cmpd="sng" algn="ctr">
                      <a:noFill/>
                      <a:prstDash val="solid"/>
                      <a:round/>
                      <a:headEnd type="none" w="med" len="med"/>
                      <a:tailEnd type="none" w="med" len="med"/>
                    </a:lnB>
                  </a:tcPr>
                </a:tc>
                <a:tc>
                  <a:txBody>
                    <a:bodyPr/>
                    <a:lstStyle/>
                    <a:p>
                      <a:pPr algn="ctr">
                        <a:spcAft>
                          <a:spcPts val="0"/>
                        </a:spcAft>
                      </a:pPr>
                      <a:r>
                        <a:rPr lang="en-AU" sz="1800" dirty="0">
                          <a:effectLst/>
                        </a:rPr>
                        <a:t>$76,643</a:t>
                      </a:r>
                      <a:endParaRPr lang="en-AU" sz="1800" dirty="0">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lnB w="28575" cap="flat" cmpd="sng" algn="ctr">
                      <a:noFill/>
                      <a:prstDash val="solid"/>
                      <a:round/>
                      <a:headEnd type="none" w="med" len="med"/>
                      <a:tailEnd type="none" w="med" len="med"/>
                    </a:lnB>
                  </a:tcPr>
                </a:tc>
              </a:tr>
              <a:tr h="916451">
                <a:tc>
                  <a:txBody>
                    <a:bodyPr/>
                    <a:lstStyle/>
                    <a:p>
                      <a:pPr algn="l">
                        <a:spcAft>
                          <a:spcPts val="0"/>
                        </a:spcAft>
                      </a:pPr>
                      <a:r>
                        <a:rPr lang="en-AU" sz="1400" dirty="0" smtClean="0">
                          <a:solidFill>
                            <a:schemeClr val="tx1"/>
                          </a:solidFill>
                          <a:effectLst/>
                        </a:rPr>
                        <a:t>Average Profit </a:t>
                      </a:r>
                      <a:endParaRPr lang="en-AU" sz="1400" dirty="0">
                        <a:solidFill>
                          <a:schemeClr val="tx1"/>
                        </a:solidFill>
                        <a:effectLst/>
                      </a:endParaRPr>
                    </a:p>
                    <a:p>
                      <a:pPr algn="l">
                        <a:spcAft>
                          <a:spcPts val="0"/>
                        </a:spcAft>
                      </a:pPr>
                      <a:r>
                        <a:rPr lang="en-AU" sz="1200" dirty="0">
                          <a:solidFill>
                            <a:schemeClr val="tx1"/>
                          </a:solidFill>
                          <a:effectLst/>
                        </a:rPr>
                        <a:t>as % of income</a:t>
                      </a:r>
                      <a:endParaRPr lang="en-AU" sz="1400" dirty="0">
                        <a:solidFill>
                          <a:schemeClr val="tx1"/>
                        </a:solidFill>
                        <a:effectLst/>
                        <a:latin typeface="Arial"/>
                        <a:ea typeface="Times New Roman"/>
                      </a:endParaRPr>
                    </a:p>
                  </a:txBody>
                  <a:tcPr marL="91891" marR="918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en-AU" sz="2000">
                          <a:effectLst/>
                        </a:rPr>
                        <a:t>-5.6%</a:t>
                      </a:r>
                      <a:endParaRPr lang="en-AU" sz="2000">
                        <a:effectLst/>
                        <a:latin typeface="Arial"/>
                        <a:ea typeface="Times New Roman"/>
                      </a:endParaRPr>
                    </a:p>
                  </a:txBody>
                  <a:tcPr marL="91891" marR="91891" marT="0" marB="0" anchor="ctr">
                    <a:lnL w="12700" cap="flat" cmpd="sng" algn="ctr">
                      <a:solidFill>
                        <a:schemeClr val="tx1"/>
                      </a:solidFill>
                      <a:prstDash val="solid"/>
                      <a:round/>
                      <a:headEnd type="none" w="med" len="med"/>
                      <a:tailEnd type="none" w="med" len="med"/>
                    </a:lnL>
                    <a:lnT w="28575" cap="flat" cmpd="sng" algn="ctr">
                      <a:noFill/>
                      <a:prstDash val="solid"/>
                      <a:round/>
                      <a:headEnd type="none" w="med" len="med"/>
                      <a:tailEnd type="none" w="med" len="med"/>
                    </a:lnT>
                  </a:tcPr>
                </a:tc>
                <a:tc>
                  <a:txBody>
                    <a:bodyPr/>
                    <a:lstStyle/>
                    <a:p>
                      <a:pPr algn="ctr">
                        <a:spcAft>
                          <a:spcPts val="0"/>
                        </a:spcAft>
                      </a:pPr>
                      <a:r>
                        <a:rPr lang="en-AU" sz="2000" dirty="0">
                          <a:effectLst/>
                        </a:rPr>
                        <a:t>6%</a:t>
                      </a:r>
                      <a:endParaRPr lang="en-AU" sz="2000" dirty="0">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tcPr>
                </a:tc>
              </a:tr>
            </a:tbl>
          </a:graphicData>
        </a:graphic>
      </p:graphicFrame>
      <p:sp>
        <p:nvSpPr>
          <p:cNvPr id="7" name="TextBox 6"/>
          <p:cNvSpPr txBox="1"/>
          <p:nvPr/>
        </p:nvSpPr>
        <p:spPr>
          <a:xfrm>
            <a:off x="621277" y="4797152"/>
            <a:ext cx="8031856" cy="1015663"/>
          </a:xfrm>
          <a:prstGeom prst="rect">
            <a:avLst/>
          </a:prstGeom>
          <a:noFill/>
        </p:spPr>
        <p:txBody>
          <a:bodyPr wrap="square" rtlCol="0">
            <a:spAutoFit/>
          </a:bodyPr>
          <a:lstStyle/>
          <a:p>
            <a:pPr marL="285750" indent="-285750" fontAlgn="base">
              <a:spcBef>
                <a:spcPct val="0"/>
              </a:spcBef>
              <a:spcAft>
                <a:spcPct val="0"/>
              </a:spcAft>
              <a:buFont typeface="Arial" pitchFamily="34" charset="0"/>
              <a:buChar char="•"/>
            </a:pPr>
            <a:r>
              <a:rPr lang="en-AU" sz="2000" dirty="0" smtClean="0">
                <a:solidFill>
                  <a:srgbClr val="000000"/>
                </a:solidFill>
              </a:rPr>
              <a:t>In 11/12; Average profit nationally was down in real terms but was improved compared on a % basis</a:t>
            </a:r>
          </a:p>
          <a:p>
            <a:pPr marL="285750" indent="-285750" fontAlgn="base">
              <a:spcBef>
                <a:spcPct val="0"/>
              </a:spcBef>
              <a:spcAft>
                <a:spcPct val="0"/>
              </a:spcAft>
              <a:buFont typeface="Arial" pitchFamily="34" charset="0"/>
              <a:buChar char="•"/>
            </a:pPr>
            <a:r>
              <a:rPr lang="en-AU" sz="2000" dirty="0" smtClean="0">
                <a:solidFill>
                  <a:srgbClr val="000000"/>
                </a:solidFill>
              </a:rPr>
              <a:t>Pacific Oysters were the most profitable species grown </a:t>
            </a:r>
            <a:endParaRPr lang="en-AU" sz="2000" dirty="0">
              <a:solidFill>
                <a:srgbClr val="000000"/>
              </a:solidFill>
            </a:endParaRPr>
          </a:p>
        </p:txBody>
      </p:sp>
      <p:graphicFrame>
        <p:nvGraphicFramePr>
          <p:cNvPr id="11" name="Diagram 10"/>
          <p:cNvGraphicFramePr/>
          <p:nvPr>
            <p:extLst>
              <p:ext uri="{D42A27DB-BD31-4B8C-83A1-F6EECF244321}">
                <p14:modId xmlns:p14="http://schemas.microsoft.com/office/powerpoint/2010/main" val="2111950686"/>
              </p:ext>
            </p:extLst>
          </p:nvPr>
        </p:nvGraphicFramePr>
        <p:xfrm>
          <a:off x="3923928" y="836712"/>
          <a:ext cx="6120681" cy="3816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848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11"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Average Profit per </a:t>
            </a:r>
            <a:r>
              <a:rPr lang="en-AU" b="1" dirty="0" smtClean="0"/>
              <a:t>State </a:t>
            </a:r>
            <a:r>
              <a:rPr lang="en-AU" b="1" i="1" dirty="0" smtClean="0"/>
              <a:t>– all states improved </a:t>
            </a:r>
            <a:endParaRPr lang="en-AU" i="1" dirty="0"/>
          </a:p>
        </p:txBody>
      </p:sp>
      <p:graphicFrame>
        <p:nvGraphicFramePr>
          <p:cNvPr id="4" name="Content Placeholder 3"/>
          <p:cNvGraphicFramePr>
            <a:graphicFrameLocks/>
          </p:cNvGraphicFramePr>
          <p:nvPr>
            <p:extLst>
              <p:ext uri="{D42A27DB-BD31-4B8C-83A1-F6EECF244321}">
                <p14:modId xmlns:p14="http://schemas.microsoft.com/office/powerpoint/2010/main" val="2988839813"/>
              </p:ext>
            </p:extLst>
          </p:nvPr>
        </p:nvGraphicFramePr>
        <p:xfrm>
          <a:off x="337696" y="1340768"/>
          <a:ext cx="8208912" cy="2955646"/>
        </p:xfrm>
        <a:graphic>
          <a:graphicData uri="http://schemas.openxmlformats.org/drawingml/2006/table">
            <a:tbl>
              <a:tblPr firstRow="1" firstCol="1" bandRow="1">
                <a:tableStyleId>{EB344D84-9AFB-497E-A393-DC336BA19D2E}</a:tableStyleId>
              </a:tblPr>
              <a:tblGrid>
                <a:gridCol w="936104"/>
                <a:gridCol w="1152128"/>
                <a:gridCol w="1152128"/>
                <a:gridCol w="1152128"/>
                <a:gridCol w="1368152"/>
                <a:gridCol w="1224136"/>
                <a:gridCol w="1224136"/>
              </a:tblGrid>
              <a:tr h="27744">
                <a:tc rowSpan="2">
                  <a:txBody>
                    <a:bodyPr/>
                    <a:lstStyle/>
                    <a:p>
                      <a:pPr>
                        <a:spcAft>
                          <a:spcPts val="0"/>
                        </a:spcAft>
                      </a:pPr>
                      <a:endParaRPr lang="en-AU" sz="1600" dirty="0">
                        <a:solidFill>
                          <a:schemeClr val="tx1"/>
                        </a:solidFill>
                        <a:effectLst/>
                        <a:latin typeface="Arial"/>
                        <a:ea typeface="Times New Roman"/>
                      </a:endParaRPr>
                    </a:p>
                  </a:txBody>
                  <a:tcPr marL="91891" marR="918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5400" cmpd="sng">
                      <a:noFill/>
                    </a:lnB>
                    <a:lnTlToBr w="12700" cmpd="sng">
                      <a:noFill/>
                      <a:prstDash val="solid"/>
                    </a:lnTlToBr>
                    <a:lnBlToTr w="12700" cmpd="sng">
                      <a:noFill/>
                      <a:prstDash val="solid"/>
                    </a:lnBlToTr>
                  </a:tcPr>
                </a:tc>
                <a:tc gridSpan="2">
                  <a:txBody>
                    <a:bodyPr/>
                    <a:lstStyle/>
                    <a:p>
                      <a:pPr algn="ctr">
                        <a:spcAft>
                          <a:spcPts val="0"/>
                        </a:spcAft>
                      </a:pPr>
                      <a:r>
                        <a:rPr lang="en-AU" sz="2000" dirty="0">
                          <a:solidFill>
                            <a:schemeClr val="tx1"/>
                          </a:solidFill>
                          <a:effectLst/>
                        </a:rPr>
                        <a:t>SA</a:t>
                      </a:r>
                      <a:endParaRPr lang="en-AU" sz="2000" dirty="0">
                        <a:solidFill>
                          <a:schemeClr val="tx1"/>
                        </a:solidFill>
                        <a:effectLst/>
                        <a:latin typeface="Arial"/>
                        <a:ea typeface="Times New Roman"/>
                      </a:endParaRPr>
                    </a:p>
                  </a:txBody>
                  <a:tcPr marL="91891" marR="91891"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hMerge="1">
                  <a:txBody>
                    <a:bodyPr/>
                    <a:lstStyle/>
                    <a:p>
                      <a:endParaRPr lang="en-AU"/>
                    </a:p>
                  </a:txBody>
                  <a:tcPr/>
                </a:tc>
                <a:tc gridSpan="2">
                  <a:txBody>
                    <a:bodyPr/>
                    <a:lstStyle/>
                    <a:p>
                      <a:pPr algn="ctr">
                        <a:spcAft>
                          <a:spcPts val="0"/>
                        </a:spcAft>
                      </a:pPr>
                      <a:r>
                        <a:rPr lang="en-AU" sz="2000" dirty="0" err="1">
                          <a:solidFill>
                            <a:schemeClr val="tx1"/>
                          </a:solidFill>
                          <a:effectLst/>
                        </a:rPr>
                        <a:t>Tas</a:t>
                      </a:r>
                      <a:endParaRPr lang="en-AU" sz="2000" dirty="0">
                        <a:solidFill>
                          <a:schemeClr val="tx1"/>
                        </a:solidFill>
                        <a:effectLst/>
                        <a:latin typeface="Arial"/>
                        <a:ea typeface="Times New Roman"/>
                      </a:endParaRPr>
                    </a:p>
                  </a:txBody>
                  <a:tcPr marL="91891" marR="91891"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hMerge="1">
                  <a:txBody>
                    <a:bodyPr/>
                    <a:lstStyle/>
                    <a:p>
                      <a:endParaRPr lang="en-AU"/>
                    </a:p>
                  </a:txBody>
                  <a:tcPr/>
                </a:tc>
                <a:tc gridSpan="2">
                  <a:txBody>
                    <a:bodyPr/>
                    <a:lstStyle/>
                    <a:p>
                      <a:pPr algn="ctr">
                        <a:spcAft>
                          <a:spcPts val="0"/>
                        </a:spcAft>
                      </a:pPr>
                      <a:r>
                        <a:rPr lang="en-AU" sz="2000" dirty="0">
                          <a:solidFill>
                            <a:schemeClr val="tx1"/>
                          </a:solidFill>
                          <a:effectLst/>
                        </a:rPr>
                        <a:t>NSW</a:t>
                      </a:r>
                      <a:endParaRPr lang="en-AU" sz="2000" dirty="0">
                        <a:solidFill>
                          <a:schemeClr val="tx1"/>
                        </a:solidFill>
                        <a:effectLst/>
                        <a:latin typeface="Arial"/>
                        <a:ea typeface="Times New Roman"/>
                      </a:endParaRPr>
                    </a:p>
                  </a:txBody>
                  <a:tcPr marL="91891" marR="91891"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hMerge="1">
                  <a:txBody>
                    <a:bodyPr/>
                    <a:lstStyle/>
                    <a:p>
                      <a:endParaRPr lang="en-AU"/>
                    </a:p>
                  </a:txBody>
                  <a:tcPr/>
                </a:tc>
              </a:tr>
              <a:tr h="340685">
                <a:tc vMerge="1">
                  <a:txBody>
                    <a:bodyPr/>
                    <a:lstStyle/>
                    <a:p>
                      <a:endParaRPr lang="en-AU"/>
                    </a:p>
                  </a:txBody>
                  <a:tcPr/>
                </a:tc>
                <a:tc>
                  <a:txBody>
                    <a:bodyPr/>
                    <a:lstStyle/>
                    <a:p>
                      <a:pPr algn="ctr">
                        <a:spcAft>
                          <a:spcPts val="0"/>
                        </a:spcAft>
                      </a:pPr>
                      <a:r>
                        <a:rPr lang="en-AU" sz="2000" dirty="0">
                          <a:effectLst/>
                        </a:rPr>
                        <a:t>10/11</a:t>
                      </a:r>
                      <a:endParaRPr lang="en-AU" sz="2000" i="1" dirty="0">
                        <a:effectLst/>
                        <a:latin typeface="Arial"/>
                        <a:ea typeface="Times New Roman"/>
                      </a:endParaRPr>
                    </a:p>
                  </a:txBody>
                  <a:tcPr marL="91891" marR="91891" marT="0" marB="0" anchor="ctr">
                    <a:lnL w="28575" cap="flat" cmpd="sng" algn="ctr">
                      <a:solidFill>
                        <a:schemeClr val="tx1"/>
                      </a:solidFill>
                      <a:prstDash val="solid"/>
                      <a:round/>
                      <a:headEnd type="none" w="med" len="med"/>
                      <a:tailEnd type="none" w="med" len="med"/>
                    </a:lnL>
                  </a:tcPr>
                </a:tc>
                <a:tc>
                  <a:txBody>
                    <a:bodyPr/>
                    <a:lstStyle/>
                    <a:p>
                      <a:pPr algn="ctr">
                        <a:spcAft>
                          <a:spcPts val="0"/>
                        </a:spcAft>
                      </a:pPr>
                      <a:r>
                        <a:rPr lang="en-AU" sz="2000" dirty="0">
                          <a:effectLst/>
                        </a:rPr>
                        <a:t>11/12</a:t>
                      </a:r>
                      <a:endParaRPr lang="en-AU" sz="2000" i="1" dirty="0">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tcPr>
                </a:tc>
                <a:tc>
                  <a:txBody>
                    <a:bodyPr/>
                    <a:lstStyle/>
                    <a:p>
                      <a:pPr algn="ctr">
                        <a:spcAft>
                          <a:spcPts val="0"/>
                        </a:spcAft>
                      </a:pPr>
                      <a:r>
                        <a:rPr lang="en-AU" sz="2000" dirty="0">
                          <a:effectLst/>
                        </a:rPr>
                        <a:t>10/11</a:t>
                      </a:r>
                      <a:endParaRPr lang="en-AU" sz="2000" i="1" dirty="0">
                        <a:effectLst/>
                        <a:latin typeface="Arial"/>
                        <a:ea typeface="Times New Roman"/>
                      </a:endParaRPr>
                    </a:p>
                  </a:txBody>
                  <a:tcPr marL="91891" marR="91891" marT="0" marB="0" anchor="ctr">
                    <a:lnL w="28575" cap="flat" cmpd="sng" algn="ctr">
                      <a:solidFill>
                        <a:schemeClr val="tx1"/>
                      </a:solidFill>
                      <a:prstDash val="solid"/>
                      <a:round/>
                      <a:headEnd type="none" w="med" len="med"/>
                      <a:tailEnd type="none" w="med" len="med"/>
                    </a:lnL>
                  </a:tcPr>
                </a:tc>
                <a:tc>
                  <a:txBody>
                    <a:bodyPr/>
                    <a:lstStyle/>
                    <a:p>
                      <a:pPr algn="ctr">
                        <a:spcAft>
                          <a:spcPts val="0"/>
                        </a:spcAft>
                      </a:pPr>
                      <a:r>
                        <a:rPr lang="en-AU" sz="2000" dirty="0">
                          <a:effectLst/>
                        </a:rPr>
                        <a:t>11/12</a:t>
                      </a:r>
                      <a:endParaRPr lang="en-AU" sz="2000" i="1" dirty="0">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tcPr>
                </a:tc>
                <a:tc>
                  <a:txBody>
                    <a:bodyPr/>
                    <a:lstStyle/>
                    <a:p>
                      <a:pPr algn="ctr">
                        <a:spcAft>
                          <a:spcPts val="0"/>
                        </a:spcAft>
                      </a:pPr>
                      <a:r>
                        <a:rPr lang="en-AU" sz="2000" dirty="0">
                          <a:effectLst/>
                        </a:rPr>
                        <a:t>10/11</a:t>
                      </a:r>
                      <a:endParaRPr lang="en-AU" sz="2000" i="1" dirty="0">
                        <a:effectLst/>
                        <a:latin typeface="Arial"/>
                        <a:ea typeface="Times New Roman"/>
                      </a:endParaRPr>
                    </a:p>
                  </a:txBody>
                  <a:tcPr marL="91891" marR="91891" marT="0" marB="0" anchor="ctr">
                    <a:lnL w="28575" cap="flat" cmpd="sng" algn="ctr">
                      <a:solidFill>
                        <a:schemeClr val="tx1"/>
                      </a:solidFill>
                      <a:prstDash val="solid"/>
                      <a:round/>
                      <a:headEnd type="none" w="med" len="med"/>
                      <a:tailEnd type="none" w="med" len="med"/>
                    </a:lnL>
                  </a:tcPr>
                </a:tc>
                <a:tc>
                  <a:txBody>
                    <a:bodyPr/>
                    <a:lstStyle/>
                    <a:p>
                      <a:pPr algn="ctr">
                        <a:spcAft>
                          <a:spcPts val="0"/>
                        </a:spcAft>
                      </a:pPr>
                      <a:r>
                        <a:rPr lang="en-AU" sz="2000" dirty="0">
                          <a:effectLst/>
                        </a:rPr>
                        <a:t>11/12</a:t>
                      </a:r>
                      <a:endParaRPr lang="en-AU" sz="2000" i="1" dirty="0">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tcPr>
                </a:tc>
              </a:tr>
              <a:tr h="1393710">
                <a:tc>
                  <a:txBody>
                    <a:bodyPr/>
                    <a:lstStyle/>
                    <a:p>
                      <a:pPr algn="l">
                        <a:spcAft>
                          <a:spcPts val="0"/>
                        </a:spcAft>
                      </a:pPr>
                      <a:r>
                        <a:rPr lang="en-AU" sz="1400" dirty="0" smtClean="0">
                          <a:solidFill>
                            <a:schemeClr val="tx1"/>
                          </a:solidFill>
                          <a:effectLst/>
                        </a:rPr>
                        <a:t>Average Profit </a:t>
                      </a:r>
                      <a:endParaRPr lang="en-AU" sz="1400" dirty="0">
                        <a:solidFill>
                          <a:schemeClr val="tx1"/>
                        </a:solidFill>
                        <a:effectLst/>
                      </a:endParaRPr>
                    </a:p>
                  </a:txBody>
                  <a:tcPr marL="91891" marR="918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spcAft>
                          <a:spcPts val="0"/>
                        </a:spcAft>
                      </a:pPr>
                      <a:r>
                        <a:rPr lang="en-AU" sz="1800" dirty="0">
                          <a:effectLst/>
                        </a:rPr>
                        <a:t>$37,087</a:t>
                      </a:r>
                      <a:endParaRPr lang="en-AU" sz="1800" dirty="0">
                        <a:effectLst/>
                        <a:latin typeface="Arial"/>
                        <a:ea typeface="Times New Roman"/>
                      </a:endParaRPr>
                    </a:p>
                  </a:txBody>
                  <a:tcPr marL="91891" marR="91891" marT="0" marB="0" anchor="ctr">
                    <a:lnL w="12700" cap="flat" cmpd="sng" algn="ctr">
                      <a:solidFill>
                        <a:schemeClr val="tx1"/>
                      </a:solidFill>
                      <a:prstDash val="solid"/>
                      <a:round/>
                      <a:headEnd type="none" w="med" len="med"/>
                      <a:tailEnd type="none" w="med" len="med"/>
                    </a:lnL>
                    <a:lnB w="28575" cap="flat" cmpd="sng" algn="ctr">
                      <a:noFill/>
                      <a:prstDash val="solid"/>
                      <a:round/>
                      <a:headEnd type="none" w="med" len="med"/>
                      <a:tailEnd type="none" w="med" len="med"/>
                    </a:lnB>
                  </a:tcPr>
                </a:tc>
                <a:tc>
                  <a:txBody>
                    <a:bodyPr/>
                    <a:lstStyle/>
                    <a:p>
                      <a:pPr>
                        <a:spcAft>
                          <a:spcPts val="0"/>
                        </a:spcAft>
                      </a:pPr>
                      <a:r>
                        <a:rPr lang="en-AU" sz="1800" dirty="0">
                          <a:effectLst/>
                        </a:rPr>
                        <a:t>$71,838</a:t>
                      </a:r>
                      <a:endParaRPr lang="en-AU" sz="1800" dirty="0">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lnB w="28575" cap="flat" cmpd="sng" algn="ctr">
                      <a:noFill/>
                      <a:prstDash val="solid"/>
                      <a:round/>
                      <a:headEnd type="none" w="med" len="med"/>
                      <a:tailEnd type="none" w="med" len="med"/>
                    </a:lnB>
                  </a:tcPr>
                </a:tc>
                <a:tc>
                  <a:txBody>
                    <a:bodyPr/>
                    <a:lstStyle/>
                    <a:p>
                      <a:pPr>
                        <a:spcAft>
                          <a:spcPts val="0"/>
                        </a:spcAft>
                      </a:pPr>
                      <a:r>
                        <a:rPr lang="en-AU" sz="1800" dirty="0">
                          <a:effectLst/>
                        </a:rPr>
                        <a:t>$71,060</a:t>
                      </a:r>
                      <a:endParaRPr lang="en-AU" sz="1800" dirty="0">
                        <a:effectLst/>
                        <a:latin typeface="Arial"/>
                        <a:ea typeface="Times New Roman"/>
                      </a:endParaRPr>
                    </a:p>
                  </a:txBody>
                  <a:tcPr marL="91891" marR="91891" marT="0" marB="0" anchor="ctr">
                    <a:lnL w="28575" cap="flat" cmpd="sng" algn="ctr">
                      <a:solidFill>
                        <a:schemeClr val="tx1"/>
                      </a:solidFill>
                      <a:prstDash val="solid"/>
                      <a:round/>
                      <a:headEnd type="none" w="med" len="med"/>
                      <a:tailEnd type="none" w="med" len="med"/>
                    </a:lnL>
                    <a:lnB w="28575" cap="flat" cmpd="sng" algn="ctr">
                      <a:noFill/>
                      <a:prstDash val="solid"/>
                      <a:round/>
                      <a:headEnd type="none" w="med" len="med"/>
                      <a:tailEnd type="none" w="med" len="med"/>
                    </a:lnB>
                  </a:tcPr>
                </a:tc>
                <a:tc>
                  <a:txBody>
                    <a:bodyPr/>
                    <a:lstStyle/>
                    <a:p>
                      <a:pPr>
                        <a:spcAft>
                          <a:spcPts val="0"/>
                        </a:spcAft>
                      </a:pPr>
                      <a:r>
                        <a:rPr lang="en-AU" sz="1800" dirty="0">
                          <a:effectLst/>
                        </a:rPr>
                        <a:t>$113,754</a:t>
                      </a:r>
                      <a:endParaRPr lang="en-AU" sz="1800" dirty="0">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lnB w="28575" cap="flat" cmpd="sng" algn="ctr">
                      <a:noFill/>
                      <a:prstDash val="solid"/>
                      <a:round/>
                      <a:headEnd type="none" w="med" len="med"/>
                      <a:tailEnd type="none" w="med" len="med"/>
                    </a:lnB>
                  </a:tcPr>
                </a:tc>
                <a:tc>
                  <a:txBody>
                    <a:bodyPr/>
                    <a:lstStyle/>
                    <a:p>
                      <a:pPr>
                        <a:spcAft>
                          <a:spcPts val="0"/>
                        </a:spcAft>
                      </a:pPr>
                      <a:r>
                        <a:rPr lang="en-AU" sz="1800" dirty="0" smtClean="0">
                          <a:effectLst/>
                        </a:rPr>
                        <a:t>$17,848</a:t>
                      </a:r>
                      <a:endParaRPr lang="en-AU" sz="1800" dirty="0">
                        <a:effectLst/>
                        <a:latin typeface="Arial"/>
                        <a:ea typeface="Times New Roman"/>
                      </a:endParaRPr>
                    </a:p>
                  </a:txBody>
                  <a:tcPr marL="91891" marR="91891" marT="0" marB="0" anchor="ctr">
                    <a:lnL w="28575" cap="flat" cmpd="sng" algn="ctr">
                      <a:solidFill>
                        <a:schemeClr val="tx1"/>
                      </a:solidFill>
                      <a:prstDash val="solid"/>
                      <a:round/>
                      <a:headEnd type="none" w="med" len="med"/>
                      <a:tailEnd type="none" w="med" len="med"/>
                    </a:lnL>
                    <a:lnB w="28575" cap="flat" cmpd="sng" algn="ctr">
                      <a:noFill/>
                      <a:prstDash val="solid"/>
                      <a:round/>
                      <a:headEnd type="none" w="med" len="med"/>
                      <a:tailEnd type="none" w="med" len="med"/>
                    </a:lnB>
                  </a:tcPr>
                </a:tc>
                <a:tc>
                  <a:txBody>
                    <a:bodyPr/>
                    <a:lstStyle/>
                    <a:p>
                      <a:pPr>
                        <a:spcAft>
                          <a:spcPts val="0"/>
                        </a:spcAft>
                      </a:pPr>
                      <a:r>
                        <a:rPr lang="en-AU" sz="1800" dirty="0">
                          <a:effectLst/>
                        </a:rPr>
                        <a:t>$34,421</a:t>
                      </a:r>
                      <a:endParaRPr lang="en-AU" sz="1800" dirty="0">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lnB w="28575" cap="flat" cmpd="sng" algn="ctr">
                      <a:noFill/>
                      <a:prstDash val="solid"/>
                      <a:round/>
                      <a:headEnd type="none" w="med" len="med"/>
                      <a:tailEnd type="none" w="med" len="med"/>
                    </a:lnB>
                  </a:tcPr>
                </a:tc>
              </a:tr>
              <a:tr h="916451">
                <a:tc>
                  <a:txBody>
                    <a:bodyPr/>
                    <a:lstStyle/>
                    <a:p>
                      <a:pPr algn="l">
                        <a:spcAft>
                          <a:spcPts val="0"/>
                        </a:spcAft>
                      </a:pPr>
                      <a:r>
                        <a:rPr lang="en-AU" sz="1400" dirty="0" smtClean="0">
                          <a:solidFill>
                            <a:schemeClr val="tx1"/>
                          </a:solidFill>
                          <a:effectLst/>
                        </a:rPr>
                        <a:t>Average Profit </a:t>
                      </a:r>
                      <a:endParaRPr lang="en-AU" sz="1400" dirty="0">
                        <a:solidFill>
                          <a:schemeClr val="tx1"/>
                        </a:solidFill>
                        <a:effectLst/>
                      </a:endParaRPr>
                    </a:p>
                    <a:p>
                      <a:pPr algn="l">
                        <a:spcAft>
                          <a:spcPts val="0"/>
                        </a:spcAft>
                      </a:pPr>
                      <a:r>
                        <a:rPr lang="en-AU" sz="1200" dirty="0">
                          <a:solidFill>
                            <a:schemeClr val="tx1"/>
                          </a:solidFill>
                          <a:effectLst/>
                        </a:rPr>
                        <a:t>as % of income</a:t>
                      </a:r>
                      <a:endParaRPr lang="en-AU" sz="1400" dirty="0">
                        <a:solidFill>
                          <a:schemeClr val="tx1"/>
                        </a:solidFill>
                        <a:effectLst/>
                        <a:latin typeface="Arial"/>
                        <a:ea typeface="Times New Roman"/>
                      </a:endParaRPr>
                    </a:p>
                  </a:txBody>
                  <a:tcPr marL="91891" marR="918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en-AU" sz="2000">
                          <a:effectLst/>
                        </a:rPr>
                        <a:t>4.7%</a:t>
                      </a:r>
                      <a:endParaRPr lang="en-AU" sz="2000">
                        <a:effectLst/>
                        <a:latin typeface="Arial"/>
                        <a:ea typeface="Times New Roman"/>
                      </a:endParaRPr>
                    </a:p>
                  </a:txBody>
                  <a:tcPr marL="91891" marR="91891" marT="0" marB="0" anchor="ctr">
                    <a:lnL w="12700" cap="flat" cmpd="sng" algn="ctr">
                      <a:solidFill>
                        <a:schemeClr val="tx1"/>
                      </a:solidFill>
                      <a:prstDash val="solid"/>
                      <a:round/>
                      <a:headEnd type="none" w="med" len="med"/>
                      <a:tailEnd type="none" w="med" len="med"/>
                    </a:lnL>
                    <a:lnT w="28575" cap="flat" cmpd="sng" algn="ctr">
                      <a:noFill/>
                      <a:prstDash val="solid"/>
                      <a:round/>
                      <a:headEnd type="none" w="med" len="med"/>
                      <a:tailEnd type="none" w="med" len="med"/>
                    </a:lnT>
                  </a:tcPr>
                </a:tc>
                <a:tc>
                  <a:txBody>
                    <a:bodyPr/>
                    <a:lstStyle/>
                    <a:p>
                      <a:pPr algn="ctr">
                        <a:spcAft>
                          <a:spcPts val="0"/>
                        </a:spcAft>
                      </a:pPr>
                      <a:r>
                        <a:rPr lang="en-AU" sz="2000" dirty="0">
                          <a:effectLst/>
                        </a:rPr>
                        <a:t>16.8%</a:t>
                      </a:r>
                      <a:endParaRPr lang="en-AU" sz="2000" dirty="0">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tcPr>
                </a:tc>
                <a:tc>
                  <a:txBody>
                    <a:bodyPr/>
                    <a:lstStyle/>
                    <a:p>
                      <a:pPr algn="ctr">
                        <a:spcAft>
                          <a:spcPts val="0"/>
                        </a:spcAft>
                      </a:pPr>
                      <a:r>
                        <a:rPr lang="en-AU" sz="2000">
                          <a:effectLst/>
                        </a:rPr>
                        <a:t>5.2%</a:t>
                      </a:r>
                      <a:endParaRPr lang="en-AU" sz="2000">
                        <a:effectLst/>
                        <a:latin typeface="Arial"/>
                        <a:ea typeface="Times New Roman"/>
                      </a:endParaRPr>
                    </a:p>
                  </a:txBody>
                  <a:tcPr marL="91891" marR="91891" marT="0" marB="0" anchor="ctr">
                    <a:lnL w="28575" cap="flat" cmpd="sng" algn="ctr">
                      <a:solidFill>
                        <a:schemeClr val="tx1"/>
                      </a:solidFill>
                      <a:prstDash val="solid"/>
                      <a:round/>
                      <a:headEnd type="none" w="med" len="med"/>
                      <a:tailEnd type="none" w="med" len="med"/>
                    </a:lnL>
                    <a:lnT w="28575" cap="flat" cmpd="sng" algn="ctr">
                      <a:noFill/>
                      <a:prstDash val="solid"/>
                      <a:round/>
                      <a:headEnd type="none" w="med" len="med"/>
                      <a:tailEnd type="none" w="med" len="med"/>
                    </a:lnT>
                  </a:tcPr>
                </a:tc>
                <a:tc>
                  <a:txBody>
                    <a:bodyPr/>
                    <a:lstStyle/>
                    <a:p>
                      <a:pPr algn="ctr">
                        <a:spcAft>
                          <a:spcPts val="0"/>
                        </a:spcAft>
                      </a:pPr>
                      <a:r>
                        <a:rPr lang="en-AU" sz="2000" dirty="0">
                          <a:effectLst/>
                        </a:rPr>
                        <a:t>10.6%</a:t>
                      </a:r>
                      <a:endParaRPr lang="en-AU" sz="2000" dirty="0">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tcPr>
                </a:tc>
                <a:tc>
                  <a:txBody>
                    <a:bodyPr/>
                    <a:lstStyle/>
                    <a:p>
                      <a:pPr algn="ctr">
                        <a:spcAft>
                          <a:spcPts val="0"/>
                        </a:spcAft>
                      </a:pPr>
                      <a:r>
                        <a:rPr lang="en-AU" sz="2000" dirty="0">
                          <a:effectLst/>
                        </a:rPr>
                        <a:t>-29.5%</a:t>
                      </a:r>
                      <a:endParaRPr lang="en-AU" sz="2000" dirty="0">
                        <a:effectLst/>
                        <a:latin typeface="Arial"/>
                        <a:ea typeface="Times New Roman"/>
                      </a:endParaRPr>
                    </a:p>
                  </a:txBody>
                  <a:tcPr marL="91891" marR="91891" marT="0" marB="0" anchor="ctr">
                    <a:lnL w="28575" cap="flat" cmpd="sng" algn="ctr">
                      <a:solidFill>
                        <a:schemeClr val="tx1"/>
                      </a:solidFill>
                      <a:prstDash val="solid"/>
                      <a:round/>
                      <a:headEnd type="none" w="med" len="med"/>
                      <a:tailEnd type="none" w="med" len="med"/>
                    </a:lnL>
                    <a:lnT w="28575" cap="flat" cmpd="sng" algn="ctr">
                      <a:noFill/>
                      <a:prstDash val="solid"/>
                      <a:round/>
                      <a:headEnd type="none" w="med" len="med"/>
                      <a:tailEnd type="none" w="med" len="med"/>
                    </a:lnT>
                  </a:tcPr>
                </a:tc>
                <a:tc>
                  <a:txBody>
                    <a:bodyPr/>
                    <a:lstStyle/>
                    <a:p>
                      <a:pPr algn="ctr">
                        <a:spcAft>
                          <a:spcPts val="0"/>
                        </a:spcAft>
                      </a:pPr>
                      <a:r>
                        <a:rPr lang="en-AU" sz="2000" dirty="0">
                          <a:effectLst/>
                        </a:rPr>
                        <a:t>-12.2%</a:t>
                      </a:r>
                      <a:endParaRPr lang="en-AU" sz="2000" dirty="0">
                        <a:effectLst/>
                        <a:latin typeface="Arial"/>
                        <a:ea typeface="Times New Roman"/>
                      </a:endParaRPr>
                    </a:p>
                  </a:txBody>
                  <a:tcPr marL="91891" marR="91891" marT="0" marB="0" anchor="ctr">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tcPr>
                </a:tc>
              </a:tr>
            </a:tbl>
          </a:graphicData>
        </a:graphic>
      </p:graphicFrame>
      <p:sp>
        <p:nvSpPr>
          <p:cNvPr id="5" name="TextBox 4"/>
          <p:cNvSpPr txBox="1"/>
          <p:nvPr/>
        </p:nvSpPr>
        <p:spPr>
          <a:xfrm>
            <a:off x="621277" y="4797152"/>
            <a:ext cx="8031856" cy="1015663"/>
          </a:xfrm>
          <a:prstGeom prst="rect">
            <a:avLst/>
          </a:prstGeom>
          <a:noFill/>
        </p:spPr>
        <p:txBody>
          <a:bodyPr wrap="square" rtlCol="0">
            <a:spAutoFit/>
          </a:bodyPr>
          <a:lstStyle/>
          <a:p>
            <a:pPr marL="285750" indent="-285750" fontAlgn="base">
              <a:spcBef>
                <a:spcPct val="0"/>
              </a:spcBef>
              <a:spcAft>
                <a:spcPct val="0"/>
              </a:spcAft>
              <a:buFont typeface="Arial" pitchFamily="34" charset="0"/>
              <a:buChar char="•"/>
            </a:pPr>
            <a:r>
              <a:rPr lang="en-AU" sz="2000" dirty="0" smtClean="0">
                <a:solidFill>
                  <a:srgbClr val="000000"/>
                </a:solidFill>
              </a:rPr>
              <a:t>In 11/12, SA had the highest profit as a % of income</a:t>
            </a:r>
          </a:p>
          <a:p>
            <a:pPr marL="285750" indent="-285750" fontAlgn="base">
              <a:spcBef>
                <a:spcPct val="0"/>
              </a:spcBef>
              <a:spcAft>
                <a:spcPct val="0"/>
              </a:spcAft>
              <a:buFont typeface="Arial" pitchFamily="34" charset="0"/>
              <a:buChar char="•"/>
            </a:pPr>
            <a:r>
              <a:rPr lang="en-AU" sz="2000" dirty="0" smtClean="0">
                <a:solidFill>
                  <a:srgbClr val="000000"/>
                </a:solidFill>
              </a:rPr>
              <a:t>In 11/12, </a:t>
            </a:r>
            <a:r>
              <a:rPr lang="en-AU" sz="2000" dirty="0" err="1" smtClean="0">
                <a:solidFill>
                  <a:srgbClr val="000000"/>
                </a:solidFill>
              </a:rPr>
              <a:t>Tas</a:t>
            </a:r>
            <a:r>
              <a:rPr lang="en-AU" sz="2000" dirty="0" smtClean="0">
                <a:solidFill>
                  <a:srgbClr val="000000"/>
                </a:solidFill>
              </a:rPr>
              <a:t> had the highest net profit in real terms</a:t>
            </a:r>
          </a:p>
          <a:p>
            <a:pPr marL="285750" indent="-285750" fontAlgn="base">
              <a:spcBef>
                <a:spcPct val="0"/>
              </a:spcBef>
              <a:spcAft>
                <a:spcPct val="0"/>
              </a:spcAft>
              <a:buFont typeface="Arial" pitchFamily="34" charset="0"/>
              <a:buChar char="•"/>
            </a:pPr>
            <a:r>
              <a:rPr lang="en-AU" sz="2000" dirty="0" err="1" smtClean="0">
                <a:solidFill>
                  <a:srgbClr val="000000"/>
                </a:solidFill>
              </a:rPr>
              <a:t>Tas</a:t>
            </a:r>
            <a:r>
              <a:rPr lang="en-AU" sz="2000" dirty="0" smtClean="0">
                <a:solidFill>
                  <a:srgbClr val="000000"/>
                </a:solidFill>
              </a:rPr>
              <a:t> had </a:t>
            </a:r>
            <a:r>
              <a:rPr lang="en-AU" sz="2000" dirty="0">
                <a:solidFill>
                  <a:srgbClr val="000000"/>
                </a:solidFill>
              </a:rPr>
              <a:t>the 3 most profitable </a:t>
            </a:r>
            <a:r>
              <a:rPr lang="en-AU" sz="2000" dirty="0" smtClean="0">
                <a:solidFill>
                  <a:srgbClr val="000000"/>
                </a:solidFill>
              </a:rPr>
              <a:t>businesses</a:t>
            </a:r>
            <a:r>
              <a:rPr lang="en-AU" sz="2000" dirty="0">
                <a:solidFill>
                  <a:srgbClr val="000000"/>
                </a:solidFill>
              </a:rPr>
              <a:t> </a:t>
            </a:r>
            <a:r>
              <a:rPr lang="en-AU" sz="2000" dirty="0" smtClean="0">
                <a:solidFill>
                  <a:srgbClr val="000000"/>
                </a:solidFill>
              </a:rPr>
              <a:t>in 11/12</a:t>
            </a:r>
            <a:endParaRPr lang="en-AU" sz="2000" dirty="0">
              <a:solidFill>
                <a:srgbClr val="000000"/>
              </a:solidFill>
            </a:endParaRPr>
          </a:p>
        </p:txBody>
      </p:sp>
      <p:sp>
        <p:nvSpPr>
          <p:cNvPr id="6" name="Rectangle 5"/>
          <p:cNvSpPr/>
          <p:nvPr/>
        </p:nvSpPr>
        <p:spPr>
          <a:xfrm>
            <a:off x="3491880" y="1340768"/>
            <a:ext cx="2520280" cy="30243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AU">
              <a:solidFill>
                <a:srgbClr val="FFFFFF"/>
              </a:solidFill>
            </a:endParaRPr>
          </a:p>
        </p:txBody>
      </p:sp>
      <p:sp>
        <p:nvSpPr>
          <p:cNvPr id="7" name="Rectangle 6"/>
          <p:cNvSpPr/>
          <p:nvPr/>
        </p:nvSpPr>
        <p:spPr>
          <a:xfrm>
            <a:off x="6025150" y="1340768"/>
            <a:ext cx="2520280" cy="30243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AU">
              <a:solidFill>
                <a:srgbClr val="FFFFFF"/>
              </a:solidFill>
            </a:endParaRPr>
          </a:p>
        </p:txBody>
      </p:sp>
    </p:spTree>
    <p:extLst>
      <p:ext uri="{BB962C8B-B14F-4D97-AF65-F5344CB8AC3E}">
        <p14:creationId xmlns:p14="http://schemas.microsoft.com/office/powerpoint/2010/main" val="2366920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404813"/>
            <a:ext cx="8352284" cy="633412"/>
          </a:xfrm>
        </p:spPr>
        <p:txBody>
          <a:bodyPr/>
          <a:lstStyle/>
          <a:p>
            <a:r>
              <a:rPr lang="en-AU" b="1" dirty="0" smtClean="0"/>
              <a:t>Profits and Production </a:t>
            </a:r>
            <a:r>
              <a:rPr lang="en-AU" b="1" i="1" dirty="0" smtClean="0"/>
              <a:t>– finding the right investment balance </a:t>
            </a:r>
            <a:endParaRPr lang="en-AU" b="1" i="1" dirty="0"/>
          </a:p>
        </p:txBody>
      </p:sp>
      <p:sp>
        <p:nvSpPr>
          <p:cNvPr id="3" name="Content Placeholder 2"/>
          <p:cNvSpPr>
            <a:spLocks noGrp="1"/>
          </p:cNvSpPr>
          <p:nvPr>
            <p:ph idx="1"/>
          </p:nvPr>
        </p:nvSpPr>
        <p:spPr>
          <a:xfrm>
            <a:off x="684212" y="1124745"/>
            <a:ext cx="8136259" cy="4680744"/>
          </a:xfrm>
        </p:spPr>
        <p:txBody>
          <a:bodyPr/>
          <a:lstStyle/>
          <a:p>
            <a:r>
              <a:rPr lang="en-AU" b="1" dirty="0" smtClean="0"/>
              <a:t>Tasmania</a:t>
            </a:r>
            <a:r>
              <a:rPr lang="en-AU" dirty="0" smtClean="0"/>
              <a:t> and </a:t>
            </a:r>
            <a:r>
              <a:rPr lang="en-AU" b="1" dirty="0" smtClean="0"/>
              <a:t>South Australia </a:t>
            </a:r>
            <a:r>
              <a:rPr lang="en-AU" dirty="0" smtClean="0"/>
              <a:t>scored strongly in most </a:t>
            </a:r>
            <a:r>
              <a:rPr lang="en-AU" b="1" dirty="0" smtClean="0"/>
              <a:t>production</a:t>
            </a:r>
            <a:r>
              <a:rPr lang="en-AU" dirty="0" smtClean="0"/>
              <a:t> related indicators and also in most </a:t>
            </a:r>
            <a:r>
              <a:rPr lang="en-AU" b="1" dirty="0" smtClean="0"/>
              <a:t>financial</a:t>
            </a:r>
            <a:r>
              <a:rPr lang="en-AU" dirty="0" smtClean="0"/>
              <a:t> indicators</a:t>
            </a:r>
          </a:p>
          <a:p>
            <a:endParaRPr lang="en-AU" dirty="0" smtClean="0"/>
          </a:p>
          <a:p>
            <a:r>
              <a:rPr lang="en-AU" b="1" dirty="0" smtClean="0"/>
              <a:t>NSW</a:t>
            </a:r>
            <a:r>
              <a:rPr lang="en-AU" dirty="0" smtClean="0"/>
              <a:t> had </a:t>
            </a:r>
            <a:r>
              <a:rPr lang="en-AU" b="1" dirty="0" smtClean="0"/>
              <a:t>lowest debt </a:t>
            </a:r>
            <a:r>
              <a:rPr lang="en-AU" dirty="0" smtClean="0"/>
              <a:t>but also </a:t>
            </a:r>
            <a:r>
              <a:rPr lang="en-AU" b="1" dirty="0" smtClean="0"/>
              <a:t>lowest profitability </a:t>
            </a:r>
            <a:r>
              <a:rPr lang="en-AU" dirty="0" smtClean="0"/>
              <a:t>and lowest results relating to </a:t>
            </a:r>
            <a:r>
              <a:rPr lang="en-AU" b="1" dirty="0" smtClean="0"/>
              <a:t>production </a:t>
            </a:r>
          </a:p>
          <a:p>
            <a:endParaRPr lang="en-AU" dirty="0" smtClean="0"/>
          </a:p>
          <a:p>
            <a:endParaRPr lang="en-AU" dirty="0"/>
          </a:p>
          <a:p>
            <a:endParaRPr lang="en-AU" dirty="0"/>
          </a:p>
          <a:p>
            <a:endParaRPr lang="en-AU" dirty="0"/>
          </a:p>
        </p:txBody>
      </p:sp>
      <p:graphicFrame>
        <p:nvGraphicFramePr>
          <p:cNvPr id="4" name="Table 3"/>
          <p:cNvGraphicFramePr>
            <a:graphicFrameLocks noGrp="1"/>
          </p:cNvGraphicFramePr>
          <p:nvPr>
            <p:extLst>
              <p:ext uri="{D42A27DB-BD31-4B8C-83A1-F6EECF244321}">
                <p14:modId xmlns:p14="http://schemas.microsoft.com/office/powerpoint/2010/main" val="3165627586"/>
              </p:ext>
            </p:extLst>
          </p:nvPr>
        </p:nvGraphicFramePr>
        <p:xfrm>
          <a:off x="755576" y="3140968"/>
          <a:ext cx="7632847" cy="2741079"/>
        </p:xfrm>
        <a:graphic>
          <a:graphicData uri="http://schemas.openxmlformats.org/drawingml/2006/table">
            <a:tbl>
              <a:tblPr firstRow="1" firstCol="1" bandRow="1"/>
              <a:tblGrid>
                <a:gridCol w="2592288"/>
                <a:gridCol w="1296144"/>
                <a:gridCol w="1224136"/>
                <a:gridCol w="1152128"/>
                <a:gridCol w="1368151"/>
              </a:tblGrid>
              <a:tr h="33536">
                <a:tc>
                  <a:txBody>
                    <a:bodyPr/>
                    <a:lstStyle/>
                    <a:p>
                      <a:pPr>
                        <a:spcAft>
                          <a:spcPts val="0"/>
                        </a:spcAft>
                      </a:pPr>
                      <a:r>
                        <a:rPr lang="en-AU" sz="2000" b="0" i="1" dirty="0" smtClean="0">
                          <a:effectLst/>
                          <a:latin typeface="Arial"/>
                          <a:ea typeface="Times New Roman"/>
                        </a:rPr>
                        <a:t>Average </a:t>
                      </a:r>
                      <a:endParaRPr lang="en-AU" sz="2000" b="0" i="1"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b="1" dirty="0" smtClean="0">
                          <a:effectLst/>
                          <a:latin typeface="Arial"/>
                          <a:ea typeface="Times New Roman"/>
                        </a:rPr>
                        <a:t>All growers</a:t>
                      </a:r>
                      <a:endParaRPr lang="en-AU" sz="2000" b="1"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b="1" dirty="0" smtClean="0">
                          <a:effectLst/>
                          <a:latin typeface="Arial"/>
                          <a:ea typeface="Times New Roman"/>
                        </a:rPr>
                        <a:t>SA</a:t>
                      </a:r>
                      <a:endParaRPr lang="en-AU" sz="2000" b="1"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b="1" smtClean="0">
                          <a:effectLst/>
                          <a:latin typeface="Arial"/>
                          <a:ea typeface="Times New Roman"/>
                        </a:rPr>
                        <a:t>Tas</a:t>
                      </a:r>
                      <a:endParaRPr lang="en-AU" sz="2000" b="1"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b="1" dirty="0" smtClean="0">
                          <a:effectLst/>
                          <a:latin typeface="Arial"/>
                          <a:ea typeface="Times New Roman"/>
                        </a:rPr>
                        <a:t>NSW</a:t>
                      </a:r>
                      <a:endParaRPr lang="en-AU" sz="2000" b="1"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0493">
                <a:tc>
                  <a:txBody>
                    <a:bodyPr/>
                    <a:lstStyle/>
                    <a:p>
                      <a:pPr>
                        <a:spcAft>
                          <a:spcPts val="0"/>
                        </a:spcAft>
                      </a:pPr>
                      <a:r>
                        <a:rPr lang="en-AU" sz="1800" b="1" dirty="0">
                          <a:effectLst/>
                          <a:latin typeface="Arial"/>
                          <a:ea typeface="Times New Roman"/>
                        </a:rPr>
                        <a:t>Net Profit per Developed ha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a:effectLst/>
                          <a:latin typeface="Arial"/>
                          <a:ea typeface="Times New Roman"/>
                        </a:rPr>
                        <a:t>$5,062</a:t>
                      </a:r>
                      <a:endParaRPr lang="en-AU" sz="200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a:effectLst/>
                          <a:latin typeface="Arial"/>
                          <a:ea typeface="Times New Roman"/>
                        </a:rPr>
                        <a:t>$7,877</a:t>
                      </a:r>
                      <a:endParaRPr lang="en-AU" sz="200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dirty="0">
                          <a:effectLst/>
                          <a:latin typeface="Arial"/>
                          <a:ea typeface="Times New Roman"/>
                        </a:rPr>
                        <a:t>$5,678</a:t>
                      </a:r>
                      <a:endParaRPr lang="en-AU" sz="20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dirty="0">
                          <a:effectLst/>
                          <a:latin typeface="Arial"/>
                          <a:ea typeface="Times New Roman"/>
                        </a:rPr>
                        <a:t>$1,051</a:t>
                      </a:r>
                      <a:endParaRPr lang="en-AU" sz="20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0493">
                <a:tc>
                  <a:txBody>
                    <a:bodyPr/>
                    <a:lstStyle/>
                    <a:p>
                      <a:pPr>
                        <a:spcAft>
                          <a:spcPts val="0"/>
                        </a:spcAft>
                      </a:pPr>
                      <a:r>
                        <a:rPr lang="en-AU" sz="1800" b="1" dirty="0" smtClean="0">
                          <a:effectLst/>
                          <a:latin typeface="Arial"/>
                          <a:ea typeface="Times New Roman"/>
                        </a:rPr>
                        <a:t>Equity</a:t>
                      </a:r>
                      <a:endParaRPr lang="en-AU" sz="1800" b="1"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dirty="0" smtClean="0">
                          <a:effectLst/>
                          <a:latin typeface="Arial"/>
                          <a:ea typeface="Times New Roman"/>
                        </a:rPr>
                        <a:t>79%</a:t>
                      </a:r>
                      <a:endParaRPr lang="en-AU" sz="20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dirty="0" smtClean="0">
                          <a:effectLst/>
                          <a:latin typeface="Arial"/>
                          <a:ea typeface="Times New Roman"/>
                        </a:rPr>
                        <a:t>77%</a:t>
                      </a:r>
                      <a:endParaRPr lang="en-AU" sz="20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dirty="0" smtClean="0">
                          <a:effectLst/>
                          <a:latin typeface="Arial"/>
                          <a:ea typeface="Times New Roman"/>
                        </a:rPr>
                        <a:t>68%</a:t>
                      </a:r>
                      <a:endParaRPr lang="en-AU" sz="20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dirty="0" smtClean="0">
                          <a:effectLst/>
                          <a:latin typeface="Arial"/>
                          <a:ea typeface="Times New Roman"/>
                        </a:rPr>
                        <a:t>94%</a:t>
                      </a:r>
                      <a:endParaRPr lang="en-AU" sz="20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0493">
                <a:tc>
                  <a:txBody>
                    <a:bodyPr/>
                    <a:lstStyle/>
                    <a:p>
                      <a:pPr>
                        <a:spcAft>
                          <a:spcPts val="0"/>
                        </a:spcAft>
                      </a:pPr>
                      <a:r>
                        <a:rPr lang="en-AU" sz="1800" b="1" dirty="0" smtClean="0">
                          <a:effectLst/>
                          <a:latin typeface="Arial"/>
                          <a:ea typeface="Times New Roman"/>
                        </a:rPr>
                        <a:t>Production</a:t>
                      </a:r>
                      <a:r>
                        <a:rPr lang="en-AU" sz="1800" b="1" baseline="0" dirty="0" smtClean="0">
                          <a:effectLst/>
                          <a:latin typeface="Arial"/>
                          <a:ea typeface="Times New Roman"/>
                        </a:rPr>
                        <a:t> Scores (SnapShot NOW)</a:t>
                      </a:r>
                      <a:endParaRPr lang="en-AU" sz="1800" b="1"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dirty="0" smtClean="0">
                          <a:effectLst/>
                          <a:latin typeface="Arial"/>
                          <a:ea typeface="Times New Roman"/>
                        </a:rPr>
                        <a:t>3.2</a:t>
                      </a:r>
                      <a:endParaRPr lang="en-AU" sz="20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dirty="0" smtClean="0">
                          <a:effectLst/>
                          <a:latin typeface="Arial"/>
                          <a:ea typeface="Times New Roman"/>
                        </a:rPr>
                        <a:t>3.3</a:t>
                      </a:r>
                      <a:endParaRPr lang="en-AU" sz="20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dirty="0" smtClean="0">
                          <a:effectLst/>
                          <a:latin typeface="Arial"/>
                          <a:ea typeface="Times New Roman"/>
                        </a:rPr>
                        <a:t>3.4</a:t>
                      </a:r>
                      <a:endParaRPr lang="en-AU" sz="20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2000" dirty="0" smtClean="0">
                          <a:effectLst/>
                          <a:latin typeface="Arial"/>
                          <a:ea typeface="Times New Roman"/>
                        </a:rPr>
                        <a:t>2.8</a:t>
                      </a:r>
                      <a:endParaRPr lang="en-AU" sz="20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24723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b="1" dirty="0" smtClean="0"/>
              <a:t>Operating Costs as a % of Income</a:t>
            </a:r>
            <a:endParaRPr lang="en-US" b="1" dirty="0"/>
          </a:p>
        </p:txBody>
      </p:sp>
      <p:sp>
        <p:nvSpPr>
          <p:cNvPr id="6147" name="Rectangle 3"/>
          <p:cNvSpPr>
            <a:spLocks noGrp="1" noChangeArrowheads="1"/>
          </p:cNvSpPr>
          <p:nvPr>
            <p:ph type="body" idx="1"/>
          </p:nvPr>
        </p:nvSpPr>
        <p:spPr/>
        <p:txBody>
          <a:bodyPr/>
          <a:lstStyle/>
          <a:p>
            <a:r>
              <a:rPr lang="en-US" dirty="0" smtClean="0"/>
              <a:t>Benchmarking standard is less than 60% of income</a:t>
            </a:r>
          </a:p>
          <a:p>
            <a:r>
              <a:rPr lang="en-US" dirty="0" smtClean="0"/>
              <a:t>Group average was 74% </a:t>
            </a:r>
          </a:p>
          <a:p>
            <a:r>
              <a:rPr lang="en-US" dirty="0" smtClean="0"/>
              <a:t>25% of businesses achieved this benchmark</a:t>
            </a:r>
          </a:p>
          <a:p>
            <a:endParaRPr lang="en-US" dirty="0" smtClean="0"/>
          </a:p>
          <a:p>
            <a:endParaRPr lang="en-US" dirty="0"/>
          </a:p>
          <a:p>
            <a:pPr marL="0" indent="0">
              <a:buNone/>
            </a:pPr>
            <a:r>
              <a:rPr lang="en-AU" dirty="0" smtClean="0"/>
              <a:t>State averages:</a:t>
            </a:r>
          </a:p>
          <a:p>
            <a:pPr marL="0" indent="0">
              <a:buNone/>
            </a:pPr>
            <a:r>
              <a:rPr lang="en-US" dirty="0"/>
              <a:t>	NSW	77%</a:t>
            </a:r>
            <a:endParaRPr lang="en-AU" dirty="0"/>
          </a:p>
          <a:p>
            <a:pPr marL="0" indent="0">
              <a:buNone/>
            </a:pPr>
            <a:r>
              <a:rPr lang="en-US" dirty="0"/>
              <a:t>	SA	77% </a:t>
            </a:r>
            <a:endParaRPr lang="en-AU" dirty="0"/>
          </a:p>
          <a:p>
            <a:pPr marL="0" indent="0">
              <a:buNone/>
            </a:pPr>
            <a:r>
              <a:rPr lang="en-US" dirty="0"/>
              <a:t>	</a:t>
            </a:r>
            <a:r>
              <a:rPr lang="en-US" dirty="0" err="1"/>
              <a:t>Tas</a:t>
            </a:r>
            <a:r>
              <a:rPr lang="en-US" dirty="0"/>
              <a:t>	80% </a:t>
            </a:r>
            <a:endParaRPr lang="en-AU" dirty="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47">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47">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14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T</a:t>
            </a:r>
            <a:r>
              <a:rPr lang="en-AU" b="1" dirty="0" smtClean="0"/>
              <a:t>op 3 businesses</a:t>
            </a:r>
            <a:r>
              <a:rPr lang="en-AU" b="1" i="1" dirty="0" smtClean="0"/>
              <a:t> – all grower types represented here </a:t>
            </a:r>
            <a:endParaRPr lang="en-AU" b="1" i="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28716264"/>
              </p:ext>
            </p:extLst>
          </p:nvPr>
        </p:nvGraphicFramePr>
        <p:xfrm>
          <a:off x="683568" y="1412776"/>
          <a:ext cx="8064896" cy="2405072"/>
        </p:xfrm>
        <a:graphic>
          <a:graphicData uri="http://schemas.openxmlformats.org/drawingml/2006/table">
            <a:tbl>
              <a:tblPr firstRow="1" firstCol="1" bandRow="1"/>
              <a:tblGrid>
                <a:gridCol w="2180621"/>
                <a:gridCol w="1131747"/>
                <a:gridCol w="1512168"/>
                <a:gridCol w="1512168"/>
                <a:gridCol w="1728192"/>
              </a:tblGrid>
              <a:tr h="561699">
                <a:tc>
                  <a:txBody>
                    <a:bodyPr/>
                    <a:lstStyle/>
                    <a:p>
                      <a:pPr>
                        <a:spcAft>
                          <a:spcPts val="0"/>
                        </a:spcAft>
                      </a:pPr>
                      <a:r>
                        <a:rPr lang="en-AU" sz="1600" b="1" dirty="0">
                          <a:effectLst/>
                          <a:latin typeface="Arial"/>
                          <a:ea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800" b="1" dirty="0" smtClean="0">
                          <a:effectLst/>
                          <a:latin typeface="Arial"/>
                          <a:ea typeface="Times New Roman"/>
                        </a:rPr>
                        <a:t>All</a:t>
                      </a:r>
                      <a:endParaRPr lang="en-AU" sz="1800" b="1" dirty="0">
                        <a:effectLst/>
                        <a:latin typeface="Arial"/>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800" b="1" dirty="0">
                          <a:effectLst/>
                          <a:latin typeface="Arial"/>
                          <a:ea typeface="Times New Roman"/>
                        </a:rPr>
                        <a:t>Top grower 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800" b="1" dirty="0">
                          <a:effectLst/>
                          <a:latin typeface="Arial"/>
                          <a:ea typeface="Times New Roman"/>
                        </a:rPr>
                        <a:t>Top grower 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800" b="1" dirty="0">
                          <a:effectLst/>
                          <a:latin typeface="Arial"/>
                          <a:ea typeface="Times New Roman"/>
                        </a:rPr>
                        <a:t>Top grower 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264">
                <a:tc>
                  <a:txBody>
                    <a:bodyPr/>
                    <a:lstStyle/>
                    <a:p>
                      <a:pPr>
                        <a:spcAft>
                          <a:spcPts val="0"/>
                        </a:spcAft>
                      </a:pPr>
                      <a:r>
                        <a:rPr lang="en-AU" sz="1600" b="1" smtClean="0">
                          <a:effectLst/>
                          <a:latin typeface="Arial"/>
                          <a:ea typeface="Times New Roman"/>
                        </a:rPr>
                        <a:t>Operating costs % income</a:t>
                      </a:r>
                      <a:endParaRPr lang="en-AU" sz="1600" b="1"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dirty="0">
                          <a:effectLst/>
                          <a:latin typeface="Arial"/>
                          <a:ea typeface="Times New Roman"/>
                        </a:rPr>
                        <a:t>76%</a:t>
                      </a:r>
                      <a:endParaRPr lang="en-AU" sz="18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effectLst/>
                          <a:latin typeface="Arial"/>
                          <a:ea typeface="Times New Roman"/>
                        </a:rPr>
                        <a:t>61%</a:t>
                      </a:r>
                      <a:endParaRPr lang="en-AU" sz="180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effectLst/>
                          <a:latin typeface="Arial"/>
                          <a:ea typeface="Times New Roman"/>
                        </a:rPr>
                        <a:t>80%</a:t>
                      </a:r>
                      <a:endParaRPr lang="en-AU" sz="180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effectLst/>
                          <a:latin typeface="Arial"/>
                          <a:ea typeface="Times New Roman"/>
                        </a:rPr>
                        <a:t>78%</a:t>
                      </a:r>
                      <a:endParaRPr lang="en-AU" sz="180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37">
                <a:tc>
                  <a:txBody>
                    <a:bodyPr/>
                    <a:lstStyle/>
                    <a:p>
                      <a:pPr>
                        <a:spcAft>
                          <a:spcPts val="0"/>
                        </a:spcAft>
                      </a:pPr>
                      <a:r>
                        <a:rPr lang="en-AU" sz="1600" b="1" dirty="0" smtClean="0">
                          <a:solidFill>
                            <a:schemeClr val="tx1"/>
                          </a:solidFill>
                          <a:effectLst/>
                          <a:latin typeface="Arial"/>
                          <a:ea typeface="Times New Roman"/>
                        </a:rPr>
                        <a:t>Profit % income </a:t>
                      </a:r>
                      <a:endParaRPr lang="en-AU" sz="1600" b="1" dirty="0">
                        <a:solidFill>
                          <a:schemeClr val="tx1"/>
                        </a:solidFill>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solidFill>
                            <a:schemeClr val="tx1"/>
                          </a:solidFill>
                          <a:effectLst/>
                          <a:latin typeface="Arial"/>
                          <a:ea typeface="Times New Roman"/>
                        </a:rPr>
                        <a:t>3.5%</a:t>
                      </a:r>
                      <a:endParaRPr lang="en-AU" sz="1800">
                        <a:solidFill>
                          <a:schemeClr val="tx1"/>
                        </a:solidFill>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dirty="0">
                          <a:solidFill>
                            <a:schemeClr val="tx1"/>
                          </a:solidFill>
                          <a:effectLst/>
                          <a:latin typeface="Arial"/>
                          <a:ea typeface="Times New Roman"/>
                        </a:rPr>
                        <a:t>36%</a:t>
                      </a:r>
                      <a:endParaRPr lang="en-AU" sz="1800" dirty="0">
                        <a:solidFill>
                          <a:schemeClr val="tx1"/>
                        </a:solidFill>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solidFill>
                            <a:schemeClr val="tx1"/>
                          </a:solidFill>
                          <a:effectLst/>
                          <a:latin typeface="Arial"/>
                          <a:ea typeface="Times New Roman"/>
                        </a:rPr>
                        <a:t>16%</a:t>
                      </a:r>
                      <a:endParaRPr lang="en-AU" sz="1800">
                        <a:solidFill>
                          <a:schemeClr val="tx1"/>
                        </a:solidFill>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dirty="0" smtClean="0">
                          <a:solidFill>
                            <a:schemeClr val="tx1"/>
                          </a:solidFill>
                          <a:effectLst/>
                          <a:latin typeface="Arial"/>
                          <a:ea typeface="Times New Roman"/>
                        </a:rPr>
                        <a:t>10%</a:t>
                      </a:r>
                      <a:endParaRPr lang="en-AU" sz="1800" dirty="0">
                        <a:solidFill>
                          <a:schemeClr val="tx1"/>
                        </a:solidFill>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072">
                <a:tc>
                  <a:txBody>
                    <a:bodyPr/>
                    <a:lstStyle/>
                    <a:p>
                      <a:pPr>
                        <a:spcAft>
                          <a:spcPts val="0"/>
                        </a:spcAft>
                      </a:pPr>
                      <a:r>
                        <a:rPr lang="en-AU" sz="1600" b="1" dirty="0">
                          <a:effectLst/>
                          <a:latin typeface="Arial"/>
                          <a:ea typeface="Times New Roman"/>
                        </a:rPr>
                        <a:t>Type of grower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effectLst/>
                          <a:latin typeface="Arial"/>
                          <a:ea typeface="Times New Roman"/>
                        </a:rPr>
                        <a:t> </a:t>
                      </a:r>
                      <a:endParaRPr lang="en-AU" sz="180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effectLst/>
                          <a:latin typeface="Arial"/>
                          <a:ea typeface="Times New Roman"/>
                        </a:rPr>
                        <a:t>Finished</a:t>
                      </a:r>
                      <a:endParaRPr lang="en-AU" sz="180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effectLst/>
                          <a:latin typeface="Arial"/>
                          <a:ea typeface="Times New Roman"/>
                        </a:rPr>
                        <a:t>On-grower</a:t>
                      </a:r>
                      <a:endParaRPr lang="en-AU" sz="180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dirty="0">
                          <a:effectLst/>
                          <a:latin typeface="Arial"/>
                          <a:ea typeface="Times New Roman"/>
                        </a:rPr>
                        <a:t>Combination </a:t>
                      </a:r>
                      <a:endParaRPr lang="en-AU" sz="1800" dirty="0">
                        <a:effectLst/>
                        <a:latin typeface="Arial"/>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0066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AU" b="1" dirty="0" smtClean="0"/>
              <a:t>‘Main Costs’ as a % of Income (by Species Type) </a:t>
            </a:r>
            <a:endParaRPr lang="en-AU" b="1"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052736"/>
            <a:ext cx="8244690" cy="4909492"/>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“Throughput Speed” </a:t>
            </a:r>
          </a:p>
        </p:txBody>
      </p:sp>
      <p:sp>
        <p:nvSpPr>
          <p:cNvPr id="3" name="Content Placeholder 2"/>
          <p:cNvSpPr>
            <a:spLocks noGrp="1"/>
          </p:cNvSpPr>
          <p:nvPr>
            <p:ph idx="1"/>
          </p:nvPr>
        </p:nvSpPr>
        <p:spPr/>
        <p:txBody>
          <a:bodyPr/>
          <a:lstStyle/>
          <a:p>
            <a:pPr lvl="0"/>
            <a:r>
              <a:rPr lang="en-AU" dirty="0" smtClean="0"/>
              <a:t>Considers time taken to grow a batch of oysters for sale and the amount of handling required.</a:t>
            </a:r>
          </a:p>
          <a:p>
            <a:pPr marL="0" lvl="0" indent="0">
              <a:buNone/>
            </a:pPr>
            <a:endParaRPr lang="en-AU" dirty="0" smtClean="0"/>
          </a:p>
          <a:p>
            <a:pPr lvl="0"/>
            <a:r>
              <a:rPr lang="en-AU" dirty="0" smtClean="0"/>
              <a:t>This data was collected via SnapShot NOW system </a:t>
            </a:r>
          </a:p>
          <a:p>
            <a:pPr lvl="0"/>
            <a:r>
              <a:rPr lang="en-AU" dirty="0" smtClean="0"/>
              <a:t>Optimum is:</a:t>
            </a:r>
          </a:p>
          <a:p>
            <a:pPr lvl="1"/>
            <a:r>
              <a:rPr lang="en-AU" dirty="0" smtClean="0"/>
              <a:t>stock ready for first sale within 14 months</a:t>
            </a:r>
          </a:p>
          <a:p>
            <a:pPr lvl="1"/>
            <a:r>
              <a:rPr lang="en-AU" dirty="0" smtClean="0"/>
              <a:t>handled less than six times per batch</a:t>
            </a:r>
          </a:p>
          <a:p>
            <a:pPr marL="0" indent="0">
              <a:buNone/>
            </a:pPr>
            <a:endParaRPr lang="en-AU" dirty="0" smtClean="0"/>
          </a:p>
          <a:p>
            <a:r>
              <a:rPr lang="en-AU" dirty="0" smtClean="0"/>
              <a:t>Benefits are a large number of stock being produced for sale.</a:t>
            </a:r>
          </a:p>
          <a:p>
            <a:r>
              <a:rPr lang="en-AU" dirty="0" smtClean="0"/>
              <a:t>Trade-off occurs with large investment in machinery.</a:t>
            </a:r>
            <a:endParaRPr lang="en-AU" dirty="0"/>
          </a:p>
        </p:txBody>
      </p:sp>
    </p:spTree>
    <p:extLst>
      <p:ext uri="{BB962C8B-B14F-4D97-AF65-F5344CB8AC3E}">
        <p14:creationId xmlns:p14="http://schemas.microsoft.com/office/powerpoint/2010/main" val="139596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404813"/>
            <a:ext cx="8352284" cy="633412"/>
          </a:xfrm>
        </p:spPr>
        <p:txBody>
          <a:bodyPr/>
          <a:lstStyle/>
          <a:p>
            <a:r>
              <a:rPr lang="en-AU" b="1" dirty="0" smtClean="0"/>
              <a:t>CASE STUDY: </a:t>
            </a:r>
            <a:br>
              <a:rPr lang="en-AU" b="1" dirty="0" smtClean="0"/>
            </a:br>
            <a:r>
              <a:rPr lang="en-AU" b="1" dirty="0" smtClean="0"/>
              <a:t>A business which achieved 100% for “Throughput Speed”</a:t>
            </a:r>
            <a:endParaRPr lang="en-AU" b="1" dirty="0"/>
          </a:p>
        </p:txBody>
      </p:sp>
      <p:sp>
        <p:nvSpPr>
          <p:cNvPr id="4" name="Content Placeholder 2"/>
          <p:cNvSpPr>
            <a:spLocks noGrp="1"/>
          </p:cNvSpPr>
          <p:nvPr>
            <p:ph idx="1"/>
          </p:nvPr>
        </p:nvSpPr>
        <p:spPr/>
        <p:txBody>
          <a:bodyPr/>
          <a:lstStyle/>
          <a:p>
            <a:pPr lvl="0"/>
            <a:r>
              <a:rPr lang="en-US" dirty="0"/>
              <a:t>Finished (Pacific Oyster) production system </a:t>
            </a:r>
            <a:endParaRPr lang="en-AU" dirty="0"/>
          </a:p>
          <a:p>
            <a:pPr lvl="0"/>
            <a:r>
              <a:rPr lang="en-US" dirty="0"/>
              <a:t>1 FTE per developed </a:t>
            </a:r>
            <a:r>
              <a:rPr lang="en-US" dirty="0" smtClean="0"/>
              <a:t>ha </a:t>
            </a:r>
            <a:r>
              <a:rPr lang="en-US" dirty="0"/>
              <a:t>(group </a:t>
            </a:r>
            <a:r>
              <a:rPr lang="en-US" dirty="0" smtClean="0"/>
              <a:t>av. </a:t>
            </a:r>
            <a:r>
              <a:rPr lang="en-US" dirty="0"/>
              <a:t>0.4 FTE per developed ha) </a:t>
            </a:r>
            <a:endParaRPr lang="en-US" dirty="0" smtClean="0"/>
          </a:p>
          <a:p>
            <a:pPr lvl="0"/>
            <a:endParaRPr lang="en-AU" dirty="0"/>
          </a:p>
          <a:p>
            <a:pPr lvl="0"/>
            <a:r>
              <a:rPr lang="en-US" dirty="0"/>
              <a:t>Greater than 20,000 </a:t>
            </a:r>
            <a:r>
              <a:rPr lang="en-US" dirty="0" err="1" smtClean="0"/>
              <a:t>doz</a:t>
            </a:r>
            <a:r>
              <a:rPr lang="en-US" dirty="0" smtClean="0"/>
              <a:t> </a:t>
            </a:r>
            <a:r>
              <a:rPr lang="en-US" dirty="0"/>
              <a:t>per developed </a:t>
            </a:r>
            <a:r>
              <a:rPr lang="en-US" dirty="0" smtClean="0"/>
              <a:t>ha </a:t>
            </a:r>
            <a:r>
              <a:rPr lang="en-US" dirty="0"/>
              <a:t>(group </a:t>
            </a:r>
            <a:r>
              <a:rPr lang="en-US" dirty="0" err="1" smtClean="0"/>
              <a:t>av</a:t>
            </a:r>
            <a:r>
              <a:rPr lang="en-US" dirty="0" smtClean="0"/>
              <a:t> 13,000</a:t>
            </a:r>
            <a:r>
              <a:rPr lang="en-US" dirty="0"/>
              <a:t>) </a:t>
            </a:r>
            <a:endParaRPr lang="en-AU" dirty="0"/>
          </a:p>
          <a:p>
            <a:pPr lvl="0"/>
            <a:r>
              <a:rPr lang="en-US" dirty="0"/>
              <a:t>Operating costs </a:t>
            </a:r>
            <a:r>
              <a:rPr lang="en-US" dirty="0" smtClean="0"/>
              <a:t>were </a:t>
            </a:r>
            <a:r>
              <a:rPr lang="en-US" dirty="0"/>
              <a:t>slightly above the group </a:t>
            </a:r>
            <a:r>
              <a:rPr lang="en-US" dirty="0" smtClean="0"/>
              <a:t>av. 76</a:t>
            </a:r>
            <a:r>
              <a:rPr lang="en-US" dirty="0"/>
              <a:t>%  </a:t>
            </a:r>
            <a:endParaRPr lang="en-AU" dirty="0"/>
          </a:p>
          <a:p>
            <a:pPr lvl="0"/>
            <a:r>
              <a:rPr lang="en-US" dirty="0"/>
              <a:t>Finance costs </a:t>
            </a:r>
            <a:r>
              <a:rPr lang="en-US" dirty="0" smtClean="0"/>
              <a:t>within </a:t>
            </a:r>
            <a:r>
              <a:rPr lang="en-US" dirty="0"/>
              <a:t>the right range (less than 15%) </a:t>
            </a:r>
            <a:endParaRPr lang="en-US" dirty="0" smtClean="0"/>
          </a:p>
          <a:p>
            <a:pPr lvl="0"/>
            <a:endParaRPr lang="en-AU" dirty="0"/>
          </a:p>
          <a:p>
            <a:pPr lvl="0"/>
            <a:r>
              <a:rPr lang="en-US" dirty="0"/>
              <a:t>Paid a significant amount less than the group average of 3% on repairs and maintenance  </a:t>
            </a:r>
            <a:endParaRPr lang="en-US" dirty="0" smtClean="0"/>
          </a:p>
          <a:p>
            <a:pPr lvl="0"/>
            <a:r>
              <a:rPr lang="en-US" dirty="0" smtClean="0"/>
              <a:t>Also, scored </a:t>
            </a:r>
            <a:r>
              <a:rPr lang="en-US" dirty="0"/>
              <a:t>highly (80%) </a:t>
            </a:r>
            <a:r>
              <a:rPr lang="en-US" dirty="0" smtClean="0"/>
              <a:t>for the “Mechanisation” section</a:t>
            </a:r>
          </a:p>
          <a:p>
            <a:pPr lvl="0"/>
            <a:endParaRPr lang="en-US" dirty="0"/>
          </a:p>
          <a:p>
            <a:pPr lvl="0"/>
            <a:r>
              <a:rPr lang="en-US" dirty="0"/>
              <a:t>Profit result for this business was </a:t>
            </a:r>
            <a:r>
              <a:rPr lang="en-US" dirty="0" smtClean="0"/>
              <a:t>below the </a:t>
            </a:r>
            <a:r>
              <a:rPr lang="en-US" dirty="0"/>
              <a:t>combined average </a:t>
            </a:r>
            <a:endParaRPr lang="en-AU" dirty="0"/>
          </a:p>
          <a:p>
            <a:pPr lvl="0"/>
            <a:endParaRPr lang="en-AU" dirty="0"/>
          </a:p>
        </p:txBody>
      </p:sp>
    </p:spTree>
    <p:extLst>
      <p:ext uri="{BB962C8B-B14F-4D97-AF65-F5344CB8AC3E}">
        <p14:creationId xmlns:p14="http://schemas.microsoft.com/office/powerpoint/2010/main" val="1802686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p:cNvSpPr txBox="1">
            <a:spLocks noChangeArrowheads="1"/>
          </p:cNvSpPr>
          <p:nvPr/>
        </p:nvSpPr>
        <p:spPr bwMode="auto">
          <a:xfrm>
            <a:off x="1115616" y="0"/>
            <a:ext cx="7812039" cy="646331"/>
          </a:xfrm>
          <a:prstGeom prst="rect">
            <a:avLst/>
          </a:prstGeom>
          <a:noFill/>
          <a:ln w="9525">
            <a:noFill/>
            <a:miter lim="800000"/>
            <a:headEnd/>
            <a:tailEnd/>
          </a:ln>
        </p:spPr>
        <p:txBody>
          <a:bodyPr wrap="square">
            <a:spAutoFit/>
          </a:bodyPr>
          <a:lstStyle/>
          <a:p>
            <a:pPr algn="r">
              <a:spcBef>
                <a:spcPct val="50000"/>
              </a:spcBef>
            </a:pPr>
            <a:r>
              <a:rPr lang="en-AU" sz="3600" b="1" dirty="0" smtClean="0"/>
              <a:t>OA  R &amp; D Projects Completed</a:t>
            </a:r>
            <a:endParaRPr lang="en-AU" sz="3600" b="1" dirty="0"/>
          </a:p>
        </p:txBody>
      </p:sp>
      <p:graphicFrame>
        <p:nvGraphicFramePr>
          <p:cNvPr id="3" name="Diagram 2"/>
          <p:cNvGraphicFramePr/>
          <p:nvPr>
            <p:extLst>
              <p:ext uri="{D42A27DB-BD31-4B8C-83A1-F6EECF244321}">
                <p14:modId xmlns:p14="http://schemas.microsoft.com/office/powerpoint/2010/main" val="2913557875"/>
              </p:ext>
            </p:extLst>
          </p:nvPr>
        </p:nvGraphicFramePr>
        <p:xfrm>
          <a:off x="395536" y="764704"/>
          <a:ext cx="8424936" cy="1368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p:cNvGraphicFramePr/>
          <p:nvPr>
            <p:extLst>
              <p:ext uri="{D42A27DB-BD31-4B8C-83A1-F6EECF244321}">
                <p14:modId xmlns:p14="http://schemas.microsoft.com/office/powerpoint/2010/main" val="1073180914"/>
              </p:ext>
            </p:extLst>
          </p:nvPr>
        </p:nvGraphicFramePr>
        <p:xfrm>
          <a:off x="395536" y="2204864"/>
          <a:ext cx="8424936" cy="136815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5" name="Diagram 4"/>
          <p:cNvGraphicFramePr/>
          <p:nvPr>
            <p:extLst>
              <p:ext uri="{D42A27DB-BD31-4B8C-83A1-F6EECF244321}">
                <p14:modId xmlns:p14="http://schemas.microsoft.com/office/powerpoint/2010/main" val="808334767"/>
              </p:ext>
            </p:extLst>
          </p:nvPr>
        </p:nvGraphicFramePr>
        <p:xfrm>
          <a:off x="395536" y="3717032"/>
          <a:ext cx="8424936" cy="136815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6" name="Diagram 5"/>
          <p:cNvGraphicFramePr/>
          <p:nvPr>
            <p:extLst>
              <p:ext uri="{D42A27DB-BD31-4B8C-83A1-F6EECF244321}">
                <p14:modId xmlns:p14="http://schemas.microsoft.com/office/powerpoint/2010/main" val="2008786411"/>
              </p:ext>
            </p:extLst>
          </p:nvPr>
        </p:nvGraphicFramePr>
        <p:xfrm>
          <a:off x="395536" y="5229200"/>
          <a:ext cx="8424936" cy="1368152"/>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168423589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“Mechanisation” </a:t>
            </a:r>
          </a:p>
        </p:txBody>
      </p:sp>
      <p:sp>
        <p:nvSpPr>
          <p:cNvPr id="3" name="Content Placeholder 2"/>
          <p:cNvSpPr>
            <a:spLocks noGrp="1"/>
          </p:cNvSpPr>
          <p:nvPr>
            <p:ph idx="1"/>
          </p:nvPr>
        </p:nvSpPr>
        <p:spPr/>
        <p:txBody>
          <a:bodyPr/>
          <a:lstStyle/>
          <a:p>
            <a:r>
              <a:rPr lang="en-US" dirty="0"/>
              <a:t>H</a:t>
            </a:r>
            <a:r>
              <a:rPr lang="en-US" dirty="0" smtClean="0"/>
              <a:t>aving </a:t>
            </a:r>
            <a:r>
              <a:rPr lang="en-US" dirty="0"/>
              <a:t>an efficient and automated stock pick-up method, handling process and grading </a:t>
            </a:r>
            <a:r>
              <a:rPr lang="en-US" dirty="0" smtClean="0"/>
              <a:t>method</a:t>
            </a:r>
          </a:p>
          <a:p>
            <a:r>
              <a:rPr lang="en-US" dirty="0"/>
              <a:t>A</a:t>
            </a:r>
            <a:r>
              <a:rPr lang="en-US" dirty="0" smtClean="0"/>
              <a:t>n ability </a:t>
            </a:r>
            <a:r>
              <a:rPr lang="en-US" dirty="0"/>
              <a:t>to handle large batches in each </a:t>
            </a:r>
            <a:r>
              <a:rPr lang="en-US" dirty="0" smtClean="0"/>
              <a:t>load</a:t>
            </a:r>
          </a:p>
          <a:p>
            <a:r>
              <a:rPr lang="en-US" dirty="0" smtClean="0"/>
              <a:t>Uses an optical grader, water grader or a conveyor for grading</a:t>
            </a:r>
          </a:p>
          <a:p>
            <a:pPr marL="0" indent="0">
              <a:buNone/>
            </a:pPr>
            <a:endParaRPr lang="en-US" dirty="0" smtClean="0"/>
          </a:p>
          <a:p>
            <a:r>
              <a:rPr lang="en-US" dirty="0" smtClean="0"/>
              <a:t>Benefits are:</a:t>
            </a:r>
          </a:p>
          <a:p>
            <a:pPr lvl="1"/>
            <a:r>
              <a:rPr lang="en-US" dirty="0" smtClean="0"/>
              <a:t>Being very </a:t>
            </a:r>
            <a:r>
              <a:rPr lang="en-US" dirty="0"/>
              <a:t>efficient in the use of </a:t>
            </a:r>
            <a:r>
              <a:rPr lang="en-US" dirty="0" err="1" smtClean="0"/>
              <a:t>labour</a:t>
            </a:r>
            <a:endParaRPr lang="en-US" dirty="0"/>
          </a:p>
          <a:p>
            <a:pPr lvl="1"/>
            <a:r>
              <a:rPr lang="en-US" dirty="0" smtClean="0"/>
              <a:t>Using machinery </a:t>
            </a:r>
            <a:r>
              <a:rPr lang="en-US" dirty="0"/>
              <a:t>and equipment to make operations easier and quicker. </a:t>
            </a:r>
            <a:endParaRPr lang="en-AU" dirty="0"/>
          </a:p>
        </p:txBody>
      </p:sp>
    </p:spTree>
    <p:extLst>
      <p:ext uri="{BB962C8B-B14F-4D97-AF65-F5344CB8AC3E}">
        <p14:creationId xmlns:p14="http://schemas.microsoft.com/office/powerpoint/2010/main" val="3726985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CASE STUDY: </a:t>
            </a:r>
            <a:br>
              <a:rPr lang="en-AU" b="1" dirty="0" smtClean="0"/>
            </a:br>
            <a:r>
              <a:rPr lang="en-AU" b="1" dirty="0" smtClean="0"/>
              <a:t>A </a:t>
            </a:r>
            <a:r>
              <a:rPr lang="en-AU" b="1" dirty="0"/>
              <a:t>business which achieved </a:t>
            </a:r>
            <a:r>
              <a:rPr lang="en-AU" b="1" dirty="0" smtClean="0"/>
              <a:t>93% </a:t>
            </a:r>
            <a:r>
              <a:rPr lang="en-AU" b="1" dirty="0"/>
              <a:t>for </a:t>
            </a:r>
            <a:r>
              <a:rPr lang="en-AU" b="1" dirty="0" smtClean="0"/>
              <a:t>“Mechanisation”</a:t>
            </a:r>
            <a:endParaRPr lang="en-AU" b="1" dirty="0"/>
          </a:p>
        </p:txBody>
      </p:sp>
      <p:sp>
        <p:nvSpPr>
          <p:cNvPr id="3" name="Content Placeholder 2"/>
          <p:cNvSpPr>
            <a:spLocks noGrp="1"/>
          </p:cNvSpPr>
          <p:nvPr>
            <p:ph idx="1"/>
          </p:nvPr>
        </p:nvSpPr>
        <p:spPr/>
        <p:txBody>
          <a:bodyPr/>
          <a:lstStyle/>
          <a:p>
            <a:pPr lvl="0"/>
            <a:r>
              <a:rPr lang="en-US" dirty="0"/>
              <a:t>Finished (Pacific Oyster) production system </a:t>
            </a:r>
            <a:endParaRPr lang="en-AU" dirty="0"/>
          </a:p>
          <a:p>
            <a:pPr lvl="0"/>
            <a:r>
              <a:rPr lang="en-US" dirty="0"/>
              <a:t>0.2 FTE per developed </a:t>
            </a:r>
            <a:r>
              <a:rPr lang="en-US" dirty="0" smtClean="0"/>
              <a:t>ha </a:t>
            </a:r>
            <a:r>
              <a:rPr lang="en-US" dirty="0"/>
              <a:t>(group </a:t>
            </a:r>
            <a:r>
              <a:rPr lang="en-US" dirty="0" smtClean="0"/>
              <a:t>av.0.4 </a:t>
            </a:r>
            <a:r>
              <a:rPr lang="en-US" dirty="0"/>
              <a:t>FTE per developed ha) </a:t>
            </a:r>
            <a:endParaRPr lang="en-US" dirty="0" smtClean="0"/>
          </a:p>
          <a:p>
            <a:pPr lvl="0"/>
            <a:endParaRPr lang="en-AU" dirty="0"/>
          </a:p>
          <a:p>
            <a:pPr lvl="0"/>
            <a:r>
              <a:rPr lang="en-US" dirty="0"/>
              <a:t>Greater than 4,500 </a:t>
            </a:r>
            <a:r>
              <a:rPr lang="en-US" dirty="0" err="1" smtClean="0"/>
              <a:t>doz</a:t>
            </a:r>
            <a:r>
              <a:rPr lang="en-US" dirty="0" smtClean="0"/>
              <a:t> </a:t>
            </a:r>
            <a:r>
              <a:rPr lang="en-US" dirty="0"/>
              <a:t>per developed </a:t>
            </a:r>
            <a:r>
              <a:rPr lang="en-US" dirty="0" smtClean="0"/>
              <a:t>ha </a:t>
            </a:r>
            <a:r>
              <a:rPr lang="en-US" dirty="0"/>
              <a:t>(group </a:t>
            </a:r>
            <a:r>
              <a:rPr lang="en-US" dirty="0" smtClean="0"/>
              <a:t>av. 13,000</a:t>
            </a:r>
            <a:r>
              <a:rPr lang="en-US" dirty="0"/>
              <a:t>) </a:t>
            </a:r>
            <a:endParaRPr lang="en-AU" dirty="0"/>
          </a:p>
          <a:p>
            <a:pPr lvl="0"/>
            <a:r>
              <a:rPr lang="en-US" dirty="0"/>
              <a:t>Operating costs </a:t>
            </a:r>
            <a:r>
              <a:rPr lang="en-US" dirty="0" smtClean="0"/>
              <a:t>were </a:t>
            </a:r>
            <a:r>
              <a:rPr lang="en-US" dirty="0"/>
              <a:t>well below the group </a:t>
            </a:r>
            <a:r>
              <a:rPr lang="en-US" dirty="0" smtClean="0"/>
              <a:t>av. 76</a:t>
            </a:r>
            <a:r>
              <a:rPr lang="en-US" dirty="0"/>
              <a:t>%  </a:t>
            </a:r>
            <a:endParaRPr lang="en-AU" dirty="0"/>
          </a:p>
          <a:p>
            <a:pPr lvl="0"/>
            <a:r>
              <a:rPr lang="en-US" dirty="0"/>
              <a:t>Finance costs </a:t>
            </a:r>
            <a:r>
              <a:rPr lang="en-US" dirty="0" smtClean="0"/>
              <a:t>were </a:t>
            </a:r>
            <a:r>
              <a:rPr lang="en-US" dirty="0"/>
              <a:t>well below  the group </a:t>
            </a:r>
            <a:r>
              <a:rPr lang="en-US" dirty="0" smtClean="0"/>
              <a:t>av. 6</a:t>
            </a:r>
            <a:r>
              <a:rPr lang="en-US" dirty="0"/>
              <a:t>% </a:t>
            </a:r>
            <a:endParaRPr lang="en-US" dirty="0" smtClean="0"/>
          </a:p>
          <a:p>
            <a:pPr lvl="0"/>
            <a:endParaRPr lang="en-AU" dirty="0"/>
          </a:p>
          <a:p>
            <a:pPr lvl="0"/>
            <a:r>
              <a:rPr lang="en-US" dirty="0"/>
              <a:t>Paid less than the group average of 3% on repairs and maintenance (as a </a:t>
            </a:r>
            <a:r>
              <a:rPr lang="en-US" dirty="0" smtClean="0"/>
              <a:t>% </a:t>
            </a:r>
            <a:r>
              <a:rPr lang="en-US" dirty="0"/>
              <a:t>of income)</a:t>
            </a:r>
            <a:endParaRPr lang="en-AU" dirty="0"/>
          </a:p>
          <a:p>
            <a:pPr lvl="0"/>
            <a:r>
              <a:rPr lang="en-US" dirty="0"/>
              <a:t>Scored well (70%) for the “Throughput speed” </a:t>
            </a:r>
            <a:r>
              <a:rPr lang="en-US" dirty="0" smtClean="0"/>
              <a:t>section</a:t>
            </a:r>
          </a:p>
          <a:p>
            <a:pPr lvl="0"/>
            <a:endParaRPr lang="en-US" dirty="0"/>
          </a:p>
          <a:p>
            <a:pPr lvl="0"/>
            <a:r>
              <a:rPr lang="en-US" dirty="0" smtClean="0"/>
              <a:t>Profit result for this business was above the combined average </a:t>
            </a:r>
            <a:endParaRPr lang="en-AU" dirty="0"/>
          </a:p>
        </p:txBody>
      </p:sp>
    </p:spTree>
    <p:extLst>
      <p:ext uri="{BB962C8B-B14F-4D97-AF65-F5344CB8AC3E}">
        <p14:creationId xmlns:p14="http://schemas.microsoft.com/office/powerpoint/2010/main" val="957933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Next Steps </a:t>
            </a:r>
            <a:endParaRPr lang="en-AU" b="1" dirty="0"/>
          </a:p>
        </p:txBody>
      </p:sp>
      <p:sp>
        <p:nvSpPr>
          <p:cNvPr id="3" name="Content Placeholder 2"/>
          <p:cNvSpPr>
            <a:spLocks noGrp="1"/>
          </p:cNvSpPr>
          <p:nvPr>
            <p:ph idx="1"/>
          </p:nvPr>
        </p:nvSpPr>
        <p:spPr/>
        <p:txBody>
          <a:bodyPr/>
          <a:lstStyle/>
          <a:p>
            <a:r>
              <a:rPr lang="en-AU" dirty="0" smtClean="0"/>
              <a:t>This is an ongoing project </a:t>
            </a:r>
          </a:p>
          <a:p>
            <a:r>
              <a:rPr lang="en-AU" dirty="0" smtClean="0"/>
              <a:t>New businesses can join at any time </a:t>
            </a:r>
          </a:p>
          <a:p>
            <a:endParaRPr lang="en-AU" dirty="0"/>
          </a:p>
          <a:p>
            <a:r>
              <a:rPr lang="en-AU" dirty="0" smtClean="0"/>
              <a:t>To learn about what is involved; check out our online Case Studies </a:t>
            </a:r>
            <a:r>
              <a:rPr lang="en-AU" dirty="0" smtClean="0">
                <a:hlinkClick r:id="rId3"/>
              </a:rPr>
              <a:t>http</a:t>
            </a:r>
            <a:r>
              <a:rPr lang="en-AU" dirty="0">
                <a:hlinkClick r:id="rId3"/>
              </a:rPr>
              <a:t>://</a:t>
            </a:r>
            <a:r>
              <a:rPr lang="en-AU" dirty="0" smtClean="0">
                <a:hlinkClick r:id="rId3"/>
              </a:rPr>
              <a:t>oystersaustraliablog.org.au/national-program-connects-oyster-growers</a:t>
            </a:r>
            <a:r>
              <a:rPr lang="en-AU" dirty="0" smtClean="0"/>
              <a:t> </a:t>
            </a:r>
            <a:endParaRPr lang="en-AU"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8224" y="3043848"/>
            <a:ext cx="2555776" cy="3807369"/>
          </a:xfrm>
          <a:prstGeom prst="rect">
            <a:avLst/>
          </a:prstGeom>
        </p:spPr>
      </p:pic>
    </p:spTree>
    <p:extLst>
      <p:ext uri="{BB962C8B-B14F-4D97-AF65-F5344CB8AC3E}">
        <p14:creationId xmlns:p14="http://schemas.microsoft.com/office/powerpoint/2010/main" val="3814614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For more information…</a:t>
            </a:r>
            <a:endParaRPr lang="en-AU" b="1" dirty="0"/>
          </a:p>
        </p:txBody>
      </p:sp>
      <p:sp>
        <p:nvSpPr>
          <p:cNvPr id="3" name="Content Placeholder 2"/>
          <p:cNvSpPr>
            <a:spLocks noGrp="1"/>
          </p:cNvSpPr>
          <p:nvPr>
            <p:ph idx="1"/>
          </p:nvPr>
        </p:nvSpPr>
        <p:spPr>
          <a:xfrm>
            <a:off x="251520" y="1268413"/>
            <a:ext cx="6336704" cy="4537075"/>
          </a:xfrm>
        </p:spPr>
        <p:txBody>
          <a:bodyPr/>
          <a:lstStyle/>
          <a:p>
            <a:r>
              <a:rPr lang="en-AU" dirty="0" smtClean="0"/>
              <a:t>Contact Carlyn Sherriff at Rural Directions Pty Ltd</a:t>
            </a:r>
          </a:p>
          <a:p>
            <a:pPr marL="457200" lvl="1" indent="0">
              <a:buNone/>
            </a:pPr>
            <a:r>
              <a:rPr lang="en-AU" dirty="0" smtClean="0"/>
              <a:t>08 8841 4500</a:t>
            </a:r>
          </a:p>
          <a:p>
            <a:pPr marL="457200" lvl="1" indent="0">
              <a:buNone/>
            </a:pPr>
            <a:r>
              <a:rPr lang="en-AU" dirty="0" smtClean="0">
                <a:hlinkClick r:id="rId3"/>
              </a:rPr>
              <a:t>csherriff@ruraldirections.com</a:t>
            </a:r>
            <a:endParaRPr lang="en-AU" dirty="0" smtClean="0"/>
          </a:p>
          <a:p>
            <a:pPr lvl="1"/>
            <a:endParaRPr lang="en-AU" dirty="0" smtClean="0"/>
          </a:p>
          <a:p>
            <a:pPr lvl="1"/>
            <a:endParaRPr lang="en-AU" dirty="0"/>
          </a:p>
          <a:p>
            <a:r>
              <a:rPr lang="en-AU" dirty="0" smtClean="0"/>
              <a:t>Read the </a:t>
            </a:r>
            <a:r>
              <a:rPr lang="en-AU" i="1" dirty="0"/>
              <a:t>Oyster Industry </a:t>
            </a:r>
            <a:r>
              <a:rPr lang="en-AU" i="1" dirty="0" smtClean="0"/>
              <a:t>Benchmarking</a:t>
            </a:r>
          </a:p>
          <a:p>
            <a:pPr marL="0" indent="0">
              <a:buNone/>
            </a:pPr>
            <a:r>
              <a:rPr lang="en-AU" i="1" dirty="0"/>
              <a:t> </a:t>
            </a:r>
            <a:r>
              <a:rPr lang="en-AU" i="1" dirty="0" smtClean="0"/>
              <a:t>    Snapshot </a:t>
            </a:r>
            <a:r>
              <a:rPr lang="en-AU" i="1" dirty="0"/>
              <a:t>2013 Summary </a:t>
            </a:r>
            <a:r>
              <a:rPr lang="en-AU" i="1" dirty="0" smtClean="0"/>
              <a:t>Report</a:t>
            </a:r>
          </a:p>
          <a:p>
            <a:pPr marL="0" indent="0">
              <a:buNone/>
            </a:pPr>
            <a:endParaRPr lang="en-AU" i="1" dirty="0"/>
          </a:p>
          <a:p>
            <a:pPr marL="457200" lvl="1" indent="0">
              <a:buNone/>
            </a:pPr>
            <a:r>
              <a:rPr lang="en-AU" dirty="0" smtClean="0"/>
              <a:t>Go to Oysters Australia Industry Blog</a:t>
            </a:r>
          </a:p>
          <a:p>
            <a:pPr marL="457200" lvl="1" indent="0">
              <a:buNone/>
            </a:pPr>
            <a:r>
              <a:rPr lang="en-AU" dirty="0" smtClean="0">
                <a:hlinkClick r:id="rId4"/>
              </a:rPr>
              <a:t>www.oystersaustraliablog.org.au</a:t>
            </a:r>
            <a:endParaRPr lang="en-AU" dirty="0" smtClean="0"/>
          </a:p>
          <a:p>
            <a:pPr lvl="1"/>
            <a:endParaRPr lang="en-AU" dirty="0"/>
          </a:p>
        </p:txBody>
      </p:sp>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0152" y="1916832"/>
            <a:ext cx="2956691" cy="419872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61179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987324568"/>
              </p:ext>
            </p:extLst>
          </p:nvPr>
        </p:nvGraphicFramePr>
        <p:xfrm>
          <a:off x="1187624" y="1556791"/>
          <a:ext cx="7560840" cy="4559382"/>
        </p:xfrm>
        <a:graphic>
          <a:graphicData uri="http://schemas.openxmlformats.org/drawingml/2006/table">
            <a:tbl>
              <a:tblPr firstRow="1" firstCol="1" bandRow="1">
                <a:tableStyleId>{5C22544A-7EE6-4342-B048-85BDC9FD1C3A}</a:tableStyleId>
              </a:tblPr>
              <a:tblGrid>
                <a:gridCol w="3367713"/>
                <a:gridCol w="1132631"/>
                <a:gridCol w="1011912"/>
                <a:gridCol w="1055406"/>
                <a:gridCol w="993178"/>
              </a:tblGrid>
              <a:tr h="258150">
                <a:tc>
                  <a:txBody>
                    <a:bodyPr/>
                    <a:lstStyle/>
                    <a:p>
                      <a:pPr>
                        <a:lnSpc>
                          <a:spcPct val="115000"/>
                        </a:lnSpc>
                        <a:spcAft>
                          <a:spcPts val="0"/>
                        </a:spcAft>
                      </a:pPr>
                      <a:r>
                        <a:rPr lang="en-AU" sz="1600" dirty="0">
                          <a:effectLst/>
                        </a:rPr>
                        <a:t> </a:t>
                      </a:r>
                      <a:endParaRPr lang="en-AU" sz="1600" dirty="0">
                        <a:effectLst/>
                        <a:latin typeface="Calibri"/>
                        <a:ea typeface="Calibri"/>
                        <a:cs typeface="Times New Roman"/>
                      </a:endParaRPr>
                    </a:p>
                  </a:txBody>
                  <a:tcPr marL="68580" marR="68580" marT="0" marB="0"/>
                </a:tc>
                <a:tc>
                  <a:txBody>
                    <a:bodyPr/>
                    <a:lstStyle/>
                    <a:p>
                      <a:pPr>
                        <a:lnSpc>
                          <a:spcPct val="115000"/>
                        </a:lnSpc>
                        <a:spcAft>
                          <a:spcPts val="0"/>
                        </a:spcAft>
                      </a:pPr>
                      <a:r>
                        <a:rPr lang="en-AU" sz="1600" dirty="0" smtClean="0">
                          <a:effectLst/>
                        </a:rPr>
                        <a:t>NSW ($)</a:t>
                      </a:r>
                      <a:endParaRPr lang="en-AU" sz="1600" dirty="0">
                        <a:effectLst/>
                        <a:latin typeface="Calibri"/>
                        <a:ea typeface="Calibri"/>
                        <a:cs typeface="Times New Roman"/>
                      </a:endParaRPr>
                    </a:p>
                  </a:txBody>
                  <a:tcPr marL="68580" marR="68580" marT="0" marB="0"/>
                </a:tc>
                <a:tc>
                  <a:txBody>
                    <a:bodyPr/>
                    <a:lstStyle/>
                    <a:p>
                      <a:pPr>
                        <a:lnSpc>
                          <a:spcPct val="115000"/>
                        </a:lnSpc>
                        <a:spcAft>
                          <a:spcPts val="0"/>
                        </a:spcAft>
                      </a:pPr>
                      <a:r>
                        <a:rPr lang="en-AU" sz="1600" dirty="0">
                          <a:effectLst/>
                        </a:rPr>
                        <a:t>SA ($)</a:t>
                      </a:r>
                      <a:endParaRPr lang="en-AU" sz="1600" dirty="0">
                        <a:effectLst/>
                        <a:latin typeface="Calibri"/>
                        <a:ea typeface="Calibri"/>
                        <a:cs typeface="Times New Roman"/>
                      </a:endParaRPr>
                    </a:p>
                  </a:txBody>
                  <a:tcPr marL="68580" marR="68580" marT="0" marB="0"/>
                </a:tc>
                <a:tc>
                  <a:txBody>
                    <a:bodyPr/>
                    <a:lstStyle/>
                    <a:p>
                      <a:pPr>
                        <a:lnSpc>
                          <a:spcPct val="115000"/>
                        </a:lnSpc>
                        <a:spcAft>
                          <a:spcPts val="0"/>
                        </a:spcAft>
                      </a:pPr>
                      <a:r>
                        <a:rPr lang="en-AU" sz="1600">
                          <a:effectLst/>
                        </a:rPr>
                        <a:t>Tas ($)</a:t>
                      </a:r>
                      <a:endParaRPr lang="en-AU" sz="1600">
                        <a:effectLst/>
                        <a:latin typeface="Calibri"/>
                        <a:ea typeface="Calibri"/>
                        <a:cs typeface="Times New Roman"/>
                      </a:endParaRPr>
                    </a:p>
                  </a:txBody>
                  <a:tcPr marL="68580" marR="68580" marT="0" marB="0"/>
                </a:tc>
                <a:tc>
                  <a:txBody>
                    <a:bodyPr/>
                    <a:lstStyle/>
                    <a:p>
                      <a:pPr>
                        <a:lnSpc>
                          <a:spcPct val="115000"/>
                        </a:lnSpc>
                        <a:spcAft>
                          <a:spcPts val="0"/>
                        </a:spcAft>
                      </a:pPr>
                      <a:r>
                        <a:rPr lang="en-AU" sz="1600" dirty="0">
                          <a:effectLst/>
                        </a:rPr>
                        <a:t>National </a:t>
                      </a:r>
                      <a:r>
                        <a:rPr lang="en-AU" sz="1600" dirty="0" smtClean="0">
                          <a:effectLst/>
                        </a:rPr>
                        <a:t>average</a:t>
                      </a:r>
                      <a:endParaRPr lang="en-AU" sz="1600" dirty="0">
                        <a:effectLst/>
                        <a:latin typeface="Calibri"/>
                        <a:ea typeface="Calibri"/>
                        <a:cs typeface="Times New Roman"/>
                      </a:endParaRPr>
                    </a:p>
                  </a:txBody>
                  <a:tcPr marL="68580" marR="68580" marT="0" marB="0"/>
                </a:tc>
              </a:tr>
              <a:tr h="334677">
                <a:tc>
                  <a:txBody>
                    <a:bodyPr/>
                    <a:lstStyle/>
                    <a:p>
                      <a:pPr>
                        <a:lnSpc>
                          <a:spcPct val="115000"/>
                        </a:lnSpc>
                        <a:spcAft>
                          <a:spcPts val="0"/>
                        </a:spcAft>
                      </a:pPr>
                      <a:r>
                        <a:rPr lang="en-AU" sz="1800" b="0" dirty="0">
                          <a:effectLst/>
                        </a:rPr>
                        <a:t>Protect ability to farm</a:t>
                      </a:r>
                      <a:endParaRPr lang="en-AU" sz="1800" b="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smtClean="0">
                          <a:effectLst/>
                        </a:rPr>
                        <a:t>15</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7</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8</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9</a:t>
                      </a:r>
                      <a:endParaRPr lang="en-AU" sz="1800" dirty="0">
                        <a:effectLst/>
                        <a:latin typeface="Calibri"/>
                        <a:ea typeface="Calibri"/>
                        <a:cs typeface="Times New Roman"/>
                      </a:endParaRPr>
                    </a:p>
                  </a:txBody>
                  <a:tcPr marL="68580" marR="68580" marT="0" marB="0"/>
                </a:tc>
              </a:tr>
              <a:tr h="690198">
                <a:tc>
                  <a:txBody>
                    <a:bodyPr/>
                    <a:lstStyle/>
                    <a:p>
                      <a:pPr>
                        <a:lnSpc>
                          <a:spcPct val="115000"/>
                        </a:lnSpc>
                        <a:spcAft>
                          <a:spcPts val="0"/>
                        </a:spcAft>
                      </a:pPr>
                      <a:r>
                        <a:rPr lang="en-AU" sz="1800" b="0" dirty="0">
                          <a:effectLst/>
                        </a:rPr>
                        <a:t>Tenure security &amp; ability to borrow capital against assets</a:t>
                      </a:r>
                      <a:endParaRPr lang="en-AU" sz="1800" b="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smtClean="0">
                          <a:effectLst/>
                          <a:latin typeface="+mn-lt"/>
                          <a:ea typeface="+mn-ea"/>
                          <a:cs typeface="+mn-cs"/>
                        </a:rPr>
                        <a:t>8</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7</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7</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8</a:t>
                      </a:r>
                      <a:endParaRPr lang="en-AU" sz="1800" dirty="0">
                        <a:effectLst/>
                        <a:latin typeface="Calibri"/>
                        <a:ea typeface="Calibri"/>
                        <a:cs typeface="Times New Roman"/>
                      </a:endParaRPr>
                    </a:p>
                  </a:txBody>
                  <a:tcPr marL="68580" marR="68580" marT="0" marB="0"/>
                </a:tc>
              </a:tr>
              <a:tr h="334677">
                <a:tc>
                  <a:txBody>
                    <a:bodyPr/>
                    <a:lstStyle/>
                    <a:p>
                      <a:pPr>
                        <a:lnSpc>
                          <a:spcPct val="115000"/>
                        </a:lnSpc>
                        <a:spcAft>
                          <a:spcPts val="0"/>
                        </a:spcAft>
                      </a:pPr>
                      <a:r>
                        <a:rPr lang="en-AU" sz="1800" b="0" dirty="0">
                          <a:effectLst/>
                        </a:rPr>
                        <a:t>Reducing costs of farming</a:t>
                      </a:r>
                      <a:endParaRPr lang="en-AU" sz="1800" b="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smtClean="0">
                          <a:effectLst/>
                        </a:rPr>
                        <a:t>11</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10</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9</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11</a:t>
                      </a:r>
                      <a:endParaRPr lang="en-AU" sz="1800" dirty="0">
                        <a:effectLst/>
                        <a:latin typeface="Calibri"/>
                        <a:ea typeface="Calibri"/>
                        <a:cs typeface="Times New Roman"/>
                      </a:endParaRPr>
                    </a:p>
                  </a:txBody>
                  <a:tcPr marL="68580" marR="68580" marT="0" marB="0"/>
                </a:tc>
              </a:tr>
              <a:tr h="334677">
                <a:tc>
                  <a:txBody>
                    <a:bodyPr/>
                    <a:lstStyle/>
                    <a:p>
                      <a:pPr>
                        <a:lnSpc>
                          <a:spcPct val="115000"/>
                        </a:lnSpc>
                        <a:spcAft>
                          <a:spcPts val="0"/>
                        </a:spcAft>
                      </a:pPr>
                      <a:r>
                        <a:rPr lang="en-AU" sz="1800" b="0" dirty="0">
                          <a:effectLst/>
                        </a:rPr>
                        <a:t>Availability of labour &amp; training</a:t>
                      </a:r>
                      <a:endParaRPr lang="en-AU" sz="1800" b="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latin typeface="+mn-lt"/>
                          <a:ea typeface="+mn-ea"/>
                          <a:cs typeface="+mn-cs"/>
                        </a:rPr>
                        <a:t>2</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5</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3</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4</a:t>
                      </a:r>
                      <a:endParaRPr lang="en-AU" sz="1800" dirty="0">
                        <a:effectLst/>
                        <a:latin typeface="Calibri"/>
                        <a:ea typeface="Calibri"/>
                        <a:cs typeface="Times New Roman"/>
                      </a:endParaRPr>
                    </a:p>
                  </a:txBody>
                  <a:tcPr marL="68580" marR="68580" marT="0" marB="0"/>
                </a:tc>
              </a:tr>
              <a:tr h="334677">
                <a:tc>
                  <a:txBody>
                    <a:bodyPr/>
                    <a:lstStyle/>
                    <a:p>
                      <a:pPr>
                        <a:lnSpc>
                          <a:spcPct val="115000"/>
                        </a:lnSpc>
                        <a:spcAft>
                          <a:spcPts val="0"/>
                        </a:spcAft>
                      </a:pPr>
                      <a:r>
                        <a:rPr lang="en-AU" sz="1800" b="0" dirty="0">
                          <a:effectLst/>
                        </a:rPr>
                        <a:t>Breeding better oysters</a:t>
                      </a:r>
                      <a:endParaRPr lang="en-AU" sz="1800" b="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2</a:t>
                      </a:r>
                      <a:r>
                        <a:rPr lang="en-AU" sz="1800" dirty="0" smtClean="0">
                          <a:effectLst/>
                        </a:rPr>
                        <a:t>7</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32</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24</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24</a:t>
                      </a:r>
                      <a:endParaRPr lang="en-AU" sz="1800" dirty="0">
                        <a:effectLst/>
                        <a:latin typeface="Calibri"/>
                        <a:ea typeface="Calibri"/>
                        <a:cs typeface="Times New Roman"/>
                      </a:endParaRPr>
                    </a:p>
                  </a:txBody>
                  <a:tcPr marL="68580" marR="68580" marT="0" marB="0"/>
                </a:tc>
              </a:tr>
              <a:tr h="334677">
                <a:tc>
                  <a:txBody>
                    <a:bodyPr/>
                    <a:lstStyle/>
                    <a:p>
                      <a:pPr>
                        <a:lnSpc>
                          <a:spcPct val="115000"/>
                        </a:lnSpc>
                        <a:spcAft>
                          <a:spcPts val="0"/>
                        </a:spcAft>
                      </a:pPr>
                      <a:r>
                        <a:rPr lang="en-AU" sz="1800" b="0" dirty="0">
                          <a:effectLst/>
                        </a:rPr>
                        <a:t>Manage </a:t>
                      </a:r>
                      <a:r>
                        <a:rPr lang="en-AU" sz="1800" b="0" dirty="0" smtClean="0">
                          <a:effectLst/>
                        </a:rPr>
                        <a:t>&amp; </a:t>
                      </a:r>
                      <a:r>
                        <a:rPr lang="en-AU" sz="1800" b="0" dirty="0">
                          <a:effectLst/>
                        </a:rPr>
                        <a:t>protect against disease</a:t>
                      </a:r>
                      <a:endParaRPr lang="en-AU" sz="1800" b="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smtClean="0">
                          <a:effectLst/>
                        </a:rPr>
                        <a:t>14</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23</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31</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22</a:t>
                      </a:r>
                      <a:endParaRPr lang="en-AU" sz="1800" dirty="0">
                        <a:effectLst/>
                        <a:latin typeface="Calibri"/>
                        <a:ea typeface="Calibri"/>
                        <a:cs typeface="Times New Roman"/>
                      </a:endParaRPr>
                    </a:p>
                  </a:txBody>
                  <a:tcPr marL="68580" marR="68580" marT="0" marB="0"/>
                </a:tc>
              </a:tr>
              <a:tr h="334677">
                <a:tc>
                  <a:txBody>
                    <a:bodyPr/>
                    <a:lstStyle/>
                    <a:p>
                      <a:pPr>
                        <a:lnSpc>
                          <a:spcPct val="115000"/>
                        </a:lnSpc>
                        <a:spcAft>
                          <a:spcPts val="0"/>
                        </a:spcAft>
                      </a:pPr>
                      <a:r>
                        <a:rPr lang="en-AU" sz="1800" b="0" dirty="0">
                          <a:effectLst/>
                        </a:rPr>
                        <a:t>Ensure shellfish safety &amp; market access</a:t>
                      </a:r>
                      <a:endParaRPr lang="en-AU" sz="1800" b="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latin typeface="+mn-lt"/>
                          <a:ea typeface="+mn-ea"/>
                          <a:cs typeface="+mn-cs"/>
                        </a:rPr>
                        <a:t>5</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7</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12</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8</a:t>
                      </a:r>
                      <a:endParaRPr lang="en-AU" sz="1800" dirty="0">
                        <a:effectLst/>
                        <a:latin typeface="Calibri"/>
                        <a:ea typeface="Calibri"/>
                        <a:cs typeface="Times New Roman"/>
                      </a:endParaRPr>
                    </a:p>
                  </a:txBody>
                  <a:tcPr marL="68580" marR="68580" marT="0" marB="0"/>
                </a:tc>
              </a:tr>
              <a:tr h="334677">
                <a:tc>
                  <a:txBody>
                    <a:bodyPr/>
                    <a:lstStyle/>
                    <a:p>
                      <a:pPr>
                        <a:lnSpc>
                          <a:spcPct val="115000"/>
                        </a:lnSpc>
                        <a:spcAft>
                          <a:spcPts val="0"/>
                        </a:spcAft>
                      </a:pPr>
                      <a:r>
                        <a:rPr lang="en-AU" sz="1800" b="0" dirty="0">
                          <a:effectLst/>
                        </a:rPr>
                        <a:t>Improved path to market</a:t>
                      </a:r>
                      <a:endParaRPr lang="en-AU" sz="1800" b="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latin typeface="+mn-lt"/>
                          <a:ea typeface="+mn-ea"/>
                          <a:cs typeface="+mn-cs"/>
                        </a:rPr>
                        <a:t>2</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5</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3</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4</a:t>
                      </a:r>
                      <a:endParaRPr lang="en-AU" sz="1800" dirty="0">
                        <a:effectLst/>
                        <a:latin typeface="Calibri"/>
                        <a:ea typeface="Calibri"/>
                        <a:cs typeface="Times New Roman"/>
                      </a:endParaRPr>
                    </a:p>
                  </a:txBody>
                  <a:tcPr marL="68580" marR="68580" marT="0" marB="0"/>
                </a:tc>
              </a:tr>
              <a:tr h="334677">
                <a:tc>
                  <a:txBody>
                    <a:bodyPr/>
                    <a:lstStyle/>
                    <a:p>
                      <a:pPr>
                        <a:lnSpc>
                          <a:spcPct val="115000"/>
                        </a:lnSpc>
                        <a:spcAft>
                          <a:spcPts val="0"/>
                        </a:spcAft>
                      </a:pPr>
                      <a:r>
                        <a:rPr lang="en-AU" sz="1800" b="0" dirty="0">
                          <a:effectLst/>
                        </a:rPr>
                        <a:t>A better returning </a:t>
                      </a:r>
                      <a:r>
                        <a:rPr lang="en-AU" sz="1800" b="0" dirty="0" smtClean="0">
                          <a:effectLst/>
                        </a:rPr>
                        <a:t>market</a:t>
                      </a:r>
                      <a:endParaRPr lang="en-AU" sz="1800" b="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smtClean="0">
                          <a:effectLst/>
                        </a:rPr>
                        <a:t>16</a:t>
                      </a:r>
                      <a:endParaRPr lang="en-AU" sz="1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5</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4</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10</a:t>
                      </a:r>
                      <a:endParaRPr lang="en-AU" sz="1800" dirty="0">
                        <a:effectLst/>
                        <a:latin typeface="Calibri"/>
                        <a:ea typeface="Calibri"/>
                        <a:cs typeface="Times New Roman"/>
                      </a:endParaRPr>
                    </a:p>
                  </a:txBody>
                  <a:tcPr marL="68580" marR="68580" marT="0" marB="0"/>
                </a:tc>
              </a:tr>
              <a:tr h="334677">
                <a:tc>
                  <a:txBody>
                    <a:bodyPr/>
                    <a:lstStyle/>
                    <a:p>
                      <a:pPr>
                        <a:lnSpc>
                          <a:spcPct val="115000"/>
                        </a:lnSpc>
                        <a:spcAft>
                          <a:spcPts val="0"/>
                        </a:spcAft>
                      </a:pPr>
                      <a:r>
                        <a:rPr lang="en-AU" sz="1600">
                          <a:effectLst/>
                        </a:rPr>
                        <a:t> </a:t>
                      </a:r>
                      <a:endParaRPr lang="en-AU" sz="16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100</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100</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a:effectLst/>
                        </a:rPr>
                        <a:t>100</a:t>
                      </a:r>
                      <a:endParaRPr lang="en-AU" sz="18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1800" dirty="0">
                          <a:effectLst/>
                        </a:rPr>
                        <a:t>100</a:t>
                      </a:r>
                      <a:endParaRPr lang="en-AU" sz="1800" dirty="0">
                        <a:effectLst/>
                        <a:latin typeface="Calibri"/>
                        <a:ea typeface="Calibri"/>
                        <a:cs typeface="Times New Roman"/>
                      </a:endParaRPr>
                    </a:p>
                  </a:txBody>
                  <a:tcPr marL="68580" marR="68580" marT="0" marB="0"/>
                </a:tc>
              </a:tr>
            </a:tbl>
          </a:graphicData>
        </a:graphic>
      </p:graphicFrame>
      <p:sp>
        <p:nvSpPr>
          <p:cNvPr id="3" name="Text Box 2"/>
          <p:cNvSpPr txBox="1">
            <a:spLocks noChangeArrowheads="1"/>
          </p:cNvSpPr>
          <p:nvPr/>
        </p:nvSpPr>
        <p:spPr bwMode="auto">
          <a:xfrm>
            <a:off x="323528" y="1772816"/>
            <a:ext cx="714375" cy="4437909"/>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AU" sz="1600" b="1" dirty="0">
                <a:solidFill>
                  <a:srgbClr val="0070C0"/>
                </a:solidFill>
                <a:effectLst/>
                <a:latin typeface="Calibri"/>
                <a:ea typeface="Calibri"/>
                <a:cs typeface="Times New Roman"/>
              </a:rPr>
              <a:t>On farm</a:t>
            </a:r>
            <a:endParaRPr lang="en-AU" sz="1600" dirty="0">
              <a:effectLst/>
              <a:latin typeface="Calibri"/>
              <a:ea typeface="Calibri"/>
              <a:cs typeface="Times New Roman"/>
            </a:endParaRPr>
          </a:p>
          <a:p>
            <a:pPr algn="ctr">
              <a:lnSpc>
                <a:spcPct val="115000"/>
              </a:lnSpc>
              <a:spcAft>
                <a:spcPts val="1000"/>
              </a:spcAft>
            </a:pPr>
            <a:r>
              <a:rPr lang="en-AU" sz="1100" dirty="0">
                <a:effectLst/>
                <a:latin typeface="Calibri"/>
                <a:ea typeface="Calibri"/>
                <a:cs typeface="Times New Roman"/>
              </a:rPr>
              <a:t> </a:t>
            </a:r>
          </a:p>
          <a:p>
            <a:pPr algn="ctr">
              <a:lnSpc>
                <a:spcPct val="115000"/>
              </a:lnSpc>
              <a:spcAft>
                <a:spcPts val="1000"/>
              </a:spcAft>
            </a:pPr>
            <a:r>
              <a:rPr lang="en-AU" sz="1100" dirty="0">
                <a:effectLst/>
                <a:latin typeface="Calibri"/>
                <a:ea typeface="Calibri"/>
                <a:cs typeface="Times New Roman"/>
              </a:rPr>
              <a:t> </a:t>
            </a:r>
          </a:p>
          <a:p>
            <a:pPr algn="ctr">
              <a:lnSpc>
                <a:spcPct val="115000"/>
              </a:lnSpc>
              <a:spcAft>
                <a:spcPts val="1000"/>
              </a:spcAft>
            </a:pPr>
            <a:r>
              <a:rPr lang="en-AU" sz="1100" dirty="0">
                <a:effectLst/>
                <a:latin typeface="Calibri"/>
                <a:ea typeface="Calibri"/>
                <a:cs typeface="Times New Roman"/>
              </a:rPr>
              <a:t> </a:t>
            </a:r>
          </a:p>
          <a:p>
            <a:pPr algn="ctr">
              <a:lnSpc>
                <a:spcPct val="115000"/>
              </a:lnSpc>
              <a:spcAft>
                <a:spcPts val="1000"/>
              </a:spcAft>
            </a:pPr>
            <a:r>
              <a:rPr lang="en-AU" sz="1100" dirty="0">
                <a:effectLst/>
                <a:latin typeface="Calibri"/>
                <a:ea typeface="Calibri"/>
                <a:cs typeface="Times New Roman"/>
              </a:rPr>
              <a:t> </a:t>
            </a:r>
          </a:p>
          <a:p>
            <a:pPr algn="ctr">
              <a:lnSpc>
                <a:spcPct val="115000"/>
              </a:lnSpc>
              <a:spcAft>
                <a:spcPts val="1000"/>
              </a:spcAft>
            </a:pPr>
            <a:r>
              <a:rPr lang="en-AU" sz="1100" dirty="0">
                <a:effectLst/>
                <a:latin typeface="Calibri"/>
                <a:ea typeface="Calibri"/>
                <a:cs typeface="Times New Roman"/>
              </a:rPr>
              <a:t> </a:t>
            </a:r>
          </a:p>
          <a:p>
            <a:pPr algn="ctr">
              <a:lnSpc>
                <a:spcPct val="115000"/>
              </a:lnSpc>
              <a:spcAft>
                <a:spcPts val="1000"/>
              </a:spcAft>
            </a:pPr>
            <a:r>
              <a:rPr lang="en-AU" sz="1100" dirty="0">
                <a:effectLst/>
                <a:latin typeface="Calibri"/>
                <a:ea typeface="Calibri"/>
                <a:cs typeface="Times New Roman"/>
              </a:rPr>
              <a:t> </a:t>
            </a:r>
          </a:p>
          <a:p>
            <a:pPr algn="ctr">
              <a:lnSpc>
                <a:spcPct val="115000"/>
              </a:lnSpc>
              <a:spcAft>
                <a:spcPts val="1000"/>
              </a:spcAft>
            </a:pPr>
            <a:r>
              <a:rPr lang="en-AU" sz="1100" dirty="0">
                <a:effectLst/>
                <a:latin typeface="Calibri"/>
                <a:ea typeface="Calibri"/>
                <a:cs typeface="Times New Roman"/>
              </a:rPr>
              <a:t> </a:t>
            </a:r>
          </a:p>
          <a:p>
            <a:pPr algn="ctr">
              <a:lnSpc>
                <a:spcPct val="115000"/>
              </a:lnSpc>
              <a:spcAft>
                <a:spcPts val="1000"/>
              </a:spcAft>
            </a:pPr>
            <a:r>
              <a:rPr lang="en-AU" sz="1100" dirty="0">
                <a:effectLst/>
                <a:latin typeface="Calibri"/>
                <a:ea typeface="Calibri"/>
                <a:cs typeface="Times New Roman"/>
              </a:rPr>
              <a:t> </a:t>
            </a:r>
          </a:p>
          <a:p>
            <a:pPr algn="ctr">
              <a:lnSpc>
                <a:spcPct val="115000"/>
              </a:lnSpc>
              <a:spcAft>
                <a:spcPts val="1000"/>
              </a:spcAft>
            </a:pPr>
            <a:r>
              <a:rPr lang="en-AU" sz="1100" dirty="0">
                <a:effectLst/>
                <a:latin typeface="Calibri"/>
                <a:ea typeface="Calibri"/>
                <a:cs typeface="Times New Roman"/>
              </a:rPr>
              <a:t> </a:t>
            </a:r>
          </a:p>
          <a:p>
            <a:pPr algn="ctr">
              <a:lnSpc>
                <a:spcPct val="115000"/>
              </a:lnSpc>
              <a:spcAft>
                <a:spcPts val="1000"/>
              </a:spcAft>
            </a:pPr>
            <a:r>
              <a:rPr lang="en-AU" sz="1100" dirty="0">
                <a:effectLst/>
                <a:latin typeface="Calibri"/>
                <a:ea typeface="Calibri"/>
                <a:cs typeface="Times New Roman"/>
              </a:rPr>
              <a:t> </a:t>
            </a:r>
          </a:p>
          <a:p>
            <a:pPr algn="ctr">
              <a:lnSpc>
                <a:spcPct val="115000"/>
              </a:lnSpc>
              <a:spcAft>
                <a:spcPts val="1000"/>
              </a:spcAft>
            </a:pPr>
            <a:r>
              <a:rPr lang="en-AU" sz="1600" b="1" dirty="0">
                <a:solidFill>
                  <a:srgbClr val="FFC000"/>
                </a:solidFill>
                <a:effectLst/>
                <a:latin typeface="Calibri"/>
                <a:ea typeface="Calibri"/>
                <a:cs typeface="Times New Roman"/>
              </a:rPr>
              <a:t>Off farm</a:t>
            </a:r>
            <a:endParaRPr lang="en-AU" sz="1100" dirty="0">
              <a:effectLst/>
              <a:latin typeface="Calibri"/>
              <a:ea typeface="Calibri"/>
              <a:cs typeface="Times New Roman"/>
            </a:endParaRPr>
          </a:p>
        </p:txBody>
      </p:sp>
      <p:sp>
        <p:nvSpPr>
          <p:cNvPr id="4" name="Down Arrow 3"/>
          <p:cNvSpPr/>
          <p:nvPr/>
        </p:nvSpPr>
        <p:spPr>
          <a:xfrm>
            <a:off x="533077" y="2492895"/>
            <a:ext cx="295275" cy="3168353"/>
          </a:xfrm>
          <a:prstGeom prst="downArrow">
            <a:avLst/>
          </a:prstGeom>
          <a:gradFill>
            <a:gsLst>
              <a:gs pos="78000">
                <a:srgbClr val="DACA8E"/>
              </a:gs>
              <a:gs pos="43000">
                <a:srgbClr val="61A1D7"/>
              </a:gs>
              <a:gs pos="0">
                <a:srgbClr val="0070C0"/>
              </a:gs>
              <a:gs pos="68000">
                <a:schemeClr val="accent1">
                  <a:tint val="44500"/>
                  <a:satMod val="160000"/>
                </a:schemeClr>
              </a:gs>
              <a:gs pos="100000">
                <a:srgbClr val="FFC000"/>
              </a:gs>
            </a:gsLst>
            <a:lin ang="5400000" scaled="0"/>
          </a:gradFill>
          <a:ln w="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AU"/>
          </a:p>
        </p:txBody>
      </p:sp>
      <p:sp>
        <p:nvSpPr>
          <p:cNvPr id="5" name="Rectangle 4"/>
          <p:cNvSpPr/>
          <p:nvPr/>
        </p:nvSpPr>
        <p:spPr>
          <a:xfrm>
            <a:off x="4139952" y="837866"/>
            <a:ext cx="4326955" cy="369332"/>
          </a:xfrm>
          <a:prstGeom prst="rect">
            <a:avLst/>
          </a:prstGeom>
        </p:spPr>
        <p:txBody>
          <a:bodyPr wrap="square">
            <a:spAutoFit/>
          </a:bodyPr>
          <a:lstStyle/>
          <a:p>
            <a:r>
              <a:rPr lang="en-AU" b="1" dirty="0" smtClean="0"/>
              <a:t>Imaginary </a:t>
            </a:r>
            <a:r>
              <a:rPr lang="en-AU" b="1" dirty="0"/>
              <a:t>spend </a:t>
            </a:r>
            <a:r>
              <a:rPr lang="en-AU" b="1" dirty="0" smtClean="0"/>
              <a:t>to buy better profitability</a:t>
            </a:r>
            <a:endParaRPr lang="en-AU" dirty="0"/>
          </a:p>
        </p:txBody>
      </p:sp>
      <p:pic>
        <p:nvPicPr>
          <p:cNvPr id="1026" name="Picture 2" descr="http://www.johnpettit.com/media/catalog/product/cache/1/image/0f396e8a55728e79b48334e699243c07/a/u/aus15911-f.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07" t="10621" r="2769" b="11303"/>
          <a:stretch/>
        </p:blipFill>
        <p:spPr bwMode="auto">
          <a:xfrm>
            <a:off x="1835696" y="275218"/>
            <a:ext cx="2238723" cy="931980"/>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p:cNvSpPr/>
          <p:nvPr/>
        </p:nvSpPr>
        <p:spPr>
          <a:xfrm>
            <a:off x="4644008" y="3717032"/>
            <a:ext cx="2952328" cy="7920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p:cNvSpPr/>
          <p:nvPr/>
        </p:nvSpPr>
        <p:spPr>
          <a:xfrm>
            <a:off x="4644008" y="5373216"/>
            <a:ext cx="864096" cy="3960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p:cNvSpPr/>
          <p:nvPr/>
        </p:nvSpPr>
        <p:spPr>
          <a:xfrm>
            <a:off x="4644008" y="3068960"/>
            <a:ext cx="2952328" cy="36004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p:cNvSpPr/>
          <p:nvPr/>
        </p:nvSpPr>
        <p:spPr>
          <a:xfrm>
            <a:off x="4706575" y="2060848"/>
            <a:ext cx="801529" cy="36004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6103806" y="116631"/>
            <a:ext cx="2860681" cy="523220"/>
          </a:xfrm>
          <a:prstGeom prst="rect">
            <a:avLst/>
          </a:prstGeom>
        </p:spPr>
        <p:txBody>
          <a:bodyPr wrap="square">
            <a:spAutoFit/>
          </a:bodyPr>
          <a:lstStyle/>
          <a:p>
            <a:pPr marL="630238" indent="-630238" algn="r"/>
            <a:r>
              <a:rPr lang="en-AU" sz="2800" b="1" dirty="0" smtClean="0">
                <a:solidFill>
                  <a:schemeClr val="tx2">
                    <a:lumMod val="60000"/>
                    <a:lumOff val="40000"/>
                  </a:schemeClr>
                </a:solidFill>
              </a:rPr>
              <a:t>SA, </a:t>
            </a:r>
            <a:r>
              <a:rPr lang="en-AU" sz="2800" b="1" dirty="0">
                <a:solidFill>
                  <a:schemeClr val="tx2">
                    <a:lumMod val="60000"/>
                    <a:lumOff val="40000"/>
                  </a:schemeClr>
                </a:solidFill>
              </a:rPr>
              <a:t>Australia</a:t>
            </a:r>
          </a:p>
        </p:txBody>
      </p:sp>
      <p:sp>
        <p:nvSpPr>
          <p:cNvPr id="12" name="Oval 11"/>
          <p:cNvSpPr/>
          <p:nvPr/>
        </p:nvSpPr>
        <p:spPr>
          <a:xfrm>
            <a:off x="6794807" y="4509120"/>
            <a:ext cx="801529" cy="36004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5396361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60648"/>
            <a:ext cx="5904656" cy="5040559"/>
          </a:xfrm>
          <a:prstGeom prst="rect">
            <a:avLst/>
          </a:prstGeom>
          <a:noFill/>
        </p:spPr>
      </p:pic>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286258" y="5445224"/>
            <a:ext cx="5581886" cy="1296144"/>
          </a:xfrm>
          <a:prstGeom prst="rect">
            <a:avLst/>
          </a:prstGeom>
          <a:noFill/>
          <a:ln>
            <a:noFill/>
          </a:ln>
        </p:spPr>
      </p:pic>
      <p:sp>
        <p:nvSpPr>
          <p:cNvPr id="6" name="TextBox 5"/>
          <p:cNvSpPr txBox="1"/>
          <p:nvPr/>
        </p:nvSpPr>
        <p:spPr>
          <a:xfrm>
            <a:off x="6049430" y="5759381"/>
            <a:ext cx="2771042" cy="646331"/>
          </a:xfrm>
          <a:prstGeom prst="rect">
            <a:avLst/>
          </a:prstGeom>
          <a:noFill/>
        </p:spPr>
        <p:txBody>
          <a:bodyPr wrap="square" rtlCol="0">
            <a:spAutoFit/>
          </a:bodyPr>
          <a:lstStyle/>
          <a:p>
            <a:r>
              <a:rPr lang="en-AU" sz="1200" dirty="0"/>
              <a:t>*Benchmarking results: Costing in allowance for owners wages in NSW makes NSW look worse</a:t>
            </a:r>
          </a:p>
        </p:txBody>
      </p:sp>
      <p:sp>
        <p:nvSpPr>
          <p:cNvPr id="7" name="Rectangle 6"/>
          <p:cNvSpPr/>
          <p:nvPr/>
        </p:nvSpPr>
        <p:spPr>
          <a:xfrm>
            <a:off x="6103806" y="116631"/>
            <a:ext cx="2860681" cy="523220"/>
          </a:xfrm>
          <a:prstGeom prst="rect">
            <a:avLst/>
          </a:prstGeom>
        </p:spPr>
        <p:txBody>
          <a:bodyPr wrap="square">
            <a:spAutoFit/>
          </a:bodyPr>
          <a:lstStyle/>
          <a:p>
            <a:pPr marL="630238" indent="-630238" algn="r"/>
            <a:r>
              <a:rPr lang="en-AU" sz="2800" b="1" dirty="0" smtClean="0">
                <a:solidFill>
                  <a:schemeClr val="tx2">
                    <a:lumMod val="60000"/>
                    <a:lumOff val="40000"/>
                  </a:schemeClr>
                </a:solidFill>
              </a:rPr>
              <a:t>SA, </a:t>
            </a:r>
            <a:r>
              <a:rPr lang="en-AU" sz="2800" b="1" dirty="0">
                <a:solidFill>
                  <a:schemeClr val="tx2">
                    <a:lumMod val="60000"/>
                    <a:lumOff val="40000"/>
                  </a:schemeClr>
                </a:solidFill>
              </a:rPr>
              <a:t>Australia</a:t>
            </a:r>
          </a:p>
        </p:txBody>
      </p:sp>
      <p:sp>
        <p:nvSpPr>
          <p:cNvPr id="8" name="TextBox 7"/>
          <p:cNvSpPr txBox="1"/>
          <p:nvPr/>
        </p:nvSpPr>
        <p:spPr>
          <a:xfrm>
            <a:off x="6605056" y="1700808"/>
            <a:ext cx="2390752" cy="1200329"/>
          </a:xfrm>
          <a:prstGeom prst="rect">
            <a:avLst/>
          </a:prstGeom>
          <a:noFill/>
        </p:spPr>
        <p:txBody>
          <a:bodyPr wrap="square" rtlCol="0">
            <a:spAutoFit/>
          </a:bodyPr>
          <a:lstStyle/>
          <a:p>
            <a:r>
              <a:rPr lang="en-AU" dirty="0" smtClean="0"/>
              <a:t>Not many growers are making much &amp; the risks to production are at an all time high.</a:t>
            </a:r>
            <a:endParaRPr lang="en-AU" dirty="0"/>
          </a:p>
        </p:txBody>
      </p:sp>
    </p:spTree>
    <p:extLst>
      <p:ext uri="{BB962C8B-B14F-4D97-AF65-F5344CB8AC3E}">
        <p14:creationId xmlns:p14="http://schemas.microsoft.com/office/powerpoint/2010/main" val="16218031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a:blip r:embed="rId2">
            <a:extLst>
              <a:ext uri="{28A0092B-C50C-407E-A947-70E740481C1C}">
                <a14:useLocalDpi xmlns:a14="http://schemas.microsoft.com/office/drawing/2010/main" val="0"/>
              </a:ext>
            </a:extLst>
          </a:blip>
          <a:srcRect/>
          <a:stretch>
            <a:fillRect/>
          </a:stretch>
        </p:blipFill>
        <p:spPr bwMode="auto">
          <a:xfrm>
            <a:off x="1115616" y="476672"/>
            <a:ext cx="7357652" cy="6055578"/>
          </a:xfrm>
          <a:prstGeom prst="rect">
            <a:avLst/>
          </a:prstGeom>
          <a:noFill/>
        </p:spPr>
      </p:pic>
      <p:sp>
        <p:nvSpPr>
          <p:cNvPr id="4" name="Rectangle 3"/>
          <p:cNvSpPr/>
          <p:nvPr/>
        </p:nvSpPr>
        <p:spPr>
          <a:xfrm>
            <a:off x="6103806" y="116631"/>
            <a:ext cx="2860681" cy="523220"/>
          </a:xfrm>
          <a:prstGeom prst="rect">
            <a:avLst/>
          </a:prstGeom>
        </p:spPr>
        <p:txBody>
          <a:bodyPr wrap="square">
            <a:spAutoFit/>
          </a:bodyPr>
          <a:lstStyle/>
          <a:p>
            <a:pPr marL="630238" indent="-630238" algn="r"/>
            <a:r>
              <a:rPr lang="en-AU" sz="2800" b="1" dirty="0" smtClean="0">
                <a:solidFill>
                  <a:schemeClr val="tx2">
                    <a:lumMod val="60000"/>
                    <a:lumOff val="40000"/>
                  </a:schemeClr>
                </a:solidFill>
              </a:rPr>
              <a:t>SA, </a:t>
            </a:r>
            <a:r>
              <a:rPr lang="en-AU" sz="2800" b="1" dirty="0">
                <a:solidFill>
                  <a:schemeClr val="tx2">
                    <a:lumMod val="60000"/>
                    <a:lumOff val="40000"/>
                  </a:schemeClr>
                </a:solidFill>
              </a:rPr>
              <a:t>Australia</a:t>
            </a:r>
          </a:p>
        </p:txBody>
      </p:sp>
    </p:spTree>
    <p:extLst>
      <p:ext uri="{BB962C8B-B14F-4D97-AF65-F5344CB8AC3E}">
        <p14:creationId xmlns:p14="http://schemas.microsoft.com/office/powerpoint/2010/main" val="86184280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BrandCouncil\BRAND COUNCIL\CLIENTS\Australian Seafood CRC\Stage 2 Creative\Prawn Illustration Logo\High Res Prawn Logo Final.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925233"/>
            <a:ext cx="4536504" cy="4024047"/>
          </a:xfrm>
          <a:prstGeom prst="rect">
            <a:avLst/>
          </a:prstGeom>
          <a:noFill/>
          <a:extLst/>
        </p:spPr>
      </p:pic>
      <p:sp>
        <p:nvSpPr>
          <p:cNvPr id="5" name="TextBox 4"/>
          <p:cNvSpPr txBox="1"/>
          <p:nvPr/>
        </p:nvSpPr>
        <p:spPr>
          <a:xfrm>
            <a:off x="431540" y="639850"/>
            <a:ext cx="4176464" cy="461665"/>
          </a:xfrm>
          <a:prstGeom prst="rect">
            <a:avLst/>
          </a:prstGeom>
          <a:noFill/>
        </p:spPr>
        <p:txBody>
          <a:bodyPr wrap="square" rtlCol="0">
            <a:spAutoFit/>
          </a:bodyPr>
          <a:lstStyle/>
          <a:p>
            <a:r>
              <a:rPr lang="en-AU" sz="2400" dirty="0" smtClean="0"/>
              <a:t>What’s the competition up to?</a:t>
            </a:r>
            <a:endParaRPr lang="en-AU" sz="2400"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4385428" y="1658252"/>
            <a:ext cx="5262786" cy="3895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103806" y="116631"/>
            <a:ext cx="2860681" cy="523220"/>
          </a:xfrm>
          <a:prstGeom prst="rect">
            <a:avLst/>
          </a:prstGeom>
        </p:spPr>
        <p:txBody>
          <a:bodyPr wrap="square">
            <a:spAutoFit/>
          </a:bodyPr>
          <a:lstStyle/>
          <a:p>
            <a:pPr marL="630238" indent="-630238" algn="r"/>
            <a:r>
              <a:rPr lang="en-AU" sz="2800" b="1" dirty="0" smtClean="0">
                <a:solidFill>
                  <a:schemeClr val="tx2">
                    <a:lumMod val="60000"/>
                    <a:lumOff val="40000"/>
                  </a:schemeClr>
                </a:solidFill>
              </a:rPr>
              <a:t>SA, </a:t>
            </a:r>
            <a:r>
              <a:rPr lang="en-AU" sz="2800" b="1" dirty="0">
                <a:solidFill>
                  <a:schemeClr val="tx2">
                    <a:lumMod val="60000"/>
                    <a:lumOff val="40000"/>
                  </a:schemeClr>
                </a:solidFill>
              </a:rPr>
              <a:t>Australia</a:t>
            </a:r>
          </a:p>
        </p:txBody>
      </p:sp>
    </p:spTree>
    <p:extLst>
      <p:ext uri="{BB962C8B-B14F-4D97-AF65-F5344CB8AC3E}">
        <p14:creationId xmlns:p14="http://schemas.microsoft.com/office/powerpoint/2010/main" val="3251353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4168" y="116632"/>
            <a:ext cx="2952328" cy="792088"/>
          </a:xfrm>
        </p:spPr>
        <p:txBody>
          <a:bodyPr>
            <a:noAutofit/>
          </a:bodyPr>
          <a:lstStyle/>
          <a:p>
            <a:pPr algn="l">
              <a:spcBef>
                <a:spcPts val="2400"/>
              </a:spcBef>
              <a:spcAft>
                <a:spcPts val="2400"/>
              </a:spcAft>
            </a:pPr>
            <a:r>
              <a:rPr lang="en-AU" sz="2800" b="1" dirty="0">
                <a:solidFill>
                  <a:schemeClr val="tx2">
                    <a:lumMod val="60000"/>
                    <a:lumOff val="40000"/>
                  </a:schemeClr>
                </a:solidFill>
              </a:rPr>
              <a:t>R&amp;D levy change?</a:t>
            </a:r>
          </a:p>
        </p:txBody>
      </p:sp>
      <p:pic>
        <p:nvPicPr>
          <p:cNvPr id="1026" name="Picture 2" descr="C:\Users\Ewan\Documents\Data on new Gigabyte server\WORKFILE\PROJECTS\2014 - SCRC Oyster Aust Fund Mechanism\Project\Workshops\national-R_and_D_Levy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41" y="0"/>
            <a:ext cx="1684987" cy="1296143"/>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
          </p:nvPr>
        </p:nvSpPr>
        <p:spPr>
          <a:xfrm>
            <a:off x="457200" y="1296142"/>
            <a:ext cx="8229600" cy="5373217"/>
          </a:xfrm>
        </p:spPr>
        <p:txBody>
          <a:bodyPr>
            <a:normAutofit/>
          </a:bodyPr>
          <a:lstStyle/>
          <a:p>
            <a:pPr marL="0" indent="0" fontAlgn="base">
              <a:buNone/>
            </a:pPr>
            <a:r>
              <a:rPr lang="en-AU" sz="2400" b="1" dirty="0" smtClean="0"/>
              <a:t>Proposal:</a:t>
            </a:r>
            <a:r>
              <a:rPr lang="en-AU" sz="2400" dirty="0" smtClean="0"/>
              <a:t> Replace state R&amp;D levies with a national levy</a:t>
            </a:r>
          </a:p>
          <a:p>
            <a:pPr marL="0" indent="0" fontAlgn="base">
              <a:buNone/>
            </a:pPr>
            <a:endParaRPr lang="en-AU" sz="2400" dirty="0" smtClean="0"/>
          </a:p>
          <a:p>
            <a:pPr marL="0" indent="0" fontAlgn="base">
              <a:buNone/>
            </a:pPr>
            <a:r>
              <a:rPr lang="en-AU" sz="2400" b="1" dirty="0" smtClean="0"/>
              <a:t>Why?</a:t>
            </a:r>
            <a:r>
              <a:rPr lang="en-AU" sz="2400" dirty="0" smtClean="0"/>
              <a:t> State R&amp;D levies are ONLY for R&amp;D </a:t>
            </a:r>
          </a:p>
          <a:p>
            <a:pPr marL="0" indent="0" fontAlgn="base">
              <a:buNone/>
            </a:pPr>
            <a:r>
              <a:rPr lang="en-AU" sz="2400" dirty="0" smtClean="0"/>
              <a:t>biosecurity/disease management    </a:t>
            </a:r>
            <a:r>
              <a:rPr lang="en-AU" sz="2400" dirty="0"/>
              <a:t>marketing  </a:t>
            </a:r>
            <a:r>
              <a:rPr lang="en-AU" sz="2400" dirty="0" smtClean="0"/>
              <a:t>&amp; industry PR     estuary remediation</a:t>
            </a:r>
          </a:p>
          <a:p>
            <a:pPr marL="0" indent="0" fontAlgn="base">
              <a:buNone/>
            </a:pPr>
            <a:endParaRPr lang="en-AU" sz="2400" dirty="0"/>
          </a:p>
          <a:p>
            <a:pPr marL="0" indent="0" fontAlgn="base">
              <a:buNone/>
            </a:pPr>
            <a:r>
              <a:rPr lang="en-AU" sz="2400" b="1" dirty="0" smtClean="0"/>
              <a:t>How?</a:t>
            </a:r>
            <a:r>
              <a:rPr lang="en-AU" sz="2400" dirty="0" smtClean="0"/>
              <a:t> 	* via altered PIERD Act (Federal Act)</a:t>
            </a:r>
          </a:p>
          <a:p>
            <a:pPr marL="0" indent="0" fontAlgn="base">
              <a:buNone/>
            </a:pPr>
            <a:r>
              <a:rPr lang="en-AU" sz="2400" dirty="0" smtClean="0"/>
              <a:t>	* by majority consensus</a:t>
            </a:r>
          </a:p>
          <a:p>
            <a:pPr marL="0" indent="0" fontAlgn="base">
              <a:buNone/>
            </a:pPr>
            <a:r>
              <a:rPr lang="en-AU" sz="2400" dirty="0" smtClean="0"/>
              <a:t>	* each state deciding method </a:t>
            </a:r>
            <a:r>
              <a:rPr lang="en-AU" sz="2400" dirty="0" err="1" smtClean="0"/>
              <a:t>ie</a:t>
            </a:r>
            <a:r>
              <a:rPr lang="en-AU" sz="2400" dirty="0" smtClean="0"/>
              <a:t> $/ha, c/kg, how much to 	   invest with other states, how much to keep back</a:t>
            </a:r>
          </a:p>
          <a:p>
            <a:pPr marL="0" indent="0" fontAlgn="base">
              <a:buNone/>
            </a:pPr>
            <a:r>
              <a:rPr lang="en-AU" sz="3600" dirty="0" smtClean="0"/>
              <a:t> </a:t>
            </a:r>
            <a:endParaRPr lang="en-AU" sz="3600" dirty="0"/>
          </a:p>
        </p:txBody>
      </p:sp>
      <p:cxnSp>
        <p:nvCxnSpPr>
          <p:cNvPr id="4" name="Straight Connector 3"/>
          <p:cNvCxnSpPr/>
          <p:nvPr/>
        </p:nvCxnSpPr>
        <p:spPr>
          <a:xfrm>
            <a:off x="868534" y="2636912"/>
            <a:ext cx="3343426" cy="36004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868534" y="2636912"/>
            <a:ext cx="3343426" cy="36004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788024" y="2656010"/>
            <a:ext cx="3343426" cy="36004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788024" y="2656010"/>
            <a:ext cx="3343426" cy="36004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954944" y="3058543"/>
            <a:ext cx="1872208" cy="36004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954944" y="3058543"/>
            <a:ext cx="1512168" cy="36004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029884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242316"/>
            <a:ext cx="5723426" cy="461665"/>
          </a:xfrm>
          <a:prstGeom prst="rect">
            <a:avLst/>
          </a:prstGeom>
          <a:noFill/>
        </p:spPr>
        <p:txBody>
          <a:bodyPr wrap="none" rtlCol="0">
            <a:spAutoFit/>
          </a:bodyPr>
          <a:lstStyle/>
          <a:p>
            <a:r>
              <a:rPr lang="en-AU" sz="2400" b="1" u="sng" dirty="0" smtClean="0">
                <a:solidFill>
                  <a:schemeClr val="tx2">
                    <a:lumMod val="60000"/>
                    <a:lumOff val="40000"/>
                  </a:schemeClr>
                </a:solidFill>
              </a:rPr>
              <a:t>Who else has a national levy &amp; what’s in it?</a:t>
            </a:r>
            <a:endParaRPr lang="en-AU" sz="2400" u="sng" dirty="0">
              <a:solidFill>
                <a:schemeClr val="tx2">
                  <a:lumMod val="60000"/>
                  <a:lumOff val="40000"/>
                </a:schemeClr>
              </a:solidFill>
            </a:endParaRPr>
          </a:p>
        </p:txBody>
      </p:sp>
      <p:sp>
        <p:nvSpPr>
          <p:cNvPr id="2" name="TextBox 1"/>
          <p:cNvSpPr txBox="1"/>
          <p:nvPr/>
        </p:nvSpPr>
        <p:spPr>
          <a:xfrm>
            <a:off x="323528" y="1327986"/>
            <a:ext cx="1800200" cy="5262979"/>
          </a:xfrm>
          <a:prstGeom prst="rect">
            <a:avLst/>
          </a:prstGeom>
          <a:noFill/>
        </p:spPr>
        <p:txBody>
          <a:bodyPr wrap="square" rtlCol="0">
            <a:spAutoFit/>
          </a:bodyPr>
          <a:lstStyle/>
          <a:p>
            <a:r>
              <a:rPr lang="en-AU" sz="1400" b="1" dirty="0" smtClean="0"/>
              <a:t>Meat</a:t>
            </a:r>
            <a:r>
              <a:rPr lang="en-AU" sz="1400" dirty="0" smtClean="0"/>
              <a:t> (national) – domestic, export, meat processors</a:t>
            </a:r>
          </a:p>
          <a:p>
            <a:endParaRPr lang="en-AU" sz="1400" dirty="0"/>
          </a:p>
          <a:p>
            <a:r>
              <a:rPr lang="en-AU" sz="1400" b="1" dirty="0" smtClean="0"/>
              <a:t>Australian eggs:</a:t>
            </a:r>
          </a:p>
          <a:p>
            <a:r>
              <a:rPr lang="en-AU" sz="1400" dirty="0" smtClean="0"/>
              <a:t>R&amp;D 7.8c/laying hen promo 32.5c/lay </a:t>
            </a:r>
            <a:r>
              <a:rPr lang="en-AU" sz="1400" dirty="0"/>
              <a:t>hen</a:t>
            </a:r>
            <a:r>
              <a:rPr lang="en-AU" sz="1400" dirty="0" smtClean="0"/>
              <a:t>, emergency – varies</a:t>
            </a:r>
          </a:p>
          <a:p>
            <a:endParaRPr lang="en-AU" sz="1400" dirty="0"/>
          </a:p>
          <a:p>
            <a:r>
              <a:rPr lang="en-AU" sz="1400" b="1" dirty="0" smtClean="0"/>
              <a:t>Australian avocados:</a:t>
            </a:r>
          </a:p>
          <a:p>
            <a:r>
              <a:rPr lang="en-AU" sz="1400" dirty="0"/>
              <a:t>$0.075/kg, Processing $</a:t>
            </a:r>
            <a:r>
              <a:rPr lang="en-AU" sz="1400" dirty="0" smtClean="0"/>
              <a:t>0.01/kg (2.5% turnover)</a:t>
            </a:r>
          </a:p>
          <a:p>
            <a:endParaRPr lang="en-AU" sz="1400" dirty="0"/>
          </a:p>
          <a:p>
            <a:r>
              <a:rPr lang="en-AU" sz="1400" b="1" dirty="0" smtClean="0"/>
              <a:t>Vegetables</a:t>
            </a:r>
            <a:r>
              <a:rPr lang="en-AU" sz="1400" dirty="0" smtClean="0"/>
              <a:t> (national)</a:t>
            </a:r>
            <a:r>
              <a:rPr lang="en-AU" sz="1400" b="1" dirty="0" smtClean="0"/>
              <a:t>:</a:t>
            </a:r>
            <a:endParaRPr lang="en-AU" sz="1400" b="1" dirty="0"/>
          </a:p>
          <a:p>
            <a:r>
              <a:rPr lang="en-AU" sz="1400" dirty="0"/>
              <a:t>0.5% value at next transaction point</a:t>
            </a:r>
          </a:p>
          <a:p>
            <a:r>
              <a:rPr lang="en-AU" sz="1400" dirty="0" smtClean="0"/>
              <a:t>(0.50% turnover)</a:t>
            </a:r>
          </a:p>
          <a:p>
            <a:endParaRPr lang="en-AU" sz="1400" dirty="0"/>
          </a:p>
          <a:p>
            <a:r>
              <a:rPr lang="en-AU" sz="1400" b="1" dirty="0" smtClean="0"/>
              <a:t>Oysters</a:t>
            </a:r>
            <a:r>
              <a:rPr lang="en-AU" sz="1400" dirty="0" smtClean="0"/>
              <a:t> (state)</a:t>
            </a:r>
            <a:r>
              <a:rPr lang="en-AU" sz="1400" b="1" dirty="0" smtClean="0"/>
              <a:t>:</a:t>
            </a:r>
          </a:p>
          <a:p>
            <a:r>
              <a:rPr lang="en-AU" sz="1400" dirty="0" smtClean="0"/>
              <a:t>R&amp;D 0.25% GVP / ha + extra in SA &amp; </a:t>
            </a:r>
            <a:r>
              <a:rPr lang="en-AU" sz="1400" dirty="0" err="1" smtClean="0"/>
              <a:t>Tas</a:t>
            </a:r>
            <a:endParaRPr lang="en-AU" sz="1400" dirty="0" smtClean="0"/>
          </a:p>
          <a:p>
            <a:r>
              <a:rPr lang="en-AU" sz="1400" dirty="0" smtClean="0"/>
              <a:t>Promo $0 </a:t>
            </a:r>
          </a:p>
          <a:p>
            <a:r>
              <a:rPr lang="en-AU" sz="1400" dirty="0"/>
              <a:t>E</a:t>
            </a:r>
            <a:r>
              <a:rPr lang="en-AU" sz="1400" dirty="0" smtClean="0"/>
              <a:t>mergency $0</a:t>
            </a:r>
            <a:endParaRPr lang="en-AU" sz="1400"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405202"/>
            <a:ext cx="6694738" cy="5108549"/>
          </a:xfrm>
          <a:prstGeom prst="rect">
            <a:avLst/>
          </a:prstGeom>
          <a:noFill/>
        </p:spPr>
      </p:pic>
    </p:spTree>
    <p:extLst>
      <p:ext uri="{BB962C8B-B14F-4D97-AF65-F5344CB8AC3E}">
        <p14:creationId xmlns:p14="http://schemas.microsoft.com/office/powerpoint/2010/main" val="3241858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p:cNvSpPr txBox="1">
            <a:spLocks/>
          </p:cNvSpPr>
          <p:nvPr/>
        </p:nvSpPr>
        <p:spPr>
          <a:xfrm>
            <a:off x="395536" y="1052736"/>
            <a:ext cx="8327808" cy="5510787"/>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r>
              <a:rPr lang="en-AU" sz="2400" dirty="0" smtClean="0">
                <a:solidFill>
                  <a:srgbClr val="FF6600"/>
                </a:solidFill>
              </a:rPr>
              <a:t>Spend:</a:t>
            </a:r>
            <a:r>
              <a:rPr lang="en-AU" sz="2400" b="0" dirty="0" smtClean="0"/>
              <a:t> 60% on breeding &amp; </a:t>
            </a:r>
            <a:r>
              <a:rPr lang="en-AU" sz="2400" b="0" dirty="0" err="1" smtClean="0"/>
              <a:t>prod’n</a:t>
            </a:r>
            <a:r>
              <a:rPr lang="en-AU" sz="2400" b="0" dirty="0" smtClean="0"/>
              <a:t> techniques (50:50 </a:t>
            </a:r>
            <a:r>
              <a:rPr lang="en-AU" sz="2400" b="0" dirty="0" err="1" smtClean="0"/>
              <a:t>SRO:Pacific</a:t>
            </a:r>
            <a:r>
              <a:rPr lang="en-AU" sz="2400" b="0" dirty="0" smtClean="0"/>
              <a:t>) </a:t>
            </a:r>
            <a:r>
              <a:rPr lang="en-AU" sz="2400" dirty="0" smtClean="0">
                <a:solidFill>
                  <a:srgbClr val="00B050"/>
                </a:solidFill>
              </a:rPr>
              <a:t>Status:</a:t>
            </a:r>
            <a:r>
              <a:rPr lang="en-AU" sz="2400" b="0" dirty="0" smtClean="0"/>
              <a:t> Breeding for condition + disease resistance + fast growth. </a:t>
            </a:r>
          </a:p>
          <a:p>
            <a:pPr>
              <a:spcBef>
                <a:spcPts val="1800"/>
              </a:spcBef>
            </a:pPr>
            <a:r>
              <a:rPr lang="en-AU" sz="2400" dirty="0" smtClean="0">
                <a:solidFill>
                  <a:srgbClr val="FF6600"/>
                </a:solidFill>
              </a:rPr>
              <a:t>Spend:</a:t>
            </a:r>
            <a:r>
              <a:rPr lang="en-AU" sz="2400" b="0" dirty="0" smtClean="0"/>
              <a:t> 20% on supply chain/market (across species)             </a:t>
            </a:r>
            <a:r>
              <a:rPr lang="en-AU" sz="2400" dirty="0" smtClean="0">
                <a:solidFill>
                  <a:srgbClr val="00B050"/>
                </a:solidFill>
              </a:rPr>
              <a:t>Status:</a:t>
            </a:r>
            <a:r>
              <a:rPr lang="en-AU" sz="2400" b="0" dirty="0" smtClean="0"/>
              <a:t>    Vibrio index – predictor of spoilage. Consumer research results. Oyster retail package – to commercialise</a:t>
            </a:r>
          </a:p>
          <a:p>
            <a:pPr>
              <a:spcBef>
                <a:spcPts val="1800"/>
              </a:spcBef>
            </a:pPr>
            <a:r>
              <a:rPr lang="en-AU" sz="2400" dirty="0" smtClean="0">
                <a:solidFill>
                  <a:srgbClr val="FF6600"/>
                </a:solidFill>
              </a:rPr>
              <a:t>Spend:</a:t>
            </a:r>
            <a:r>
              <a:rPr lang="en-AU" sz="2400" b="0" dirty="0" smtClean="0"/>
              <a:t> 6% on benchmarking (across states &amp; species)                             </a:t>
            </a:r>
            <a:r>
              <a:rPr lang="en-AU" sz="2400" dirty="0" smtClean="0">
                <a:solidFill>
                  <a:srgbClr val="00B050"/>
                </a:solidFill>
              </a:rPr>
              <a:t>Status:</a:t>
            </a:r>
            <a:r>
              <a:rPr lang="en-AU" sz="2400" b="0" dirty="0" smtClean="0"/>
              <a:t> Current program improving profitability</a:t>
            </a:r>
          </a:p>
          <a:p>
            <a:pPr>
              <a:spcBef>
                <a:spcPts val="1800"/>
              </a:spcBef>
            </a:pPr>
            <a:r>
              <a:rPr lang="en-AU" sz="2400" dirty="0" smtClean="0">
                <a:solidFill>
                  <a:srgbClr val="FF6600"/>
                </a:solidFill>
              </a:rPr>
              <a:t>Spend:</a:t>
            </a:r>
            <a:r>
              <a:rPr lang="en-AU" sz="2400" b="0" dirty="0" smtClean="0"/>
              <a:t> 12% planning </a:t>
            </a:r>
            <a:r>
              <a:rPr lang="en-AU" sz="2400" b="0" i="1" spc="-70" dirty="0" smtClean="0"/>
              <a:t>(25%)</a:t>
            </a:r>
            <a:r>
              <a:rPr lang="en-AU" sz="2400" b="0" dirty="0" smtClean="0"/>
              <a:t> and </a:t>
            </a:r>
            <a:r>
              <a:rPr lang="en-AU" sz="2400" b="0" dirty="0" err="1" smtClean="0"/>
              <a:t>managem’t</a:t>
            </a:r>
            <a:r>
              <a:rPr lang="en-AU" sz="2400" b="0" dirty="0" smtClean="0"/>
              <a:t>/</a:t>
            </a:r>
            <a:r>
              <a:rPr lang="en-AU" sz="2400" b="0" dirty="0" err="1" smtClean="0"/>
              <a:t>communicat’n</a:t>
            </a:r>
            <a:r>
              <a:rPr lang="en-AU" sz="2400" b="0" dirty="0" smtClean="0"/>
              <a:t> </a:t>
            </a:r>
            <a:r>
              <a:rPr lang="en-AU" sz="2400" b="0" i="1" spc="-50" dirty="0" smtClean="0"/>
              <a:t>(75%)</a:t>
            </a:r>
            <a:r>
              <a:rPr lang="en-AU" sz="2400" b="0" dirty="0" smtClean="0"/>
              <a:t>                                                                                         </a:t>
            </a:r>
            <a:r>
              <a:rPr lang="en-AU" sz="2400" dirty="0" smtClean="0">
                <a:solidFill>
                  <a:srgbClr val="00B050"/>
                </a:solidFill>
              </a:rPr>
              <a:t>Status:</a:t>
            </a:r>
            <a:r>
              <a:rPr lang="en-AU" sz="2400" b="0" dirty="0" smtClean="0"/>
              <a:t> Oysters Australia managing &amp; explaining R&amp;D spend</a:t>
            </a:r>
          </a:p>
          <a:p>
            <a:pPr marL="630238" indent="-630238"/>
            <a:endParaRPr lang="en-AU" sz="2400" b="0" dirty="0" smtClean="0"/>
          </a:p>
          <a:p>
            <a:pPr marL="630238" indent="-630238"/>
            <a:endParaRPr lang="en-AU" sz="3400" b="0" dirty="0"/>
          </a:p>
        </p:txBody>
      </p:sp>
      <p:sp>
        <p:nvSpPr>
          <p:cNvPr id="5" name="Rectangle 4"/>
          <p:cNvSpPr/>
          <p:nvPr/>
        </p:nvSpPr>
        <p:spPr>
          <a:xfrm>
            <a:off x="5436096" y="116631"/>
            <a:ext cx="3528391" cy="523220"/>
          </a:xfrm>
          <a:prstGeom prst="rect">
            <a:avLst/>
          </a:prstGeom>
        </p:spPr>
        <p:txBody>
          <a:bodyPr wrap="square">
            <a:spAutoFit/>
          </a:bodyPr>
          <a:lstStyle/>
          <a:p>
            <a:pPr marL="630238" indent="-630238" algn="r"/>
            <a:r>
              <a:rPr lang="en-AU" sz="2800" b="1" dirty="0">
                <a:solidFill>
                  <a:schemeClr val="tx2">
                    <a:lumMod val="60000"/>
                    <a:lumOff val="40000"/>
                  </a:schemeClr>
                </a:solidFill>
              </a:rPr>
              <a:t>R&amp;D good for </a:t>
            </a:r>
            <a:r>
              <a:rPr lang="en-AU" sz="2800" b="1" dirty="0" smtClean="0">
                <a:solidFill>
                  <a:schemeClr val="tx2">
                    <a:lumMod val="60000"/>
                    <a:lumOff val="40000"/>
                  </a:schemeClr>
                </a:solidFill>
              </a:rPr>
              <a:t>SA?</a:t>
            </a:r>
            <a:endParaRPr lang="en-AU" sz="2800" b="1" dirty="0">
              <a:solidFill>
                <a:schemeClr val="tx2">
                  <a:lumMod val="60000"/>
                  <a:lumOff val="40000"/>
                </a:schemeClr>
              </a:solidFill>
            </a:endParaRPr>
          </a:p>
        </p:txBody>
      </p:sp>
    </p:spTree>
    <p:extLst>
      <p:ext uri="{BB962C8B-B14F-4D97-AF65-F5344CB8AC3E}">
        <p14:creationId xmlns:p14="http://schemas.microsoft.com/office/powerpoint/2010/main" val="218368433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6632"/>
            <a:ext cx="5112568" cy="467970"/>
          </a:xfrm>
        </p:spPr>
        <p:txBody>
          <a:bodyPr>
            <a:noAutofit/>
          </a:bodyPr>
          <a:lstStyle/>
          <a:p>
            <a:pPr algn="l">
              <a:lnSpc>
                <a:spcPts val="4500"/>
              </a:lnSpc>
            </a:pPr>
            <a:r>
              <a:rPr lang="en-AU" sz="2400" b="1" u="sng" dirty="0" smtClean="0">
                <a:solidFill>
                  <a:schemeClr val="tx2">
                    <a:lumMod val="60000"/>
                    <a:lumOff val="40000"/>
                  </a:schemeClr>
                </a:solidFill>
              </a:rPr>
              <a:t>What is the balance sheet?</a:t>
            </a:r>
            <a:endParaRPr lang="en-AU" sz="2400" b="1" u="sng" dirty="0">
              <a:solidFill>
                <a:schemeClr val="tx2">
                  <a:lumMod val="60000"/>
                  <a:lumOff val="40000"/>
                </a:schemeClr>
              </a:solidFill>
            </a:endParaRPr>
          </a:p>
        </p:txBody>
      </p:sp>
      <p:cxnSp>
        <p:nvCxnSpPr>
          <p:cNvPr id="21" name="Straight Arrow Connector 20"/>
          <p:cNvCxnSpPr/>
          <p:nvPr/>
        </p:nvCxnSpPr>
        <p:spPr>
          <a:xfrm>
            <a:off x="2987824" y="2088867"/>
            <a:ext cx="720081" cy="836077"/>
          </a:xfrm>
          <a:prstGeom prst="straightConnector1">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flipV="1">
            <a:off x="5780749" y="1611090"/>
            <a:ext cx="480260" cy="958170"/>
          </a:xfrm>
          <a:prstGeom prst="straightConnector1">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3203848" y="1336412"/>
            <a:ext cx="504057" cy="1228492"/>
          </a:xfrm>
          <a:prstGeom prst="straightConnector1">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a:endCxn id="8" idx="1"/>
          </p:cNvCxnSpPr>
          <p:nvPr/>
        </p:nvCxnSpPr>
        <p:spPr>
          <a:xfrm>
            <a:off x="3059832" y="3819891"/>
            <a:ext cx="648072" cy="53064"/>
          </a:xfrm>
          <a:prstGeom prst="straightConnector1">
            <a:avLst/>
          </a:prstGeom>
          <a:ln>
            <a:prstDash val="sysDash"/>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a:off x="3059832" y="3006244"/>
            <a:ext cx="657514" cy="332294"/>
          </a:xfrm>
          <a:prstGeom prst="straightConnector1">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66" name="Straight Arrow Connector 65"/>
          <p:cNvCxnSpPr>
            <a:endCxn id="62" idx="1"/>
          </p:cNvCxnSpPr>
          <p:nvPr/>
        </p:nvCxnSpPr>
        <p:spPr>
          <a:xfrm>
            <a:off x="5679745" y="3588186"/>
            <a:ext cx="597016" cy="63515"/>
          </a:xfrm>
          <a:prstGeom prst="straightConnector1">
            <a:avLst/>
          </a:prstGeom>
          <a:ln>
            <a:prstDash val="sysDash"/>
            <a:headEnd type="none" w="med" len="med"/>
            <a:tailEnd type="triangle" w="med" len="med"/>
          </a:ln>
        </p:spPr>
        <p:style>
          <a:lnRef idx="2">
            <a:schemeClr val="dk1"/>
          </a:lnRef>
          <a:fillRef idx="0">
            <a:schemeClr val="dk1"/>
          </a:fillRef>
          <a:effectRef idx="1">
            <a:schemeClr val="dk1"/>
          </a:effectRef>
          <a:fontRef idx="minor">
            <a:schemeClr val="tx1"/>
          </a:fontRef>
        </p:style>
      </p:cxnSp>
      <p:sp>
        <p:nvSpPr>
          <p:cNvPr id="26" name="TextBox 6"/>
          <p:cNvSpPr txBox="1"/>
          <p:nvPr/>
        </p:nvSpPr>
        <p:spPr>
          <a:xfrm>
            <a:off x="407534" y="751523"/>
            <a:ext cx="2811154" cy="80962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noAutofit/>
          </a:bodyPr>
          <a:lstStyle/>
          <a:p>
            <a:pPr>
              <a:spcAft>
                <a:spcPts val="0"/>
              </a:spcAft>
            </a:pPr>
            <a:r>
              <a:rPr lang="en-AU" sz="1400" b="1" kern="1200" dirty="0">
                <a:effectLst/>
                <a:latin typeface="Arial Black" pitchFamily="34" charset="0"/>
                <a:ea typeface="Times New Roman"/>
              </a:rPr>
              <a:t>Industry RD&amp;E </a:t>
            </a:r>
            <a:r>
              <a:rPr lang="en-AU" sz="1400" b="1" kern="1200" dirty="0" smtClean="0">
                <a:effectLst/>
                <a:latin typeface="Arial Black" pitchFamily="34" charset="0"/>
                <a:ea typeface="Times New Roman"/>
              </a:rPr>
              <a:t>Levy</a:t>
            </a:r>
            <a:endParaRPr lang="en-AU" sz="1200" dirty="0">
              <a:effectLst/>
              <a:latin typeface="Arial Black" pitchFamily="34" charset="0"/>
              <a:ea typeface="Times New Roman"/>
            </a:endParaRPr>
          </a:p>
          <a:p>
            <a:pPr>
              <a:spcAft>
                <a:spcPts val="0"/>
              </a:spcAft>
              <a:tabLst>
                <a:tab pos="540385" algn="l"/>
              </a:tabLst>
            </a:pPr>
            <a:r>
              <a:rPr lang="en-AU" sz="1400" kern="1200" dirty="0">
                <a:effectLst/>
                <a:ea typeface="Times New Roman"/>
              </a:rPr>
              <a:t>RD&amp;E:	0.25% of GVP	</a:t>
            </a:r>
            <a:r>
              <a:rPr lang="en-AU" sz="1400" b="1" kern="1200" dirty="0" smtClean="0">
                <a:effectLst/>
                <a:ea typeface="Times New Roman"/>
              </a:rPr>
              <a:t>$252,500</a:t>
            </a:r>
            <a:endParaRPr lang="en-AU" sz="1400" dirty="0">
              <a:ea typeface="Times New Roman"/>
            </a:endParaRPr>
          </a:p>
          <a:p>
            <a:pPr>
              <a:spcAft>
                <a:spcPts val="0"/>
              </a:spcAft>
              <a:tabLst>
                <a:tab pos="540385" algn="l"/>
              </a:tabLst>
            </a:pPr>
            <a:r>
              <a:rPr lang="en-US" sz="1400" b="1" i="1" dirty="0" smtClean="0">
                <a:solidFill>
                  <a:srgbClr val="C00000"/>
                </a:solidFill>
                <a:latin typeface="Segoe UI"/>
                <a:ea typeface="Times New Roman"/>
              </a:rPr>
              <a:t>(</a:t>
            </a:r>
            <a:r>
              <a:rPr lang="en-US" sz="1400" b="1" i="1" dirty="0" err="1" smtClean="0">
                <a:solidFill>
                  <a:srgbClr val="C00000"/>
                </a:solidFill>
                <a:latin typeface="Segoe UI"/>
                <a:ea typeface="Times New Roman"/>
              </a:rPr>
              <a:t>ie</a:t>
            </a:r>
            <a:r>
              <a:rPr lang="en-US" sz="1400" b="1" i="1" dirty="0" smtClean="0">
                <a:solidFill>
                  <a:srgbClr val="C00000"/>
                </a:solidFill>
                <a:latin typeface="Segoe UI"/>
                <a:ea typeface="Times New Roman"/>
              </a:rPr>
              <a:t> $37/ha in NSW)</a:t>
            </a:r>
            <a:endParaRPr lang="en-AU" sz="1400" dirty="0">
              <a:effectLst/>
              <a:ea typeface="Times New Roman"/>
            </a:endParaRPr>
          </a:p>
        </p:txBody>
      </p:sp>
      <p:sp>
        <p:nvSpPr>
          <p:cNvPr id="27" name="TextBox 10"/>
          <p:cNvSpPr txBox="1"/>
          <p:nvPr/>
        </p:nvSpPr>
        <p:spPr>
          <a:xfrm>
            <a:off x="396526" y="3266400"/>
            <a:ext cx="2807322" cy="95410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spcAft>
                <a:spcPts val="0"/>
              </a:spcAft>
            </a:pPr>
            <a:r>
              <a:rPr lang="en-AU" sz="1400" b="1" dirty="0" smtClean="0">
                <a:latin typeface="Arial Black" pitchFamily="34" charset="0"/>
                <a:ea typeface="Times New Roman"/>
              </a:rPr>
              <a:t>Overheads levy </a:t>
            </a:r>
            <a:r>
              <a:rPr lang="en-AU" sz="1400" dirty="0" smtClean="0">
                <a:latin typeface="Arial" pitchFamily="34" charset="0"/>
                <a:ea typeface="Times New Roman"/>
                <a:cs typeface="Arial" pitchFamily="34" charset="0"/>
              </a:rPr>
              <a:t>(Grants</a:t>
            </a:r>
            <a:r>
              <a:rPr lang="en-AU" sz="1400" dirty="0">
                <a:latin typeface="Arial" pitchFamily="34" charset="0"/>
                <a:ea typeface="Times New Roman"/>
                <a:cs typeface="Arial" pitchFamily="34" charset="0"/>
              </a:rPr>
              <a:t>, </a:t>
            </a:r>
            <a:r>
              <a:rPr lang="en-AU" sz="1400" dirty="0" smtClean="0">
                <a:latin typeface="Arial" pitchFamily="34" charset="0"/>
                <a:ea typeface="Times New Roman"/>
                <a:cs typeface="Arial" pitchFamily="34" charset="0"/>
              </a:rPr>
              <a:t>Sponsorships, </a:t>
            </a:r>
            <a:r>
              <a:rPr lang="en-AU" sz="1400" dirty="0" err="1" smtClean="0">
                <a:latin typeface="Arial" pitchFamily="34" charset="0"/>
                <a:ea typeface="Times New Roman"/>
                <a:cs typeface="Arial" pitchFamily="34" charset="0"/>
              </a:rPr>
              <a:t>etc</a:t>
            </a:r>
            <a:r>
              <a:rPr lang="en-AU" sz="1400" dirty="0" smtClean="0">
                <a:latin typeface="Arial" pitchFamily="34" charset="0"/>
                <a:ea typeface="Times New Roman"/>
                <a:cs typeface="Arial" pitchFamily="34" charset="0"/>
              </a:rPr>
              <a:t> are bonuses)</a:t>
            </a:r>
            <a:endParaRPr lang="en-AU" sz="1400" dirty="0">
              <a:latin typeface="Arial" pitchFamily="34" charset="0"/>
              <a:ea typeface="Times New Roman"/>
              <a:cs typeface="Arial" pitchFamily="34" charset="0"/>
            </a:endParaRPr>
          </a:p>
          <a:p>
            <a:pPr>
              <a:tabLst>
                <a:tab pos="540385" algn="l"/>
              </a:tabLst>
            </a:pPr>
            <a:r>
              <a:rPr lang="en-AU" sz="1400" dirty="0">
                <a:ea typeface="Times New Roman"/>
              </a:rPr>
              <a:t>Various	</a:t>
            </a:r>
            <a:r>
              <a:rPr lang="en-AU" sz="1400" dirty="0" smtClean="0">
                <a:ea typeface="Times New Roman"/>
              </a:rPr>
              <a:t> - estimate</a:t>
            </a:r>
            <a:r>
              <a:rPr lang="en-AU" sz="1400" dirty="0">
                <a:ea typeface="Times New Roman"/>
              </a:rPr>
              <a:t>	</a:t>
            </a:r>
            <a:r>
              <a:rPr lang="en-AU" sz="1400" b="1" dirty="0" smtClean="0">
                <a:ea typeface="Times New Roman"/>
              </a:rPr>
              <a:t>$5,000</a:t>
            </a:r>
          </a:p>
          <a:p>
            <a:pPr>
              <a:tabLst>
                <a:tab pos="540385" algn="l"/>
              </a:tabLst>
            </a:pPr>
            <a:r>
              <a:rPr lang="en-US" sz="1400" b="1" i="1" dirty="0">
                <a:solidFill>
                  <a:srgbClr val="C00000"/>
                </a:solidFill>
                <a:latin typeface="Segoe UI"/>
                <a:ea typeface="Times New Roman"/>
              </a:rPr>
              <a:t>(</a:t>
            </a:r>
            <a:r>
              <a:rPr lang="en-US" sz="1400" b="1" i="1" dirty="0" err="1">
                <a:solidFill>
                  <a:srgbClr val="C00000"/>
                </a:solidFill>
                <a:latin typeface="Segoe UI"/>
                <a:ea typeface="Times New Roman"/>
              </a:rPr>
              <a:t>ie</a:t>
            </a:r>
            <a:r>
              <a:rPr lang="en-US" sz="1400" b="1" i="1" dirty="0">
                <a:solidFill>
                  <a:srgbClr val="C00000"/>
                </a:solidFill>
                <a:latin typeface="Segoe UI"/>
                <a:ea typeface="Times New Roman"/>
              </a:rPr>
              <a:t> </a:t>
            </a:r>
            <a:r>
              <a:rPr lang="en-US" sz="1400" b="1" i="1" dirty="0" smtClean="0">
                <a:solidFill>
                  <a:srgbClr val="C00000"/>
                </a:solidFill>
                <a:latin typeface="Segoe UI"/>
                <a:ea typeface="Times New Roman"/>
              </a:rPr>
              <a:t>$1/ha </a:t>
            </a:r>
            <a:r>
              <a:rPr lang="en-US" sz="1400" b="1" i="1" dirty="0">
                <a:solidFill>
                  <a:srgbClr val="C00000"/>
                </a:solidFill>
                <a:latin typeface="Segoe UI"/>
                <a:ea typeface="Times New Roman"/>
              </a:rPr>
              <a:t>in NSW</a:t>
            </a:r>
            <a:r>
              <a:rPr lang="en-US" sz="1400" b="1" i="1" dirty="0" smtClean="0">
                <a:solidFill>
                  <a:srgbClr val="C00000"/>
                </a:solidFill>
                <a:latin typeface="Segoe UI"/>
                <a:ea typeface="Times New Roman"/>
              </a:rPr>
              <a:t>)</a:t>
            </a:r>
            <a:endParaRPr lang="en-AU" sz="1400" b="1" dirty="0">
              <a:ea typeface="Times New Roman"/>
            </a:endParaRPr>
          </a:p>
        </p:txBody>
      </p:sp>
      <p:sp>
        <p:nvSpPr>
          <p:cNvPr id="30" name="TextBox 8"/>
          <p:cNvSpPr txBox="1"/>
          <p:nvPr/>
        </p:nvSpPr>
        <p:spPr>
          <a:xfrm>
            <a:off x="418503" y="1700808"/>
            <a:ext cx="2795657" cy="57150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noAutofit/>
          </a:bodyPr>
          <a:lstStyle/>
          <a:p>
            <a:pPr>
              <a:lnSpc>
                <a:spcPct val="115000"/>
              </a:lnSpc>
            </a:pPr>
            <a:r>
              <a:rPr lang="en-AU" sz="1400" b="1" dirty="0">
                <a:latin typeface="Arial Black" pitchFamily="34" charset="0"/>
                <a:ea typeface="Times New Roman"/>
              </a:rPr>
              <a:t>Gov’t Matching / Leverage</a:t>
            </a:r>
          </a:p>
          <a:p>
            <a:pPr>
              <a:lnSpc>
                <a:spcPct val="115000"/>
              </a:lnSpc>
              <a:tabLst>
                <a:tab pos="540385" algn="l"/>
              </a:tabLst>
            </a:pPr>
            <a:r>
              <a:rPr lang="en-AU" sz="1400" dirty="0">
                <a:ea typeface="Times New Roman"/>
              </a:rPr>
              <a:t>RD&amp;E:		</a:t>
            </a:r>
            <a:r>
              <a:rPr lang="en-AU" sz="1400" dirty="0" smtClean="0">
                <a:ea typeface="Times New Roman"/>
              </a:rPr>
              <a:t>	</a:t>
            </a:r>
            <a:r>
              <a:rPr lang="en-AU" sz="1400" b="1" dirty="0" smtClean="0">
                <a:ea typeface="Times New Roman"/>
              </a:rPr>
              <a:t>$252,500</a:t>
            </a:r>
            <a:endParaRPr lang="en-AU" sz="1400" b="1" dirty="0">
              <a:ea typeface="Times New Roman"/>
            </a:endParaRPr>
          </a:p>
        </p:txBody>
      </p:sp>
      <p:sp>
        <p:nvSpPr>
          <p:cNvPr id="37" name="TextBox 10"/>
          <p:cNvSpPr txBox="1"/>
          <p:nvPr/>
        </p:nvSpPr>
        <p:spPr>
          <a:xfrm>
            <a:off x="6286034" y="1988840"/>
            <a:ext cx="2487456" cy="738664"/>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spcAft>
                <a:spcPts val="0"/>
              </a:spcAft>
            </a:pPr>
            <a:r>
              <a:rPr lang="en-AU" sz="1400" b="1" dirty="0" smtClean="0">
                <a:solidFill>
                  <a:schemeClr val="tx1"/>
                </a:solidFill>
                <a:latin typeface="Arial Black" pitchFamily="34" charset="0"/>
                <a:ea typeface="Times New Roman"/>
              </a:rPr>
              <a:t>Nat’l Aqua Council Membership</a:t>
            </a:r>
            <a:endParaRPr lang="en-AU" sz="1400" b="1" dirty="0">
              <a:solidFill>
                <a:schemeClr val="tx1"/>
              </a:solidFill>
              <a:latin typeface="Arial Black" pitchFamily="34" charset="0"/>
              <a:ea typeface="Times New Roman"/>
            </a:endParaRPr>
          </a:p>
          <a:p>
            <a:pPr>
              <a:tabLst>
                <a:tab pos="540385" algn="l"/>
              </a:tabLst>
            </a:pPr>
            <a:r>
              <a:rPr lang="en-AU" sz="1400" b="1" dirty="0">
                <a:solidFill>
                  <a:srgbClr val="FFFFFF"/>
                </a:solidFill>
                <a:latin typeface="Segoe UI"/>
                <a:ea typeface="Times New Roman"/>
              </a:rPr>
              <a:t>Estimate </a:t>
            </a:r>
            <a:r>
              <a:rPr lang="en-AU" sz="1400" dirty="0" smtClean="0">
                <a:ea typeface="Times New Roman"/>
              </a:rPr>
              <a:t>                   </a:t>
            </a:r>
            <a:r>
              <a:rPr lang="en-AU" sz="1400" b="1" dirty="0">
                <a:solidFill>
                  <a:srgbClr val="FFFFFF"/>
                </a:solidFill>
                <a:latin typeface="Segoe UI"/>
                <a:ea typeface="Times New Roman"/>
              </a:rPr>
              <a:t>$12,000</a:t>
            </a:r>
          </a:p>
        </p:txBody>
      </p:sp>
      <p:cxnSp>
        <p:nvCxnSpPr>
          <p:cNvPr id="31" name="Straight Arrow Connector 30"/>
          <p:cNvCxnSpPr/>
          <p:nvPr/>
        </p:nvCxnSpPr>
        <p:spPr>
          <a:xfrm flipV="1">
            <a:off x="2987824" y="5039596"/>
            <a:ext cx="720081" cy="1053700"/>
          </a:xfrm>
          <a:prstGeom prst="straightConnector1">
            <a:avLst/>
          </a:prstGeom>
          <a:ln>
            <a:prstDash val="sysDash"/>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6" name="TextBox 10"/>
          <p:cNvSpPr txBox="1"/>
          <p:nvPr/>
        </p:nvSpPr>
        <p:spPr>
          <a:xfrm>
            <a:off x="414756" y="2402304"/>
            <a:ext cx="2789092" cy="73866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spcAft>
                <a:spcPts val="0"/>
              </a:spcAft>
            </a:pPr>
            <a:r>
              <a:rPr lang="en-AU" sz="1400" b="1" dirty="0" smtClean="0">
                <a:latin typeface="Arial Black" pitchFamily="34" charset="0"/>
                <a:ea typeface="Times New Roman"/>
              </a:rPr>
              <a:t>Nat’l Aqua Council Membership</a:t>
            </a:r>
            <a:endParaRPr lang="en-AU" sz="1400" b="1" dirty="0">
              <a:latin typeface="Arial Black" pitchFamily="34" charset="0"/>
              <a:ea typeface="Times New Roman"/>
            </a:endParaRPr>
          </a:p>
          <a:p>
            <a:pPr>
              <a:tabLst>
                <a:tab pos="540385" algn="l"/>
              </a:tabLst>
            </a:pPr>
            <a:r>
              <a:rPr lang="en-AU" sz="1400" dirty="0" smtClean="0">
                <a:ea typeface="Times New Roman"/>
              </a:rPr>
              <a:t>Estimate	</a:t>
            </a:r>
            <a:r>
              <a:rPr lang="en-AU" sz="1400" dirty="0">
                <a:ea typeface="Times New Roman"/>
              </a:rPr>
              <a:t>	</a:t>
            </a:r>
            <a:r>
              <a:rPr lang="en-AU" sz="1400" b="1" dirty="0">
                <a:ea typeface="Times New Roman"/>
              </a:rPr>
              <a:t>$</a:t>
            </a:r>
            <a:r>
              <a:rPr lang="en-AU" sz="1400" b="1" dirty="0" smtClean="0">
                <a:ea typeface="Times New Roman"/>
              </a:rPr>
              <a:t>12,000</a:t>
            </a:r>
            <a:endParaRPr lang="en-AU" sz="1400" b="1" dirty="0">
              <a:ea typeface="Times New Roman"/>
            </a:endParaRPr>
          </a:p>
        </p:txBody>
      </p:sp>
      <p:sp>
        <p:nvSpPr>
          <p:cNvPr id="55" name="TextBox 11"/>
          <p:cNvSpPr txBox="1"/>
          <p:nvPr/>
        </p:nvSpPr>
        <p:spPr>
          <a:xfrm>
            <a:off x="6271329" y="1052736"/>
            <a:ext cx="2477135" cy="692497"/>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spcAft>
                <a:spcPts val="0"/>
              </a:spcAft>
            </a:pPr>
            <a:r>
              <a:rPr lang="en-AU" sz="1400" b="1" kern="1200" dirty="0">
                <a:solidFill>
                  <a:srgbClr val="000000"/>
                </a:solidFill>
                <a:effectLst/>
                <a:latin typeface="Arial Black" pitchFamily="34" charset="0"/>
                <a:ea typeface="Times New Roman"/>
              </a:rPr>
              <a:t>Oyster RD&amp;E Projects </a:t>
            </a:r>
            <a:r>
              <a:rPr lang="en-AU" sz="1100" kern="1200" dirty="0">
                <a:solidFill>
                  <a:srgbClr val="000000"/>
                </a:solidFill>
                <a:effectLst/>
                <a:latin typeface="Segoe UI"/>
                <a:ea typeface="Times New Roman"/>
              </a:rPr>
              <a:t>(</a:t>
            </a:r>
            <a:r>
              <a:rPr lang="en-AU" sz="1100" kern="1200" dirty="0" err="1">
                <a:solidFill>
                  <a:srgbClr val="000000"/>
                </a:solidFill>
                <a:effectLst/>
                <a:latin typeface="Segoe UI"/>
                <a:ea typeface="Times New Roman"/>
              </a:rPr>
              <a:t>incl</a:t>
            </a:r>
            <a:r>
              <a:rPr lang="en-AU" sz="1100" kern="1200" dirty="0">
                <a:solidFill>
                  <a:srgbClr val="000000"/>
                </a:solidFill>
                <a:effectLst/>
                <a:latin typeface="Segoe UI"/>
                <a:ea typeface="Times New Roman"/>
              </a:rPr>
              <a:t> management/co-ordination)</a:t>
            </a:r>
            <a:endParaRPr lang="en-AU" sz="1200" dirty="0">
              <a:effectLst/>
              <a:latin typeface="Times New Roman"/>
              <a:ea typeface="Times New Roman"/>
            </a:endParaRPr>
          </a:p>
          <a:p>
            <a:pPr>
              <a:spcAft>
                <a:spcPts val="0"/>
              </a:spcAft>
            </a:pPr>
            <a:r>
              <a:rPr lang="en-US" sz="1400" b="1" kern="1200" dirty="0" smtClean="0">
                <a:solidFill>
                  <a:srgbClr val="FFFFFF"/>
                </a:solidFill>
                <a:effectLst/>
                <a:latin typeface="Segoe UI"/>
                <a:ea typeface="Times New Roman"/>
              </a:rPr>
              <a:t>Investment         $505,000</a:t>
            </a:r>
            <a:endParaRPr lang="en-AU" sz="1400" dirty="0">
              <a:effectLst/>
              <a:latin typeface="Times New Roman"/>
              <a:ea typeface="Times New Roman"/>
            </a:endParaRPr>
          </a:p>
        </p:txBody>
      </p:sp>
      <p:sp>
        <p:nvSpPr>
          <p:cNvPr id="62" name="TextBox 11"/>
          <p:cNvSpPr txBox="1"/>
          <p:nvPr/>
        </p:nvSpPr>
        <p:spPr>
          <a:xfrm>
            <a:off x="6276761" y="3297758"/>
            <a:ext cx="2477135" cy="70788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spcAft>
                <a:spcPts val="0"/>
              </a:spcAft>
            </a:pPr>
            <a:r>
              <a:rPr lang="en-AU" sz="1400" b="1" kern="1200" dirty="0" smtClean="0">
                <a:solidFill>
                  <a:srgbClr val="000000"/>
                </a:solidFill>
                <a:effectLst/>
                <a:latin typeface="Arial Black" pitchFamily="34" charset="0"/>
                <a:ea typeface="Times New Roman"/>
              </a:rPr>
              <a:t>OA Overhead</a:t>
            </a:r>
          </a:p>
          <a:p>
            <a:pPr>
              <a:spcAft>
                <a:spcPts val="0"/>
              </a:spcAft>
            </a:pPr>
            <a:r>
              <a:rPr lang="en-AU" sz="1400" b="1" kern="1200" dirty="0" smtClean="0">
                <a:solidFill>
                  <a:srgbClr val="000000"/>
                </a:solidFill>
                <a:effectLst/>
                <a:ea typeface="Times New Roman"/>
              </a:rPr>
              <a:t>(SA currently carry the can!)</a:t>
            </a:r>
            <a:endParaRPr lang="en-AU" sz="1200" dirty="0">
              <a:effectLst/>
              <a:ea typeface="Times New Roman"/>
            </a:endParaRPr>
          </a:p>
          <a:p>
            <a:pPr>
              <a:spcAft>
                <a:spcPts val="0"/>
              </a:spcAft>
              <a:tabLst>
                <a:tab pos="1346200" algn="l"/>
              </a:tabLst>
            </a:pPr>
            <a:r>
              <a:rPr lang="en-US" sz="1200" b="1" kern="1200" dirty="0" smtClean="0">
                <a:solidFill>
                  <a:srgbClr val="C00000"/>
                </a:solidFill>
                <a:effectLst/>
                <a:latin typeface="Segoe UI"/>
                <a:ea typeface="Times New Roman"/>
              </a:rPr>
              <a:t>Investment </a:t>
            </a:r>
            <a:r>
              <a:rPr lang="en-US" sz="900" b="1" kern="1200" dirty="0" smtClean="0">
                <a:solidFill>
                  <a:srgbClr val="C00000"/>
                </a:solidFill>
                <a:effectLst/>
                <a:latin typeface="Arial Narrow" pitchFamily="34" charset="0"/>
                <a:ea typeface="Times New Roman"/>
              </a:rPr>
              <a:t>(to confirm)</a:t>
            </a:r>
            <a:r>
              <a:rPr lang="en-US" sz="1200" b="1" kern="1200" dirty="0" smtClean="0">
                <a:solidFill>
                  <a:srgbClr val="C00000"/>
                </a:solidFill>
                <a:effectLst/>
                <a:latin typeface="Segoe UI"/>
                <a:ea typeface="Times New Roman"/>
              </a:rPr>
              <a:t>       $5,000</a:t>
            </a:r>
            <a:endParaRPr lang="en-AU" sz="1200" dirty="0">
              <a:solidFill>
                <a:srgbClr val="C00000"/>
              </a:solidFill>
              <a:effectLst/>
              <a:latin typeface="Times New Roman"/>
              <a:ea typeface="Times New Roman"/>
            </a:endParaRPr>
          </a:p>
        </p:txBody>
      </p:sp>
      <p:sp>
        <p:nvSpPr>
          <p:cNvPr id="65" name="TextBox 11"/>
          <p:cNvSpPr txBox="1"/>
          <p:nvPr/>
        </p:nvSpPr>
        <p:spPr>
          <a:xfrm>
            <a:off x="6296355" y="5601434"/>
            <a:ext cx="2477135" cy="70788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spcAft>
                <a:spcPts val="0"/>
              </a:spcAft>
            </a:pPr>
            <a:r>
              <a:rPr lang="en-AU" sz="1400" b="1" kern="1200" dirty="0">
                <a:solidFill>
                  <a:srgbClr val="000000"/>
                </a:solidFill>
                <a:effectLst/>
                <a:latin typeface="Arial Black" pitchFamily="34" charset="0"/>
                <a:ea typeface="Times New Roman"/>
              </a:rPr>
              <a:t>Oyster </a:t>
            </a:r>
            <a:r>
              <a:rPr lang="en-AU" sz="1400" b="1" kern="1200" dirty="0" smtClean="0">
                <a:solidFill>
                  <a:srgbClr val="000000"/>
                </a:solidFill>
                <a:effectLst/>
                <a:latin typeface="Arial Black" pitchFamily="34" charset="0"/>
                <a:ea typeface="Times New Roman"/>
              </a:rPr>
              <a:t>Industry Image, Price Support Projects </a:t>
            </a:r>
            <a:endParaRPr lang="en-AU" sz="1100" dirty="0">
              <a:solidFill>
                <a:srgbClr val="000000"/>
              </a:solidFill>
              <a:latin typeface="Segoe UI"/>
              <a:ea typeface="Times New Roman"/>
            </a:endParaRPr>
          </a:p>
          <a:p>
            <a:pPr>
              <a:spcAft>
                <a:spcPts val="0"/>
              </a:spcAft>
              <a:tabLst>
                <a:tab pos="1612900" algn="l"/>
              </a:tabLst>
            </a:pPr>
            <a:r>
              <a:rPr lang="en-US" sz="1200" b="1" kern="1200" dirty="0" smtClean="0">
                <a:solidFill>
                  <a:srgbClr val="C00000"/>
                </a:solidFill>
                <a:effectLst/>
                <a:latin typeface="Segoe UI"/>
                <a:ea typeface="Times New Roman"/>
              </a:rPr>
              <a:t>Investment</a:t>
            </a:r>
            <a:r>
              <a:rPr lang="en-US" sz="900" b="1" dirty="0" smtClean="0">
                <a:solidFill>
                  <a:srgbClr val="C00000"/>
                </a:solidFill>
                <a:latin typeface="Arial Narrow" pitchFamily="34" charset="0"/>
                <a:ea typeface="Times New Roman"/>
              </a:rPr>
              <a:t> (to confirm) 	</a:t>
            </a:r>
            <a:r>
              <a:rPr lang="en-US" sz="1200" b="1" kern="1200" dirty="0" smtClean="0">
                <a:solidFill>
                  <a:srgbClr val="C00000"/>
                </a:solidFill>
                <a:effectLst/>
                <a:latin typeface="Segoe UI"/>
                <a:ea typeface="Times New Roman"/>
              </a:rPr>
              <a:t>$? nil</a:t>
            </a:r>
            <a:r>
              <a:rPr lang="en-US" sz="1200" b="1" kern="1200" dirty="0">
                <a:solidFill>
                  <a:srgbClr val="C00000"/>
                </a:solidFill>
                <a:effectLst/>
                <a:latin typeface="Segoe UI"/>
                <a:ea typeface="Times New Roman"/>
              </a:rPr>
              <a:t> </a:t>
            </a:r>
            <a:r>
              <a:rPr lang="en-US" sz="1200" b="1" kern="1200" dirty="0" smtClean="0">
                <a:solidFill>
                  <a:srgbClr val="C00000"/>
                </a:solidFill>
                <a:effectLst/>
                <a:latin typeface="Segoe UI"/>
                <a:ea typeface="Times New Roman"/>
              </a:rPr>
              <a:t>?</a:t>
            </a:r>
            <a:endParaRPr lang="en-AU" sz="1200" dirty="0">
              <a:solidFill>
                <a:srgbClr val="C00000"/>
              </a:solidFill>
              <a:effectLst/>
              <a:latin typeface="Times New Roman"/>
              <a:ea typeface="Times New Roman"/>
            </a:endParaRPr>
          </a:p>
        </p:txBody>
      </p:sp>
      <p:cxnSp>
        <p:nvCxnSpPr>
          <p:cNvPr id="71" name="Straight Arrow Connector 70"/>
          <p:cNvCxnSpPr/>
          <p:nvPr/>
        </p:nvCxnSpPr>
        <p:spPr>
          <a:xfrm flipV="1">
            <a:off x="2987824" y="4559134"/>
            <a:ext cx="720081" cy="155013"/>
          </a:xfrm>
          <a:prstGeom prst="straightConnector1">
            <a:avLst/>
          </a:prstGeom>
          <a:ln>
            <a:prstDash val="sysDash"/>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4" name="TextBox 8"/>
          <p:cNvSpPr txBox="1"/>
          <p:nvPr/>
        </p:nvSpPr>
        <p:spPr>
          <a:xfrm>
            <a:off x="399948" y="5128416"/>
            <a:ext cx="2789092" cy="129614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noAutofit/>
          </a:bodyPr>
          <a:lstStyle/>
          <a:p>
            <a:pPr>
              <a:spcAft>
                <a:spcPts val="0"/>
              </a:spcAft>
            </a:pPr>
            <a:r>
              <a:rPr lang="en-AU" sz="1400" b="1" dirty="0">
                <a:latin typeface="Arial Black" pitchFamily="34" charset="0"/>
                <a:ea typeface="Times New Roman"/>
              </a:rPr>
              <a:t>Marketing &amp; Promo Levy</a:t>
            </a:r>
          </a:p>
          <a:p>
            <a:pPr>
              <a:spcAft>
                <a:spcPts val="0"/>
              </a:spcAft>
            </a:pPr>
            <a:r>
              <a:rPr lang="en-AU" sz="1100" kern="1200" dirty="0">
                <a:solidFill>
                  <a:srgbClr val="000000"/>
                </a:solidFill>
                <a:effectLst/>
                <a:ea typeface="Times New Roman"/>
              </a:rPr>
              <a:t>For Industry image support, Community endorsement of industry license to operate, In-market generic promotion of oysters, etc</a:t>
            </a:r>
            <a:endParaRPr lang="en-AU" sz="1200" dirty="0">
              <a:effectLst/>
              <a:ea typeface="Times New Roman"/>
            </a:endParaRPr>
          </a:p>
          <a:p>
            <a:pPr>
              <a:spcAft>
                <a:spcPts val="0"/>
              </a:spcAft>
            </a:pPr>
            <a:r>
              <a:rPr lang="en-AU" sz="900" kern="1200" dirty="0">
                <a:solidFill>
                  <a:srgbClr val="000000"/>
                </a:solidFill>
                <a:effectLst/>
                <a:ea typeface="Times New Roman"/>
              </a:rPr>
              <a:t>(unmatched by DAFF, but can be leveraged through regional development organisations, states, EMDG, etc)</a:t>
            </a:r>
            <a:endParaRPr lang="en-AU" sz="1200" dirty="0">
              <a:effectLst/>
              <a:ea typeface="Times New Roman"/>
            </a:endParaRPr>
          </a:p>
          <a:p>
            <a:pPr>
              <a:spcAft>
                <a:spcPts val="0"/>
              </a:spcAft>
              <a:tabLst>
                <a:tab pos="540385" algn="l"/>
              </a:tabLst>
            </a:pPr>
            <a:r>
              <a:rPr lang="en-AU" sz="1400" dirty="0">
                <a:ea typeface="Times New Roman"/>
              </a:rPr>
              <a:t>Industry RD&amp;E: </a:t>
            </a:r>
            <a:r>
              <a:rPr lang="en-AU" sz="1200" kern="1200" dirty="0">
                <a:solidFill>
                  <a:srgbClr val="000000"/>
                </a:solidFill>
                <a:effectLst/>
                <a:ea typeface="Times New Roman"/>
              </a:rPr>
              <a:t>	</a:t>
            </a:r>
            <a:r>
              <a:rPr lang="en-AU" sz="1400" b="1" dirty="0" smtClean="0">
                <a:ea typeface="Times New Roman"/>
              </a:rPr>
              <a:t>$ nil</a:t>
            </a:r>
            <a:endParaRPr lang="en-AU" sz="1400" b="1" dirty="0">
              <a:ea typeface="Times New Roman"/>
            </a:endParaRPr>
          </a:p>
        </p:txBody>
      </p:sp>
      <p:sp>
        <p:nvSpPr>
          <p:cNvPr id="24" name="TextBox 11"/>
          <p:cNvSpPr txBox="1"/>
          <p:nvPr/>
        </p:nvSpPr>
        <p:spPr>
          <a:xfrm>
            <a:off x="6276761" y="4365104"/>
            <a:ext cx="2477135" cy="70788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spcAft>
                <a:spcPts val="0"/>
              </a:spcAft>
            </a:pPr>
            <a:r>
              <a:rPr lang="en-AU" sz="1400" b="1" kern="1200" dirty="0" smtClean="0">
                <a:solidFill>
                  <a:srgbClr val="000000"/>
                </a:solidFill>
                <a:effectLst/>
                <a:latin typeface="Arial Black" pitchFamily="34" charset="0"/>
                <a:ea typeface="Times New Roman"/>
              </a:rPr>
              <a:t>Biosecurity / Disease Response Program </a:t>
            </a:r>
            <a:endParaRPr lang="en-AU" sz="1100" dirty="0">
              <a:solidFill>
                <a:srgbClr val="000000"/>
              </a:solidFill>
              <a:latin typeface="Segoe UI"/>
              <a:ea typeface="Times New Roman"/>
            </a:endParaRPr>
          </a:p>
          <a:p>
            <a:pPr>
              <a:spcAft>
                <a:spcPts val="0"/>
              </a:spcAft>
              <a:tabLst>
                <a:tab pos="1612900" algn="l"/>
              </a:tabLst>
            </a:pPr>
            <a:r>
              <a:rPr lang="en-US" sz="1200" b="1" kern="1200" dirty="0" smtClean="0">
                <a:solidFill>
                  <a:srgbClr val="C00000"/>
                </a:solidFill>
                <a:effectLst/>
                <a:latin typeface="Segoe UI"/>
                <a:ea typeface="Times New Roman"/>
              </a:rPr>
              <a:t>Investment </a:t>
            </a:r>
            <a:r>
              <a:rPr lang="en-US" sz="900" b="1" dirty="0">
                <a:solidFill>
                  <a:srgbClr val="C00000"/>
                </a:solidFill>
                <a:latin typeface="Arial Narrow" pitchFamily="34" charset="0"/>
                <a:ea typeface="Times New Roman"/>
              </a:rPr>
              <a:t>(to confirm) </a:t>
            </a:r>
            <a:r>
              <a:rPr lang="en-US" sz="1200" b="1" kern="1200" dirty="0" smtClean="0">
                <a:solidFill>
                  <a:srgbClr val="C00000"/>
                </a:solidFill>
                <a:effectLst/>
                <a:latin typeface="Segoe UI"/>
                <a:ea typeface="Times New Roman"/>
              </a:rPr>
              <a:t>$ 23,000 </a:t>
            </a:r>
            <a:endParaRPr lang="en-AU" sz="1200" dirty="0">
              <a:solidFill>
                <a:srgbClr val="C00000"/>
              </a:solidFill>
              <a:effectLst/>
              <a:latin typeface="Times New Roman"/>
              <a:ea typeface="Times New Roman"/>
            </a:endParaRPr>
          </a:p>
        </p:txBody>
      </p:sp>
      <p:cxnSp>
        <p:nvCxnSpPr>
          <p:cNvPr id="28" name="Straight Arrow Connector 27"/>
          <p:cNvCxnSpPr/>
          <p:nvPr/>
        </p:nvCxnSpPr>
        <p:spPr>
          <a:xfrm flipV="1">
            <a:off x="5789057" y="2564904"/>
            <a:ext cx="496977" cy="504056"/>
          </a:xfrm>
          <a:prstGeom prst="straightConnector1">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5679745" y="4293096"/>
            <a:ext cx="569391" cy="504056"/>
          </a:xfrm>
          <a:prstGeom prst="straightConnector1">
            <a:avLst/>
          </a:prstGeom>
          <a:ln>
            <a:prstDash val="sysDash"/>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35" name="Straight Arrow Connector 34"/>
          <p:cNvCxnSpPr/>
          <p:nvPr/>
        </p:nvCxnSpPr>
        <p:spPr>
          <a:xfrm>
            <a:off x="5780749" y="5039596"/>
            <a:ext cx="505285" cy="592320"/>
          </a:xfrm>
          <a:prstGeom prst="straightConnector1">
            <a:avLst/>
          </a:prstGeom>
          <a:ln>
            <a:prstDash val="sysDash"/>
            <a:headEnd type="none" w="med" len="med"/>
            <a:tailEnd type="triangle" w="med" len="med"/>
          </a:ln>
        </p:spPr>
        <p:style>
          <a:lnRef idx="2">
            <a:schemeClr val="dk1"/>
          </a:lnRef>
          <a:fillRef idx="0">
            <a:schemeClr val="dk1"/>
          </a:fillRef>
          <a:effectRef idx="1">
            <a:schemeClr val="dk1"/>
          </a:effectRef>
          <a:fontRef idx="minor">
            <a:schemeClr val="tx1"/>
          </a:fontRef>
        </p:style>
      </p:cxnSp>
      <p:sp>
        <p:nvSpPr>
          <p:cNvPr id="8" name="TextBox 7"/>
          <p:cNvSpPr txBox="1"/>
          <p:nvPr/>
        </p:nvSpPr>
        <p:spPr>
          <a:xfrm>
            <a:off x="3707904" y="2564904"/>
            <a:ext cx="2081153" cy="261610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AU" sz="1600" dirty="0" smtClean="0">
                <a:latin typeface="Arial Black" pitchFamily="34" charset="0"/>
              </a:rPr>
              <a:t>Oysters Australia</a:t>
            </a:r>
          </a:p>
          <a:p>
            <a:pPr algn="ctr"/>
            <a:endParaRPr lang="en-AU" sz="1600" dirty="0" smtClean="0">
              <a:latin typeface="Arial Black" pitchFamily="34" charset="0"/>
            </a:endParaRPr>
          </a:p>
          <a:p>
            <a:pPr algn="ctr"/>
            <a:r>
              <a:rPr lang="en-AU" sz="1600" dirty="0" smtClean="0">
                <a:latin typeface="Arial Black" pitchFamily="34" charset="0"/>
              </a:rPr>
              <a:t>2013 BUDGET</a:t>
            </a:r>
          </a:p>
          <a:p>
            <a:pPr algn="ctr"/>
            <a:endParaRPr lang="en-AU" sz="1600" dirty="0" smtClean="0">
              <a:latin typeface="Arial Black" pitchFamily="34" charset="0"/>
            </a:endParaRPr>
          </a:p>
          <a:p>
            <a:r>
              <a:rPr lang="en-AU" sz="1400" b="1" dirty="0" smtClean="0">
                <a:latin typeface="+mj-lt"/>
              </a:rPr>
              <a:t>RDE	$505,000</a:t>
            </a:r>
          </a:p>
          <a:p>
            <a:endParaRPr lang="en-AU" sz="1400" b="1" dirty="0">
              <a:latin typeface="+mj-lt"/>
            </a:endParaRPr>
          </a:p>
          <a:p>
            <a:r>
              <a:rPr lang="en-AU" sz="1400" b="1" dirty="0" smtClean="0">
                <a:latin typeface="+mj-lt"/>
              </a:rPr>
              <a:t>Other	$40,000</a:t>
            </a:r>
          </a:p>
          <a:p>
            <a:endParaRPr lang="en-AU" sz="1400" dirty="0">
              <a:latin typeface="Arial Black" pitchFamily="34" charset="0"/>
            </a:endParaRPr>
          </a:p>
          <a:p>
            <a:r>
              <a:rPr lang="en-AU" sz="1400" dirty="0" smtClean="0">
                <a:latin typeface="Arial Black" pitchFamily="34" charset="0"/>
              </a:rPr>
              <a:t>TOTAL	$545,000</a:t>
            </a:r>
          </a:p>
          <a:p>
            <a:pPr algn="ctr"/>
            <a:endParaRPr lang="en-AU" sz="1400" dirty="0" smtClean="0">
              <a:latin typeface="Arial Black" pitchFamily="34" charset="0"/>
            </a:endParaRPr>
          </a:p>
        </p:txBody>
      </p:sp>
      <p:sp>
        <p:nvSpPr>
          <p:cNvPr id="54" name="TextBox 10"/>
          <p:cNvSpPr txBox="1"/>
          <p:nvPr/>
        </p:nvSpPr>
        <p:spPr>
          <a:xfrm>
            <a:off x="414756" y="4293096"/>
            <a:ext cx="2789092" cy="73866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spcAft>
                <a:spcPts val="0"/>
              </a:spcAft>
            </a:pPr>
            <a:r>
              <a:rPr lang="en-AU" sz="1400" b="1" dirty="0" smtClean="0">
                <a:latin typeface="Arial Black" pitchFamily="34" charset="0"/>
                <a:ea typeface="Times New Roman"/>
              </a:rPr>
              <a:t>OA Biosecurity Levy</a:t>
            </a:r>
            <a:endParaRPr lang="en-AU" sz="1400" b="1" dirty="0">
              <a:latin typeface="Arial Black" pitchFamily="34" charset="0"/>
              <a:ea typeface="Times New Roman"/>
            </a:endParaRPr>
          </a:p>
          <a:p>
            <a:pPr>
              <a:tabLst>
                <a:tab pos="540385" algn="l"/>
              </a:tabLst>
            </a:pPr>
            <a:r>
              <a:rPr lang="en-AU" sz="1400" dirty="0">
                <a:ea typeface="Times New Roman"/>
              </a:rPr>
              <a:t>Various	</a:t>
            </a:r>
            <a:r>
              <a:rPr lang="en-AU" sz="1400" dirty="0" smtClean="0">
                <a:ea typeface="Times New Roman"/>
              </a:rPr>
              <a:t> - estimate</a:t>
            </a:r>
            <a:r>
              <a:rPr lang="en-AU" sz="1400" dirty="0">
                <a:ea typeface="Times New Roman"/>
              </a:rPr>
              <a:t>	</a:t>
            </a:r>
            <a:r>
              <a:rPr lang="en-AU" sz="1400" b="1" dirty="0" smtClean="0">
                <a:ea typeface="Times New Roman"/>
              </a:rPr>
              <a:t>$23,000</a:t>
            </a:r>
          </a:p>
          <a:p>
            <a:pPr>
              <a:tabLst>
                <a:tab pos="540385" algn="l"/>
              </a:tabLst>
            </a:pPr>
            <a:r>
              <a:rPr lang="en-US" sz="1400" b="1" i="1" dirty="0">
                <a:solidFill>
                  <a:srgbClr val="C00000"/>
                </a:solidFill>
                <a:latin typeface="Segoe UI"/>
                <a:ea typeface="Times New Roman"/>
              </a:rPr>
              <a:t>(</a:t>
            </a:r>
            <a:r>
              <a:rPr lang="en-US" sz="1400" b="1" i="1" dirty="0" err="1">
                <a:solidFill>
                  <a:srgbClr val="C00000"/>
                </a:solidFill>
                <a:latin typeface="Segoe UI"/>
                <a:ea typeface="Times New Roman"/>
              </a:rPr>
              <a:t>ie</a:t>
            </a:r>
            <a:r>
              <a:rPr lang="en-US" sz="1400" b="1" i="1" dirty="0">
                <a:solidFill>
                  <a:srgbClr val="C00000"/>
                </a:solidFill>
                <a:latin typeface="Segoe UI"/>
                <a:ea typeface="Times New Roman"/>
              </a:rPr>
              <a:t> $4/ha SA &amp; </a:t>
            </a:r>
            <a:r>
              <a:rPr lang="en-US" sz="1400" b="1" i="1" dirty="0" err="1">
                <a:solidFill>
                  <a:srgbClr val="C00000"/>
                </a:solidFill>
                <a:latin typeface="Segoe UI"/>
                <a:ea typeface="Times New Roman"/>
              </a:rPr>
              <a:t>Tas</a:t>
            </a:r>
            <a:r>
              <a:rPr lang="en-US" sz="1400" b="1" i="1" dirty="0">
                <a:solidFill>
                  <a:srgbClr val="C00000"/>
                </a:solidFill>
                <a:latin typeface="Segoe UI"/>
                <a:ea typeface="Times New Roman"/>
              </a:rPr>
              <a:t> interested)</a:t>
            </a:r>
            <a:endParaRPr lang="en-AU" sz="1400" dirty="0">
              <a:ea typeface="Times New Roman"/>
            </a:endParaRPr>
          </a:p>
        </p:txBody>
      </p:sp>
    </p:spTree>
    <p:extLst>
      <p:ext uri="{BB962C8B-B14F-4D97-AF65-F5344CB8AC3E}">
        <p14:creationId xmlns:p14="http://schemas.microsoft.com/office/powerpoint/2010/main" val="429034895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5112568" cy="611986"/>
          </a:xfrm>
        </p:spPr>
        <p:txBody>
          <a:bodyPr>
            <a:noAutofit/>
          </a:bodyPr>
          <a:lstStyle/>
          <a:p>
            <a:pPr algn="l"/>
            <a:r>
              <a:rPr lang="en-AU" sz="2400" b="1" u="sng" dirty="0" smtClean="0">
                <a:solidFill>
                  <a:schemeClr val="tx2">
                    <a:lumMod val="60000"/>
                    <a:lumOff val="40000"/>
                  </a:schemeClr>
                </a:solidFill>
              </a:rPr>
              <a:t>4 questions</a:t>
            </a:r>
            <a:endParaRPr lang="en-AU" sz="2400" b="1" u="sng" dirty="0">
              <a:solidFill>
                <a:schemeClr val="tx2">
                  <a:lumMod val="60000"/>
                  <a:lumOff val="40000"/>
                </a:schemeClr>
              </a:solidFill>
            </a:endParaRPr>
          </a:p>
        </p:txBody>
      </p:sp>
      <p:sp>
        <p:nvSpPr>
          <p:cNvPr id="18" name="Content Placeholder 3"/>
          <p:cNvSpPr txBox="1">
            <a:spLocks/>
          </p:cNvSpPr>
          <p:nvPr/>
        </p:nvSpPr>
        <p:spPr>
          <a:xfrm>
            <a:off x="395536" y="1196752"/>
            <a:ext cx="8327808" cy="4248472"/>
          </a:xfrm>
          <a:prstGeom prst="rect">
            <a:avLst/>
          </a:prstGeom>
        </p:spPr>
        <p:txBody>
          <a:bodyPr vert="horz" lIns="91440" tIns="45720" rIns="91440" bIns="45720" rtlCol="0">
            <a:normAutofit lnSpcReduction="10000"/>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marL="742950" indent="-742950">
              <a:buFont typeface="+mj-lt"/>
              <a:buAutoNum type="arabicPeriod"/>
            </a:pPr>
            <a:r>
              <a:rPr lang="en-AU" sz="2600" b="0" dirty="0" smtClean="0">
                <a:solidFill>
                  <a:srgbClr val="FF0000"/>
                </a:solidFill>
              </a:rPr>
              <a:t>Do you support a national oyster levy where equitable rates apply to all grower investors?</a:t>
            </a:r>
          </a:p>
          <a:p>
            <a:pPr marL="742950" indent="-742950">
              <a:buFont typeface="+mj-lt"/>
              <a:buAutoNum type="arabicPeriod"/>
            </a:pPr>
            <a:r>
              <a:rPr lang="en-AU" sz="2600" b="0" dirty="0" smtClean="0"/>
              <a:t>Based on 1, do you support a levy where the states then decide on the collection mechanism that suits them </a:t>
            </a:r>
            <a:r>
              <a:rPr lang="en-AU" sz="2400" b="0" i="1" dirty="0" smtClean="0"/>
              <a:t>(</a:t>
            </a:r>
            <a:r>
              <a:rPr lang="en-AU" sz="2400" b="0" i="1" dirty="0" err="1" smtClean="0"/>
              <a:t>ie</a:t>
            </a:r>
            <a:r>
              <a:rPr lang="en-AU" sz="2400" b="0" i="1" dirty="0" smtClean="0"/>
              <a:t> $/ha, $/dozen sold, </a:t>
            </a:r>
            <a:r>
              <a:rPr lang="en-AU" sz="2400" b="0" i="1" dirty="0" err="1" smtClean="0"/>
              <a:t>etc</a:t>
            </a:r>
            <a:r>
              <a:rPr lang="en-AU" sz="2400" b="0" i="1" dirty="0" smtClean="0"/>
              <a:t>)</a:t>
            </a:r>
            <a:r>
              <a:rPr lang="en-AU" sz="2600" b="0" dirty="0" smtClean="0"/>
              <a:t>?</a:t>
            </a:r>
          </a:p>
          <a:p>
            <a:pPr marL="742950" indent="-742950">
              <a:buFont typeface="+mj-lt"/>
              <a:buAutoNum type="arabicPeriod"/>
            </a:pPr>
            <a:r>
              <a:rPr lang="en-AU" sz="2600" b="0" dirty="0" smtClean="0">
                <a:solidFill>
                  <a:srgbClr val="FF0000"/>
                </a:solidFill>
              </a:rPr>
              <a:t>Should States receive share of national levy pool  or make own arrangements </a:t>
            </a:r>
            <a:r>
              <a:rPr lang="en-AU" sz="2400" b="0" i="1" dirty="0" smtClean="0">
                <a:solidFill>
                  <a:srgbClr val="FF0000"/>
                </a:solidFill>
              </a:rPr>
              <a:t>(</a:t>
            </a:r>
            <a:r>
              <a:rPr lang="en-AU" sz="2400" b="0" i="1" dirty="0" err="1" smtClean="0">
                <a:solidFill>
                  <a:srgbClr val="FF0000"/>
                </a:solidFill>
              </a:rPr>
              <a:t>ie</a:t>
            </a:r>
            <a:r>
              <a:rPr lang="en-AU" sz="2400" b="0" i="1" dirty="0" smtClean="0">
                <a:solidFill>
                  <a:srgbClr val="FF0000"/>
                </a:solidFill>
              </a:rPr>
              <a:t> get funds back again for state based investment)?</a:t>
            </a:r>
          </a:p>
          <a:p>
            <a:pPr marL="742950" indent="-742950">
              <a:buFont typeface="+mj-lt"/>
              <a:buAutoNum type="arabicPeriod"/>
            </a:pPr>
            <a:r>
              <a:rPr lang="en-AU" sz="2600" b="0" dirty="0" smtClean="0"/>
              <a:t>Do you support a non RDE levy for Biosecurity, OA overheads, marketing, ASI/breeding, ?? </a:t>
            </a:r>
          </a:p>
          <a:p>
            <a:endParaRPr lang="en-AU" sz="2900" b="0" dirty="0" smtClean="0"/>
          </a:p>
          <a:p>
            <a:pPr marL="182563" indent="-182563">
              <a:buFont typeface="Arial" pitchFamily="34" charset="0"/>
              <a:buChar char="•"/>
            </a:pPr>
            <a:endParaRPr lang="en-AU" sz="3400" b="0" dirty="0"/>
          </a:p>
        </p:txBody>
      </p:sp>
      <p:sp>
        <p:nvSpPr>
          <p:cNvPr id="3" name="TextBox 2"/>
          <p:cNvSpPr txBox="1"/>
          <p:nvPr/>
        </p:nvSpPr>
        <p:spPr>
          <a:xfrm>
            <a:off x="395536" y="5733256"/>
            <a:ext cx="8640961" cy="923330"/>
          </a:xfrm>
          <a:prstGeom prst="rect">
            <a:avLst/>
          </a:prstGeom>
          <a:noFill/>
        </p:spPr>
        <p:txBody>
          <a:bodyPr wrap="square" rtlCol="0">
            <a:spAutoFit/>
          </a:bodyPr>
          <a:lstStyle/>
          <a:p>
            <a:r>
              <a:rPr lang="en-AU" b="1" dirty="0" smtClean="0"/>
              <a:t>What next:</a:t>
            </a:r>
            <a:r>
              <a:rPr lang="en-AU" dirty="0" smtClean="0"/>
              <a:t> This is initial consultation – began in April in NSW, ending in August in SA. This is not a vote. The final step is a ballot process – possibly in 2014 – but not until OA can see there’s enough support)</a:t>
            </a:r>
            <a:endParaRPr lang="en-AU" dirty="0"/>
          </a:p>
        </p:txBody>
      </p:sp>
      <p:pic>
        <p:nvPicPr>
          <p:cNvPr id="5" name="Picture 2" descr="C:\Users\Ewan\Documents\Data on new Gigabyte server\WORKFILE\PROJECTS\2014 - SCRC Oyster Aust Fund Mechanism\Project\Workshops\national-R_and_D_Levy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1094" y="9667"/>
            <a:ext cx="1684987" cy="1296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12410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48272" y="2420888"/>
            <a:ext cx="6621108" cy="1569660"/>
          </a:xfrm>
          <a:prstGeom prst="rect">
            <a:avLst/>
          </a:prstGeom>
          <a:noFill/>
        </p:spPr>
        <p:txBody>
          <a:bodyPr wrap="none" rtlCol="0">
            <a:spAutoFit/>
          </a:bodyPr>
          <a:lstStyle/>
          <a:p>
            <a:r>
              <a:rPr lang="en-AU" sz="2400" dirty="0" smtClean="0"/>
              <a:t>Something you missed?</a:t>
            </a:r>
          </a:p>
          <a:p>
            <a:endParaRPr lang="en-AU" dirty="0"/>
          </a:p>
          <a:p>
            <a:r>
              <a:rPr lang="en-AU" dirty="0">
                <a:hlinkClick r:id="rId2"/>
              </a:rPr>
              <a:t>http://oystersaustraliablog.org.au</a:t>
            </a:r>
            <a:r>
              <a:rPr lang="en-AU" dirty="0" smtClean="0">
                <a:hlinkClick r:id="rId2"/>
              </a:rPr>
              <a:t>/</a:t>
            </a:r>
            <a:r>
              <a:rPr lang="en-AU" dirty="0" smtClean="0"/>
              <a:t>    Subscribe to the quarterly news</a:t>
            </a:r>
          </a:p>
          <a:p>
            <a:endParaRPr lang="en-AU" dirty="0"/>
          </a:p>
          <a:p>
            <a:r>
              <a:rPr lang="en-AU" dirty="0" smtClean="0"/>
              <a:t>Email: </a:t>
            </a:r>
            <a:r>
              <a:rPr lang="en-AU" dirty="0" smtClean="0">
                <a:hlinkClick r:id="rId3"/>
              </a:rPr>
              <a:t>oystersaustralia@gmail.com</a:t>
            </a:r>
            <a:r>
              <a:rPr lang="en-AU" dirty="0" smtClean="0"/>
              <a:t> </a:t>
            </a:r>
            <a:endParaRPr lang="en-AU" dirty="0"/>
          </a:p>
        </p:txBody>
      </p:sp>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79712" y="47045"/>
            <a:ext cx="4480115" cy="1811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76056" y="5023592"/>
            <a:ext cx="931065" cy="1224136"/>
          </a:xfrm>
          <a:prstGeom prst="rect">
            <a:avLst/>
          </a:prstGeom>
        </p:spPr>
      </p:pic>
      <p:pic>
        <p:nvPicPr>
          <p:cNvPr id="5"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55776" y="5275279"/>
            <a:ext cx="2160240" cy="64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331640" y="5023592"/>
            <a:ext cx="1092415" cy="369332"/>
          </a:xfrm>
          <a:prstGeom prst="rect">
            <a:avLst/>
          </a:prstGeom>
          <a:noFill/>
        </p:spPr>
        <p:txBody>
          <a:bodyPr wrap="none" rtlCol="0">
            <a:spAutoFit/>
          </a:bodyPr>
          <a:lstStyle/>
          <a:p>
            <a:r>
              <a:rPr lang="en-AU" dirty="0" smtClean="0"/>
              <a:t>Thanks to</a:t>
            </a:r>
            <a:endParaRPr lang="en-AU" dirty="0"/>
          </a:p>
        </p:txBody>
      </p:sp>
      <p:sp>
        <p:nvSpPr>
          <p:cNvPr id="7" name="TextBox 6"/>
          <p:cNvSpPr txBox="1"/>
          <p:nvPr/>
        </p:nvSpPr>
        <p:spPr>
          <a:xfrm>
            <a:off x="6459827" y="6063062"/>
            <a:ext cx="2511521" cy="369332"/>
          </a:xfrm>
          <a:prstGeom prst="rect">
            <a:avLst/>
          </a:prstGeom>
          <a:noFill/>
        </p:spPr>
        <p:txBody>
          <a:bodyPr wrap="none" rtlCol="0">
            <a:spAutoFit/>
          </a:bodyPr>
          <a:lstStyle/>
          <a:p>
            <a:r>
              <a:rPr lang="en-AU" dirty="0" smtClean="0"/>
              <a:t>&amp; partner R&amp;D providers</a:t>
            </a:r>
            <a:endParaRPr lang="en-AU" dirty="0"/>
          </a:p>
        </p:txBody>
      </p:sp>
    </p:spTree>
    <p:extLst>
      <p:ext uri="{BB962C8B-B14F-4D97-AF65-F5344CB8AC3E}">
        <p14:creationId xmlns:p14="http://schemas.microsoft.com/office/powerpoint/2010/main" val="3783690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685800" y="1314450"/>
            <a:ext cx="7772400" cy="1117600"/>
          </a:xfrm>
        </p:spPr>
        <p:txBody>
          <a:bodyPr/>
          <a:lstStyle/>
          <a:p>
            <a:pPr algn="ctr" eaLnBrk="1" hangingPunct="1"/>
            <a:r>
              <a:rPr lang="en-US" smtClean="0"/>
              <a:t>Oyster Marketing Project</a:t>
            </a:r>
          </a:p>
        </p:txBody>
      </p:sp>
      <p:sp>
        <p:nvSpPr>
          <p:cNvPr id="14338" name="Subtitle 2"/>
          <p:cNvSpPr>
            <a:spLocks noGrp="1"/>
          </p:cNvSpPr>
          <p:nvPr>
            <p:ph type="subTitle" idx="1"/>
          </p:nvPr>
        </p:nvSpPr>
        <p:spPr>
          <a:xfrm>
            <a:off x="1371600" y="3171825"/>
            <a:ext cx="6400800" cy="1473200"/>
          </a:xfrm>
        </p:spPr>
        <p:txBody>
          <a:bodyPr/>
          <a:lstStyle/>
          <a:p>
            <a:pPr eaLnBrk="1" hangingPunct="1"/>
            <a:r>
              <a:rPr lang="en-US" smtClean="0"/>
              <a:t>Sam Hutchison</a:t>
            </a:r>
          </a:p>
          <a:p>
            <a:pPr eaLnBrk="1" hangingPunct="1"/>
            <a:r>
              <a:rPr lang="en-US" smtClean="0"/>
              <a:t>Retail Business Manager</a:t>
            </a:r>
          </a:p>
          <a:p>
            <a:pPr eaLnBrk="1" hangingPunct="1"/>
            <a:r>
              <a:rPr lang="en-US" smtClean="0"/>
              <a:t>De Costi Seafood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Content Placeholder 1"/>
          <p:cNvSpPr>
            <a:spLocks noGrp="1"/>
          </p:cNvSpPr>
          <p:nvPr>
            <p:ph idx="1"/>
          </p:nvPr>
        </p:nvSpPr>
        <p:spPr>
          <a:xfrm>
            <a:off x="871538" y="1938338"/>
            <a:ext cx="7408862" cy="3451225"/>
          </a:xfrm>
        </p:spPr>
        <p:txBody>
          <a:bodyPr/>
          <a:lstStyle/>
          <a:p>
            <a:pPr eaLnBrk="1" hangingPunct="1"/>
            <a:r>
              <a:rPr lang="en-US" dirty="0" smtClean="0"/>
              <a:t>Oysters Australia</a:t>
            </a:r>
          </a:p>
          <a:p>
            <a:pPr lvl="1" eaLnBrk="1" hangingPunct="1"/>
            <a:r>
              <a:rPr lang="en-US" dirty="0" smtClean="0"/>
              <a:t>Rachel </a:t>
            </a:r>
            <a:r>
              <a:rPr lang="en-US" dirty="0" smtClean="0"/>
              <a:t>King &amp; Trudy McGowan</a:t>
            </a:r>
            <a:endParaRPr lang="en-US" dirty="0" smtClean="0"/>
          </a:p>
          <a:p>
            <a:pPr eaLnBrk="1" hangingPunct="1"/>
            <a:r>
              <a:rPr lang="en-US" dirty="0" smtClean="0"/>
              <a:t>Australian Seafood Co-operative Research Centre</a:t>
            </a:r>
          </a:p>
          <a:p>
            <a:pPr lvl="1" eaLnBrk="1" hangingPunct="1"/>
            <a:r>
              <a:rPr lang="en-US" dirty="0" smtClean="0"/>
              <a:t>Miles Toomey</a:t>
            </a:r>
          </a:p>
          <a:p>
            <a:pPr eaLnBrk="1" hangingPunct="1"/>
            <a:r>
              <a:rPr lang="en-US" dirty="0" smtClean="0"/>
              <a:t>University of the Sunshine Coast</a:t>
            </a:r>
          </a:p>
          <a:p>
            <a:pPr lvl="1" eaLnBrk="1" hangingPunct="1"/>
            <a:r>
              <a:rPr lang="en-US" dirty="0" smtClean="0"/>
              <a:t>Meredith </a:t>
            </a:r>
            <a:r>
              <a:rPr lang="en-US" dirty="0" err="1" smtClean="0"/>
              <a:t>Lawley</a:t>
            </a:r>
            <a:endParaRPr lang="en-US" dirty="0" smtClean="0"/>
          </a:p>
          <a:p>
            <a:pPr eaLnBrk="1" hangingPunct="1"/>
            <a:r>
              <a:rPr lang="en-US" dirty="0" smtClean="0"/>
              <a:t>De </a:t>
            </a:r>
            <a:r>
              <a:rPr lang="en-US" dirty="0" err="1" smtClean="0"/>
              <a:t>Costi</a:t>
            </a:r>
            <a:r>
              <a:rPr lang="en-US" dirty="0" smtClean="0"/>
              <a:t> </a:t>
            </a:r>
            <a:r>
              <a:rPr lang="en-US" dirty="0" err="1" smtClean="0"/>
              <a:t>Seafoods</a:t>
            </a:r>
            <a:endParaRPr lang="en-US" dirty="0" smtClean="0"/>
          </a:p>
          <a:p>
            <a:pPr lvl="1" eaLnBrk="1" hangingPunct="1"/>
            <a:r>
              <a:rPr lang="en-US" dirty="0" smtClean="0"/>
              <a:t>Sam Hutchison</a:t>
            </a:r>
          </a:p>
          <a:p>
            <a:pPr lvl="1" eaLnBrk="1" hangingPunct="1"/>
            <a:endParaRPr lang="en-US" dirty="0" smtClean="0"/>
          </a:p>
          <a:p>
            <a:pPr eaLnBrk="1" hangingPunct="1"/>
            <a:endParaRPr lang="en-US" dirty="0" smtClean="0"/>
          </a:p>
        </p:txBody>
      </p:sp>
      <p:sp>
        <p:nvSpPr>
          <p:cNvPr id="15362" name="Title 2"/>
          <p:cNvSpPr>
            <a:spLocks noGrp="1"/>
          </p:cNvSpPr>
          <p:nvPr>
            <p:ph type="title"/>
          </p:nvPr>
        </p:nvSpPr>
        <p:spPr/>
        <p:txBody>
          <a:bodyPr/>
          <a:lstStyle/>
          <a:p>
            <a:pPr eaLnBrk="1" hangingPunct="1"/>
            <a:r>
              <a:rPr lang="en-US" smtClean="0"/>
              <a:t>The Project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eaLnBrk="1" hangingPunct="1"/>
            <a:r>
              <a:rPr lang="en-AU" smtClean="0"/>
              <a:t>Trial Stores</a:t>
            </a:r>
          </a:p>
        </p:txBody>
      </p:sp>
      <p:pic>
        <p:nvPicPr>
          <p:cNvPr id="3" name="Diagram 2"/>
          <p:cNvPicPr>
            <a:picLocks noChangeArrowheads="1"/>
          </p:cNvPicPr>
          <p:nvPr/>
        </p:nvPicPr>
        <p:blipFill>
          <a:blip r:embed="rId2"/>
          <a:srcRect/>
          <a:stretch>
            <a:fillRect/>
          </a:stretch>
        </p:blipFill>
        <p:spPr bwMode="auto">
          <a:xfrm>
            <a:off x="585788" y="1785938"/>
            <a:ext cx="4456112" cy="4230687"/>
          </a:xfrm>
          <a:prstGeom prst="rect">
            <a:avLst/>
          </a:prstGeom>
          <a:noFill/>
        </p:spPr>
      </p:pic>
      <p:pic>
        <p:nvPicPr>
          <p:cNvPr id="16387" name="Picture 3" descr="Bondi Junction 10.JPG"/>
          <p:cNvPicPr>
            <a:picLocks noChangeAspect="1"/>
          </p:cNvPicPr>
          <p:nvPr/>
        </p:nvPicPr>
        <p:blipFill>
          <a:blip r:embed="rId3"/>
          <a:srcRect/>
          <a:stretch>
            <a:fillRect/>
          </a:stretch>
        </p:blipFill>
        <p:spPr bwMode="auto">
          <a:xfrm>
            <a:off x="5308600" y="1687513"/>
            <a:ext cx="3228975" cy="43068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1538" y="2312988"/>
            <a:ext cx="7408862" cy="4175125"/>
          </a:xfrm>
        </p:spPr>
        <p:txBody>
          <a:bodyPr rtlCol="0">
            <a:normAutofit/>
          </a:bodyPr>
          <a:lstStyle/>
          <a:p>
            <a:pPr marL="0" indent="0" eaLnBrk="1" fontAlgn="auto" hangingPunct="1">
              <a:spcAft>
                <a:spcPts val="0"/>
              </a:spcAft>
              <a:buFont typeface="Symbol" pitchFamily="18" charset="2"/>
              <a:buNone/>
              <a:defRPr/>
            </a:pPr>
            <a:r>
              <a:rPr lang="en-US" dirty="0" smtClean="0"/>
              <a:t>Merchandising trays, stickers, brochures, posters and demos:</a:t>
            </a:r>
          </a:p>
          <a:p>
            <a:pPr marL="0" indent="0" eaLnBrk="1" fontAlgn="auto" hangingPunct="1">
              <a:spcAft>
                <a:spcPts val="0"/>
              </a:spcAft>
              <a:buFont typeface="Symbol" pitchFamily="18" charset="2"/>
              <a:buNone/>
              <a:defRPr/>
            </a:pPr>
            <a:r>
              <a:rPr lang="en-US" dirty="0"/>
              <a:t>STORE 1</a:t>
            </a:r>
            <a:r>
              <a:rPr lang="en-US" dirty="0" smtClean="0"/>
              <a:t>:</a:t>
            </a:r>
          </a:p>
          <a:p>
            <a:pPr marL="274320" indent="-274320" eaLnBrk="1" fontAlgn="auto" hangingPunct="1">
              <a:spcAft>
                <a:spcPts val="0"/>
              </a:spcAft>
              <a:defRPr/>
            </a:pPr>
            <a:r>
              <a:rPr lang="en-US" dirty="0" smtClean="0"/>
              <a:t>17.5% sales growth ($)</a:t>
            </a:r>
          </a:p>
          <a:p>
            <a:pPr lvl="1" indent="-274320" eaLnBrk="1" fontAlgn="auto" hangingPunct="1">
              <a:spcAft>
                <a:spcPts val="0"/>
              </a:spcAft>
              <a:defRPr/>
            </a:pPr>
            <a:r>
              <a:rPr lang="en-US" dirty="0" smtClean="0"/>
              <a:t>5% store growth ($)</a:t>
            </a:r>
          </a:p>
          <a:p>
            <a:pPr marL="0" indent="0" eaLnBrk="1" fontAlgn="auto" hangingPunct="1">
              <a:spcAft>
                <a:spcPts val="0"/>
              </a:spcAft>
              <a:buFont typeface="Symbol" pitchFamily="18" charset="2"/>
              <a:buNone/>
              <a:defRPr/>
            </a:pPr>
            <a:r>
              <a:rPr lang="en-US" dirty="0"/>
              <a:t>STORE </a:t>
            </a:r>
            <a:r>
              <a:rPr lang="en-US" dirty="0" smtClean="0"/>
              <a:t>2:</a:t>
            </a:r>
            <a:endParaRPr lang="en-US" dirty="0"/>
          </a:p>
          <a:p>
            <a:pPr marL="274320" indent="-274320" eaLnBrk="1" fontAlgn="auto" hangingPunct="1">
              <a:spcAft>
                <a:spcPts val="0"/>
              </a:spcAft>
              <a:defRPr/>
            </a:pPr>
            <a:r>
              <a:rPr lang="en-US" dirty="0" smtClean="0"/>
              <a:t>10% sales growth ($)</a:t>
            </a:r>
          </a:p>
          <a:p>
            <a:pPr lvl="1" indent="-274320" eaLnBrk="1" fontAlgn="auto" hangingPunct="1">
              <a:spcAft>
                <a:spcPts val="0"/>
              </a:spcAft>
              <a:defRPr/>
            </a:pPr>
            <a:r>
              <a:rPr lang="en-US" dirty="0" smtClean="0"/>
              <a:t>4% store growth ($)</a:t>
            </a:r>
          </a:p>
          <a:p>
            <a:pPr lvl="1" indent="-274320" eaLnBrk="1" fontAlgn="auto" hangingPunct="1">
              <a:spcAft>
                <a:spcPts val="0"/>
              </a:spcAft>
              <a:defRPr/>
            </a:pPr>
            <a:endParaRPr lang="en-US" dirty="0" smtClean="0"/>
          </a:p>
          <a:p>
            <a:pPr marL="274320" indent="-274320" eaLnBrk="1" fontAlgn="auto" hangingPunct="1">
              <a:spcAft>
                <a:spcPts val="0"/>
              </a:spcAft>
              <a:defRPr/>
            </a:pPr>
            <a:endParaRPr lang="en-US" dirty="0"/>
          </a:p>
        </p:txBody>
      </p:sp>
      <p:sp>
        <p:nvSpPr>
          <p:cNvPr id="17410" name="Title 2"/>
          <p:cNvSpPr>
            <a:spLocks noGrp="1"/>
          </p:cNvSpPr>
          <p:nvPr>
            <p:ph type="title"/>
          </p:nvPr>
        </p:nvSpPr>
        <p:spPr/>
        <p:txBody>
          <a:bodyPr/>
          <a:lstStyle/>
          <a:p>
            <a:pPr eaLnBrk="1" hangingPunct="1"/>
            <a:r>
              <a:rPr lang="en-US" smtClean="0"/>
              <a:t>Full Treatment</a:t>
            </a:r>
          </a:p>
        </p:txBody>
      </p:sp>
      <p:grpSp>
        <p:nvGrpSpPr>
          <p:cNvPr id="17411" name="Group 3"/>
          <p:cNvGrpSpPr>
            <a:grpSpLocks/>
          </p:cNvGrpSpPr>
          <p:nvPr/>
        </p:nvGrpSpPr>
        <p:grpSpPr bwMode="auto">
          <a:xfrm>
            <a:off x="6281738" y="493713"/>
            <a:ext cx="1998662" cy="1270000"/>
            <a:chOff x="0" y="0"/>
            <a:chExt cx="1998982" cy="1269999"/>
          </a:xfrm>
        </p:grpSpPr>
        <p:grpSp>
          <p:nvGrpSpPr>
            <p:cNvPr id="5" name="Rounded Rectangle 4"/>
            <p:cNvGrpSpPr>
              <a:grpSpLocks/>
            </p:cNvGrpSpPr>
            <p:nvPr/>
          </p:nvGrpSpPr>
          <p:grpSpPr bwMode="auto">
            <a:xfrm>
              <a:off x="-69925" y="-42609"/>
              <a:ext cx="2127845" cy="1402079"/>
              <a:chOff x="6211824" y="451104"/>
              <a:chExt cx="2127504" cy="1402080"/>
            </a:xfrm>
          </p:grpSpPr>
          <p:pic>
            <p:nvPicPr>
              <p:cNvPr id="17412" name="Rounded Rectangle 4"/>
              <p:cNvPicPr>
                <a:picLocks noChangeArrowheads="1"/>
              </p:cNvPicPr>
              <p:nvPr/>
            </p:nvPicPr>
            <p:blipFill>
              <a:blip r:embed="rId2"/>
              <a:srcRect/>
              <a:stretch>
                <a:fillRect/>
              </a:stretch>
            </p:blipFill>
            <p:spPr bwMode="auto">
              <a:xfrm>
                <a:off x="6211824" y="451104"/>
                <a:ext cx="2127504" cy="1402080"/>
              </a:xfrm>
              <a:prstGeom prst="rect">
                <a:avLst/>
              </a:prstGeom>
              <a:noFill/>
            </p:spPr>
          </p:pic>
          <p:sp>
            <p:nvSpPr>
              <p:cNvPr id="17413" name="Text Box 5"/>
              <p:cNvSpPr txBox="1">
                <a:spLocks noChangeArrowheads="1"/>
              </p:cNvSpPr>
              <p:nvPr/>
            </p:nvSpPr>
            <p:spPr bwMode="auto">
              <a:xfrm>
                <a:off x="6343734" y="555709"/>
                <a:ext cx="1874670" cy="1146008"/>
              </a:xfrm>
              <a:prstGeom prst="rect">
                <a:avLst/>
              </a:prstGeom>
              <a:noFill/>
              <a:ln w="9525">
                <a:noFill/>
                <a:miter lim="800000"/>
                <a:headEnd/>
                <a:tailEnd/>
              </a:ln>
            </p:spPr>
            <p:txBody>
              <a:bodyPr/>
              <a:lstStyle/>
              <a:p>
                <a:pPr fontAlgn="base">
                  <a:spcBef>
                    <a:spcPct val="0"/>
                  </a:spcBef>
                  <a:spcAft>
                    <a:spcPct val="0"/>
                  </a:spcAft>
                </a:pPr>
                <a:endParaRPr lang="en-US">
                  <a:solidFill>
                    <a:prstClr val="black"/>
                  </a:solidFill>
                  <a:latin typeface="Arial" charset="0"/>
                </a:endParaRPr>
              </a:p>
            </p:txBody>
          </p:sp>
        </p:grpSp>
        <p:sp>
          <p:nvSpPr>
            <p:cNvPr id="6" name="Rounded Rectangle 4"/>
            <p:cNvSpPr/>
            <p:nvPr/>
          </p:nvSpPr>
          <p:spPr>
            <a:xfrm>
              <a:off x="61922" y="61912"/>
              <a:ext cx="1875138" cy="1146174"/>
            </a:xfrm>
            <a:prstGeom prst="rect">
              <a:avLst/>
            </a:prstGeom>
          </p:spPr>
          <p:style>
            <a:lnRef idx="0">
              <a:scrgbClr r="0" g="0" b="0"/>
            </a:lnRef>
            <a:fillRef idx="0">
              <a:scrgbClr r="0" g="0" b="0"/>
            </a:fillRef>
            <a:effectRef idx="0">
              <a:scrgbClr r="0" g="0" b="0"/>
            </a:effectRef>
            <a:fontRef idx="minor">
              <a:schemeClr val="lt1"/>
            </a:fontRef>
          </p:style>
          <p:txBody>
            <a:bodyPr lIns="80010" tIns="40005" rIns="80010" bIns="40005" spcCol="1270" anchor="ctr"/>
            <a:lstStyle/>
            <a:p>
              <a:pPr algn="ctr" defTabSz="933450">
                <a:lnSpc>
                  <a:spcPct val="90000"/>
                </a:lnSpc>
                <a:spcBef>
                  <a:spcPct val="0"/>
                </a:spcBef>
                <a:spcAft>
                  <a:spcPct val="35000"/>
                </a:spcAft>
                <a:defRPr/>
              </a:pPr>
              <a:r>
                <a:rPr lang="en-AU" sz="2100" b="1" dirty="0">
                  <a:solidFill>
                    <a:prstClr val="white"/>
                  </a:solidFill>
                </a:rPr>
                <a:t>POS materials and demonstrator</a:t>
              </a:r>
            </a:p>
          </p:txBody>
        </p:sp>
      </p:grpSp>
    </p:spTree>
  </p:cSld>
  <p:clrMapOvr>
    <a:masterClrMapping/>
  </p:clrMapOvr>
</p:sld>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1" Type="http://schemas.openxmlformats.org/officeDocument/2006/relationships/image" Target="../media/image1.jpeg"/></Relationships>
</file>

<file path=ppt/theme/_rels/theme19.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20.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3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1.xml><?xml version="1.0" encoding="utf-8"?>
<a:theme xmlns:a="http://schemas.openxmlformats.org/drawingml/2006/main" name="14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2.xml><?xml version="1.0" encoding="utf-8"?>
<a:theme xmlns:a="http://schemas.openxmlformats.org/drawingml/2006/main" name="15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3.xml><?xml version="1.0" encoding="utf-8"?>
<a:theme xmlns:a="http://schemas.openxmlformats.org/drawingml/2006/main" name="16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4.xml><?xml version="1.0" encoding="utf-8"?>
<a:theme xmlns:a="http://schemas.openxmlformats.org/drawingml/2006/main" name="17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5.xml><?xml version="1.0" encoding="utf-8"?>
<a:theme xmlns:a="http://schemas.openxmlformats.org/drawingml/2006/main" name="18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6.xml><?xml version="1.0" encoding="utf-8"?>
<a:theme xmlns:a="http://schemas.openxmlformats.org/drawingml/2006/main" name="11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7.xml><?xml version="1.0" encoding="utf-8"?>
<a:theme xmlns:a="http://schemas.openxmlformats.org/drawingml/2006/main" name="12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8.xml><?xml version="1.0" encoding="utf-8"?>
<a:theme xmlns:a="http://schemas.openxmlformats.org/drawingml/2006/main" name="22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9.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2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0.xml><?xml version="1.0" encoding="utf-8"?>
<a:theme xmlns:a="http://schemas.openxmlformats.org/drawingml/2006/main" name="23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1.xml><?xml version="1.0" encoding="utf-8"?>
<a:theme xmlns:a="http://schemas.openxmlformats.org/drawingml/2006/main" name="Oyster Workshop">
  <a:themeElements>
    <a:clrScheme name="Agronomy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gronomy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Agronomy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Agronomy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Agronomy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Agronomy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Agronomy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Agronomy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Agronomy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Agronomy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Agronomy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Agronomy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Agronomy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Agronomy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4.xml><?xml version="1.0" encoding="utf-8"?>
<a:theme xmlns:a="http://schemas.openxmlformats.org/drawingml/2006/main" name="4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5.xml><?xml version="1.0" encoding="utf-8"?>
<a:theme xmlns:a="http://schemas.openxmlformats.org/drawingml/2006/main" name="5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6.xml><?xml version="1.0" encoding="utf-8"?>
<a:theme xmlns:a="http://schemas.openxmlformats.org/drawingml/2006/main" name="7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7.xml><?xml version="1.0" encoding="utf-8"?>
<a:theme xmlns:a="http://schemas.openxmlformats.org/drawingml/2006/main" name="8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8.xml><?xml version="1.0" encoding="utf-8"?>
<a:theme xmlns:a="http://schemas.openxmlformats.org/drawingml/2006/main" name="9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9.xml><?xml version="1.0" encoding="utf-8"?>
<a:theme xmlns:a="http://schemas.openxmlformats.org/drawingml/2006/main" name="10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12528</TotalTime>
  <Words>4673</Words>
  <Application>Microsoft Office PowerPoint</Application>
  <PresentationFormat>On-screen Show (4:3)</PresentationFormat>
  <Paragraphs>626</Paragraphs>
  <Slides>52</Slides>
  <Notes>23</Notes>
  <HiddenSlides>0</HiddenSlides>
  <MMClips>0</MMClips>
  <ScaleCrop>false</ScaleCrop>
  <HeadingPairs>
    <vt:vector size="4" baseType="variant">
      <vt:variant>
        <vt:lpstr>Theme</vt:lpstr>
      </vt:variant>
      <vt:variant>
        <vt:i4>21</vt:i4>
      </vt:variant>
      <vt:variant>
        <vt:lpstr>Slide Titles</vt:lpstr>
      </vt:variant>
      <vt:variant>
        <vt:i4>52</vt:i4>
      </vt:variant>
    </vt:vector>
  </HeadingPairs>
  <TitlesOfParts>
    <vt:vector size="73" baseType="lpstr">
      <vt:lpstr>Office Theme</vt:lpstr>
      <vt:lpstr>2_Waveform</vt:lpstr>
      <vt:lpstr>3_Waveform</vt:lpstr>
      <vt:lpstr>4_Waveform</vt:lpstr>
      <vt:lpstr>5_Waveform</vt:lpstr>
      <vt:lpstr>7_Waveform</vt:lpstr>
      <vt:lpstr>8_Waveform</vt:lpstr>
      <vt:lpstr>9_Waveform</vt:lpstr>
      <vt:lpstr>10_Waveform</vt:lpstr>
      <vt:lpstr>13_Waveform</vt:lpstr>
      <vt:lpstr>14_Waveform</vt:lpstr>
      <vt:lpstr>15_Waveform</vt:lpstr>
      <vt:lpstr>16_Waveform</vt:lpstr>
      <vt:lpstr>17_Waveform</vt:lpstr>
      <vt:lpstr>18_Waveform</vt:lpstr>
      <vt:lpstr>11_Waveform</vt:lpstr>
      <vt:lpstr>12_Waveform</vt:lpstr>
      <vt:lpstr>22_Waveform</vt:lpstr>
      <vt:lpstr>Waveform</vt:lpstr>
      <vt:lpstr>23_Waveform</vt:lpstr>
      <vt:lpstr>Oyster Workshop</vt:lpstr>
      <vt:lpstr>Oysters, SA, Australia &amp; smart investing for the Australian Oyster Industry </vt:lpstr>
      <vt:lpstr>PowerPoint Presentation</vt:lpstr>
      <vt:lpstr>PowerPoint Presentation</vt:lpstr>
      <vt:lpstr>PowerPoint Presentation</vt:lpstr>
      <vt:lpstr>PowerPoint Presentation</vt:lpstr>
      <vt:lpstr>Oyster Marketing Project</vt:lpstr>
      <vt:lpstr>The Project</vt:lpstr>
      <vt:lpstr>Trial Stores</vt:lpstr>
      <vt:lpstr>Full Treatment</vt:lpstr>
      <vt:lpstr>Mid Treatment</vt:lpstr>
      <vt:lpstr>No Treatment</vt:lpstr>
      <vt:lpstr>Research Objectives</vt:lpstr>
      <vt:lpstr>POS Promotional Materials</vt:lpstr>
      <vt:lpstr>POS Promotional Materials</vt:lpstr>
      <vt:lpstr>POS Material - Sticker</vt:lpstr>
      <vt:lpstr>POS Material – Tray Labels</vt:lpstr>
      <vt:lpstr>POS Material – Tray Labels</vt:lpstr>
      <vt:lpstr>Research Objective 1 - Summary</vt:lpstr>
      <vt:lpstr>Research Objective 2</vt:lpstr>
      <vt:lpstr>Purchasing Oysters</vt:lpstr>
      <vt:lpstr>Research Objective 3 - Summary</vt:lpstr>
      <vt:lpstr>Staff Survey Results</vt:lpstr>
      <vt:lpstr>Positioning of Oysters in Store</vt:lpstr>
      <vt:lpstr>PowerPoint Presentation</vt:lpstr>
      <vt:lpstr>PowerPoint Presentation</vt:lpstr>
      <vt:lpstr>PowerPoint Presentation</vt:lpstr>
      <vt:lpstr>Oyster Industry Conference 2013</vt:lpstr>
      <vt:lpstr>Overview of today’s presentation</vt:lpstr>
      <vt:lpstr>Oyster Benchmarking Program</vt:lpstr>
      <vt:lpstr>Production Benchmarks</vt:lpstr>
      <vt:lpstr>Average oyster income per FTE was $138,848 </vt:lpstr>
      <vt:lpstr>Average Profit per State</vt:lpstr>
      <vt:lpstr>Average Profit per State – all states improved </vt:lpstr>
      <vt:lpstr>Profits and Production – finding the right investment balance </vt:lpstr>
      <vt:lpstr>Operating Costs as a % of Income</vt:lpstr>
      <vt:lpstr>Top 3 businesses – all grower types represented here </vt:lpstr>
      <vt:lpstr>‘Main Costs’ as a % of Income (by Species Type) </vt:lpstr>
      <vt:lpstr>“Throughput Speed” </vt:lpstr>
      <vt:lpstr>CASE STUDY:  A business which achieved 100% for “Throughput Speed”</vt:lpstr>
      <vt:lpstr>“Mechanisation” </vt:lpstr>
      <vt:lpstr>CASE STUDY:  A business which achieved 93% for “Mechanisation”</vt:lpstr>
      <vt:lpstr>Next Steps </vt:lpstr>
      <vt:lpstr>For more information…</vt:lpstr>
      <vt:lpstr>PowerPoint Presentation</vt:lpstr>
      <vt:lpstr>PowerPoint Presentation</vt:lpstr>
      <vt:lpstr>PowerPoint Presentation</vt:lpstr>
      <vt:lpstr>PowerPoint Presentation</vt:lpstr>
      <vt:lpstr>R&amp;D levy change?</vt:lpstr>
      <vt:lpstr>PowerPoint Presentation</vt:lpstr>
      <vt:lpstr>What is the balance sheet?</vt:lpstr>
      <vt:lpstr>4 questions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Where the Buck Stops! What’s the Value Proposition and Who Pays</dc:title>
  <dc:creator>Ewan</dc:creator>
  <cp:lastModifiedBy>Gary Zippel</cp:lastModifiedBy>
  <cp:revision>401</cp:revision>
  <cp:lastPrinted>2013-06-12T05:53:50Z</cp:lastPrinted>
  <dcterms:created xsi:type="dcterms:W3CDTF">2012-10-17T05:37:57Z</dcterms:created>
  <dcterms:modified xsi:type="dcterms:W3CDTF">2013-08-09T01:02:41Z</dcterms:modified>
</cp:coreProperties>
</file>