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66" r:id="rId2"/>
    <p:sldId id="376" r:id="rId3"/>
    <p:sldId id="323" r:id="rId4"/>
    <p:sldId id="368" r:id="rId5"/>
    <p:sldId id="369" r:id="rId6"/>
    <p:sldId id="370" r:id="rId7"/>
    <p:sldId id="371" r:id="rId8"/>
    <p:sldId id="374" r:id="rId9"/>
    <p:sldId id="375" r:id="rId10"/>
    <p:sldId id="379" r:id="rId11"/>
    <p:sldId id="377" r:id="rId12"/>
    <p:sldId id="380" r:id="rId13"/>
    <p:sldId id="378" r:id="rId14"/>
    <p:sldId id="381" r:id="rId15"/>
    <p:sldId id="382" r:id="rId16"/>
    <p:sldId id="372" r:id="rId17"/>
    <p:sldId id="384" r:id="rId18"/>
    <p:sldId id="385" r:id="rId19"/>
    <p:sldId id="386" r:id="rId20"/>
    <p:sldId id="383" r:id="rId21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C2E2"/>
    <a:srgbClr val="1C1CF0"/>
    <a:srgbClr val="00305A"/>
    <a:srgbClr val="007DB8"/>
    <a:srgbClr val="001B31"/>
    <a:srgbClr val="649EC8"/>
    <a:srgbClr val="0029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1525" autoAdjust="0"/>
  </p:normalViewPr>
  <p:slideViewPr>
    <p:cSldViewPr snapToGrid="0" snapToObjects="1">
      <p:cViewPr varScale="1">
        <p:scale>
          <a:sx n="84" d="100"/>
          <a:sy n="84" d="100"/>
        </p:scale>
        <p:origin x="-84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AE0CE-4BD6-4ED8-8F14-B36B6E0B0EEB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724EB-5091-4065-BAB2-538857304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4820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4820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r">
              <a:defRPr sz="1300"/>
            </a:lvl1pPr>
          </a:lstStyle>
          <a:p>
            <a:fld id="{E9FE99CD-7EB0-4B86-BC56-614F71B449AB}" type="datetimeFigureOut">
              <a:rPr lang="en-AU" smtClean="0"/>
              <a:pPr/>
              <a:t>7/08/2013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2" tIns="47781" rIns="95562" bIns="47781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5562" tIns="47781" rIns="95562" bIns="4778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r">
              <a:defRPr sz="1300"/>
            </a:lvl1pPr>
          </a:lstStyle>
          <a:p>
            <a:fld id="{3BA88BD3-163B-4EE9-ABC3-58C3763A6BA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977425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Guidelines</a:t>
            </a:r>
            <a:r>
              <a:rPr lang="en-US" baseline="0" dirty="0" smtClean="0"/>
              <a:t> for PIRSA staff and industry on how to respond to a significant disease outbreak in the oyster industry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88BD3-163B-4EE9-ABC3-58C3763A6BAD}" type="slidenum">
              <a:rPr lang="en-AU" smtClean="0"/>
              <a:pPr/>
              <a:t>9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Guidelines</a:t>
            </a:r>
            <a:r>
              <a:rPr lang="en-US" baseline="0" dirty="0" smtClean="0"/>
              <a:t> for PIRSA staff and industry on how to respond to a significant disease outbreak in the oyster industry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88BD3-163B-4EE9-ABC3-58C3763A6BAD}" type="slidenum">
              <a:rPr lang="en-AU" smtClean="0"/>
              <a:pPr/>
              <a:t>10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0319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75230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86266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3877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53186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718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7235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64240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4636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5037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5866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5CFE2-9C59-E84E-87BF-3A74464482E2}" type="datetimeFigureOut">
              <a:rPr lang="en-US" smtClean="0"/>
              <a:pPr/>
              <a:t>07-Aug-13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1E138-89B3-DD47-8966-ECFF7F622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706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7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emf"/><Relationship Id="rId7" Type="http://schemas.openxmlformats.org/officeDocument/2006/relationships/image" Target="../media/image8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emf"/><Relationship Id="rId7" Type="http://schemas.openxmlformats.org/officeDocument/2006/relationships/image" Target="../media/image13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5.jpeg"/><Relationship Id="rId4" Type="http://schemas.openxmlformats.org/officeDocument/2006/relationships/image" Target="../media/image12.jpeg"/><Relationship Id="rId9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6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12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jpeg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emf"/><Relationship Id="rId7" Type="http://schemas.openxmlformats.org/officeDocument/2006/relationships/image" Target="../media/image2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:\Shane\SHANE_PIRSA AAH Officer\Emergency Disease Response\AAH exercise 2012-SEAFOX\pictures\from SAOGA\090521_ERD_AERIALS0514.jpg"/>
          <p:cNvPicPr>
            <a:picLocks noChangeAspect="1"/>
          </p:cNvPicPr>
          <p:nvPr/>
        </p:nvPicPr>
        <p:blipFill rotWithShape="1">
          <a:blip r:embed="rId2" cstate="print"/>
          <a:srcRect l="33067" t="11153" b="9529"/>
          <a:stretch/>
        </p:blipFill>
        <p:spPr bwMode="auto">
          <a:xfrm>
            <a:off x="0" y="1"/>
            <a:ext cx="88659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0"/>
            <a:ext cx="63246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7285" y="5232359"/>
            <a:ext cx="1054100" cy="1168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50" y="5594174"/>
            <a:ext cx="1449194" cy="108689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76457" y="621901"/>
            <a:ext cx="7416800" cy="18509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 Narrow Bold"/>
              </a:rPr>
              <a:t>Exercise Sea Fox &amp;</a:t>
            </a:r>
          </a:p>
          <a:p>
            <a:pPr>
              <a:lnSpc>
                <a:spcPts val="4800"/>
              </a:lnSpc>
            </a:pPr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 Narrow Bold"/>
              </a:rPr>
              <a:t>POMS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 Narrow Bold"/>
              </a:rPr>
              <a:t> Response Plans</a:t>
            </a:r>
          </a:p>
          <a:p>
            <a:pPr>
              <a:lnSpc>
                <a:spcPts val="4800"/>
              </a:lnSpc>
            </a:pPr>
            <a:endParaRPr lang="en-US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 Narrow Bold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6457" y="1853560"/>
            <a:ext cx="8206790" cy="42319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000"/>
              </a:lnSpc>
            </a:pPr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 Bold"/>
              <a:cs typeface="Arial Narrow Bold"/>
            </a:endParaRPr>
          </a:p>
          <a:p>
            <a:pPr>
              <a:lnSpc>
                <a:spcPts val="3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 Bold"/>
                <a:cs typeface="Arial Narrow Bold"/>
              </a:rPr>
              <a:t>Dr Shane Roberts  </a:t>
            </a:r>
          </a:p>
          <a:p>
            <a:pPr>
              <a:lnSpc>
                <a:spcPts val="3000"/>
              </a:lnSpc>
            </a:pP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PIRSA Aquatic Animal Health Officer</a:t>
            </a:r>
          </a:p>
          <a:p>
            <a:pPr>
              <a:lnSpc>
                <a:spcPts val="3000"/>
              </a:lnSpc>
            </a:pP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 Bold"/>
              <a:cs typeface="Arial Narrow Bold"/>
            </a:endParaRPr>
          </a:p>
          <a:p>
            <a:pPr>
              <a:lnSpc>
                <a:spcPts val="3000"/>
              </a:lnSpc>
            </a:pP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 Bold"/>
              <a:cs typeface="Arial Narrow Bold"/>
            </a:endParaRPr>
          </a:p>
          <a:p>
            <a:pPr>
              <a:lnSpc>
                <a:spcPts val="3000"/>
              </a:lnSpc>
            </a:pP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 Bold"/>
              <a:cs typeface="Arial Narrow Bold"/>
            </a:endParaRPr>
          </a:p>
          <a:p>
            <a:pPr>
              <a:lnSpc>
                <a:spcPts val="3000"/>
              </a:lnSpc>
            </a:pP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 Bold"/>
              <a:cs typeface="Arial Narrow Bold"/>
            </a:endParaRPr>
          </a:p>
          <a:p>
            <a:pPr>
              <a:lnSpc>
                <a:spcPts val="3000"/>
              </a:lnSpc>
            </a:pP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 Bold"/>
              <a:cs typeface="Arial Narrow Bold"/>
            </a:endParaRPr>
          </a:p>
          <a:p>
            <a:pPr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 Bold"/>
                <a:cs typeface="Arial Narrow Bold"/>
              </a:rPr>
              <a:t>	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 Bold"/>
                <a:cs typeface="Arial Narrow Bold"/>
              </a:rPr>
              <a:t>				</a:t>
            </a:r>
          </a:p>
          <a:p>
            <a:pPr>
              <a:lnSpc>
                <a:spcPts val="3000"/>
              </a:lnSpc>
            </a:pP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 Bold"/>
              <a:cs typeface="Arial Narrow Bold"/>
            </a:endParaRPr>
          </a:p>
          <a:p>
            <a:pPr>
              <a:lnSpc>
                <a:spcPts val="3000"/>
              </a:lnSpc>
            </a:pP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 Bold"/>
                <a:cs typeface="Arial Narrow Bold"/>
              </a:rPr>
              <a:t>					Oyster AGM August 2013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 Bold"/>
              <a:cs typeface="Arial Narrow Bold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lum contrast="40000"/>
          </a:blip>
          <a:stretch>
            <a:fillRect/>
          </a:stretch>
        </p:blipFill>
        <p:spPr>
          <a:xfrm>
            <a:off x="7231216" y="708401"/>
            <a:ext cx="1912783" cy="228880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8656" y="5944090"/>
            <a:ext cx="1199526" cy="94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53027" y="6450967"/>
            <a:ext cx="2011676" cy="37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:\UserData\Documents\My Documents\Training\Exercises\Sea Fox\Sea Fox LOGO COLOUR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10375" y="5380765"/>
            <a:ext cx="1018810" cy="102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2326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sp>
        <p:nvSpPr>
          <p:cNvPr id="9" name="Flowchart: Alternate Process 8"/>
          <p:cNvSpPr/>
          <p:nvPr/>
        </p:nvSpPr>
        <p:spPr>
          <a:xfrm>
            <a:off x="304800" y="866774"/>
            <a:ext cx="4552950" cy="41910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0" y="866774"/>
            <a:ext cx="7380312" cy="5667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Triggers for investigation  </a:t>
            </a:r>
            <a:r>
              <a:rPr lang="en-AU" sz="2000" dirty="0" err="1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vs</a:t>
            </a: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  response</a:t>
            </a:r>
          </a:p>
          <a:p>
            <a:pPr marL="742950" lvl="1" indent="-285750">
              <a:spcBef>
                <a:spcPct val="50000"/>
              </a:spcBef>
              <a:defRPr/>
            </a:pPr>
            <a:endParaRPr kumimoji="0" lang="en-AU" sz="800" b="1" i="0" u="none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Times New Roman" pitchFamily="18" charset="0"/>
            </a:endParaRPr>
          </a:p>
          <a:p>
            <a:pPr marL="742950" lvl="1" indent="-285750">
              <a:spcBef>
                <a:spcPct val="50000"/>
              </a:spcBef>
              <a:defRPr/>
            </a:pPr>
            <a:r>
              <a:rPr kumimoji="0" lang="en-AU" sz="20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Times New Roman" pitchFamily="18" charset="0"/>
              </a:rPr>
              <a:t>Suspected case</a:t>
            </a:r>
          </a:p>
          <a:p>
            <a:pPr marL="742950" lvl="1" indent="-285750">
              <a:spcBef>
                <a:spcPct val="50000"/>
              </a:spcBef>
              <a:buFont typeface="Wingdings" pitchFamily="2" charset="2"/>
              <a:buChar char="v"/>
              <a:defRPr/>
            </a:pPr>
            <a:r>
              <a:rPr lang="en-AU" sz="1600" noProof="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Unusually high &amp; unexplained mortality</a:t>
            </a:r>
            <a:br>
              <a:rPr lang="en-AU" sz="1600" noProof="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</a:br>
            <a:r>
              <a:rPr lang="en-AU" sz="1600" noProof="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	</a:t>
            </a:r>
            <a:r>
              <a:rPr lang="en-AU" sz="1600" u="sng" noProof="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or</a:t>
            </a:r>
            <a:r>
              <a:rPr lang="en-AU" sz="1600" noProof="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   </a:t>
            </a:r>
            <a:r>
              <a:rPr lang="en-AU" sz="16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&gt;10% at grading</a:t>
            </a:r>
          </a:p>
          <a:p>
            <a:pPr marL="742950" lvl="1" indent="-285750">
              <a:spcBef>
                <a:spcPct val="50000"/>
              </a:spcBef>
              <a:defRPr/>
            </a:pPr>
            <a:r>
              <a:rPr lang="en-AU" sz="1600" u="sng" noProof="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AND</a:t>
            </a:r>
          </a:p>
          <a:p>
            <a:pPr marL="742950" lvl="1" indent="-285750">
              <a:spcBef>
                <a:spcPct val="50000"/>
              </a:spcBef>
              <a:buFont typeface="Wingdings" pitchFamily="2" charset="2"/>
              <a:buChar char="v"/>
              <a:defRPr/>
            </a:pPr>
            <a:r>
              <a:rPr lang="en-AU" sz="16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Water temperature estimated at &gt; 17°C</a:t>
            </a:r>
            <a:endParaRPr kumimoji="0" lang="en-AU" sz="1600" b="0" i="0" u="none" strike="noStrike" kern="1200" cap="none" spc="0" normalizeH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Times New Roman" pitchFamily="18" charset="0"/>
            </a:endParaRPr>
          </a:p>
          <a:p>
            <a:pPr marL="742950" lvl="1" indent="-285750">
              <a:spcBef>
                <a:spcPct val="50000"/>
              </a:spcBef>
              <a:defRPr/>
            </a:pPr>
            <a:endParaRPr lang="en-AU" sz="2000" noProof="0" dirty="0" smtClean="0">
              <a:solidFill>
                <a:srgbClr val="000000"/>
              </a:solidFill>
              <a:latin typeface="Arial"/>
              <a:cs typeface="Times New Roman" pitchFamily="18" charset="0"/>
            </a:endParaRPr>
          </a:p>
          <a:p>
            <a:pPr marL="742950" lvl="1" indent="-285750">
              <a:spcBef>
                <a:spcPct val="50000"/>
              </a:spcBef>
              <a:defRPr/>
            </a:pPr>
            <a:r>
              <a:rPr lang="en-AU" sz="2000" b="1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Confirmed case</a:t>
            </a:r>
          </a:p>
          <a:p>
            <a:pPr marL="742950" lvl="1" indent="-285750">
              <a:spcBef>
                <a:spcPct val="50000"/>
              </a:spcBef>
              <a:buFont typeface="Wingdings" pitchFamily="2" charset="2"/>
              <a:buChar char="v"/>
              <a:defRPr/>
            </a:pPr>
            <a:r>
              <a:rPr lang="en-AU" sz="1600" noProof="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PCR +</a:t>
            </a:r>
            <a:r>
              <a:rPr lang="en-AU" sz="1600" noProof="0" dirty="0" err="1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ve</a:t>
            </a:r>
            <a:endParaRPr kumimoji="0" lang="en-AU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AU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AU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5424" y="730582"/>
            <a:ext cx="3980413" cy="56288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61925" y="102159"/>
            <a:ext cx="73818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POMS Response Plan</a:t>
            </a:r>
            <a:endParaRPr lang="en-US" sz="4000" dirty="0">
              <a:solidFill>
                <a:srgbClr val="70C2E2"/>
              </a:solidFill>
              <a:latin typeface="Arial Narrow Bold"/>
              <a:cs typeface="Arial Narrow Bold"/>
            </a:endParaRPr>
          </a:p>
        </p:txBody>
      </p:sp>
      <p:pic>
        <p:nvPicPr>
          <p:cNvPr id="1026" name="Picture 2" descr="C:\Shane\SHANE_PIRSA AAH Officer\Emergency Disease Response\AAH exercise 2012-SEAFOX\presentations\r741474_60694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2450" y="4851399"/>
            <a:ext cx="2752725" cy="1835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t="-2259"/>
          <a:stretch>
            <a:fillRect/>
          </a:stretch>
        </p:blipFill>
        <p:spPr bwMode="auto">
          <a:xfrm>
            <a:off x="5469781" y="342901"/>
            <a:ext cx="3581517" cy="6035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0" name="Flowchart: Alternate Process 9"/>
          <p:cNvSpPr/>
          <p:nvPr/>
        </p:nvSpPr>
        <p:spPr>
          <a:xfrm>
            <a:off x="304800" y="866774"/>
            <a:ext cx="4552950" cy="41910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0" y="866774"/>
            <a:ext cx="7380312" cy="5667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182880" lvl="1" indent="-285750">
              <a:spcBef>
                <a:spcPct val="50000"/>
              </a:spcBef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		Discovery </a:t>
            </a: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&amp; sampling for industry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AU" sz="800" dirty="0" smtClean="0">
              <a:cs typeface="Times New Roman" pitchFamily="18" charset="0"/>
            </a:endParaRP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sz="2000" dirty="0" smtClean="0">
                <a:cs typeface="Times New Roman" pitchFamily="18" charset="0"/>
              </a:rPr>
              <a:t>	1) Mortality site</a:t>
            </a:r>
            <a:endParaRPr lang="en-AU" sz="2000" noProof="0" dirty="0" smtClean="0"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AU" noProof="0" dirty="0" smtClean="0">
                <a:cs typeface="Times New Roman" pitchFamily="18" charset="0"/>
              </a:rPr>
              <a:t>Collect 30 live oysters </a:t>
            </a:r>
            <a:r>
              <a:rPr lang="en-AU" sz="1600" noProof="0" dirty="0" smtClean="0">
                <a:cs typeface="Times New Roman" pitchFamily="18" charset="0"/>
              </a:rPr>
              <a:t>(across 3 baskets at least)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Bag and label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AU" dirty="0" smtClean="0">
                <a:cs typeface="Times New Roman" pitchFamily="18" charset="0"/>
              </a:rPr>
              <a:t>Record % dead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AU" sz="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A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	2) Separate area of your farm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AU" dirty="0" smtClean="0">
                <a:cs typeface="Times New Roman" pitchFamily="18" charset="0"/>
              </a:rPr>
              <a:t>Same as above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en-AU" sz="800" dirty="0" smtClean="0"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en-AU" sz="800" dirty="0" smtClean="0">
              <a:cs typeface="Times New Roman" pitchFamily="18" charset="0"/>
            </a:endParaRP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AU" sz="2000" dirty="0" smtClean="0">
                <a:cs typeface="Times New Roman" pitchFamily="18" charset="0"/>
              </a:rPr>
              <a:t>	3) Report to: 	</a:t>
            </a:r>
            <a:r>
              <a:rPr lang="en-AU" dirty="0" smtClean="0">
                <a:cs typeface="Times New Roman" pitchFamily="18" charset="0"/>
              </a:rPr>
              <a:t>FISHWATCH  1800 065 522 </a:t>
            </a:r>
            <a:r>
              <a:rPr lang="en-AU" sz="2000" dirty="0" smtClean="0">
                <a:cs typeface="Times New Roman" pitchFamily="18" charset="0"/>
              </a:rPr>
              <a:t>/ </a:t>
            </a:r>
            <a:br>
              <a:rPr lang="en-AU" sz="2000" dirty="0" smtClean="0">
                <a:cs typeface="Times New Roman" pitchFamily="18" charset="0"/>
              </a:rPr>
            </a:br>
            <a:r>
              <a:rPr lang="en-AU" sz="2000" dirty="0" smtClean="0">
                <a:cs typeface="Times New Roman" pitchFamily="18" charset="0"/>
              </a:rPr>
              <a:t>				</a:t>
            </a:r>
            <a:r>
              <a:rPr lang="en-AU" dirty="0" smtClean="0">
                <a:cs typeface="Times New Roman" pitchFamily="18" charset="0"/>
              </a:rPr>
              <a:t>PIRSA  8226 3975 / 8226 0900</a:t>
            </a: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AU" sz="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	</a:t>
            </a: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AU" sz="2000" dirty="0" smtClean="0">
                <a:cs typeface="Times New Roman" pitchFamily="18" charset="0"/>
              </a:rPr>
              <a:t>			</a:t>
            </a:r>
            <a:r>
              <a:rPr lang="en-AU" dirty="0" smtClean="0">
                <a:cs typeface="Times New Roman" pitchFamily="18" charset="0"/>
              </a:rPr>
              <a:t>- your details</a:t>
            </a: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			- mortality details (%</a:t>
            </a:r>
            <a:r>
              <a:rPr lang="en-AU" dirty="0" smtClean="0">
                <a:cs typeface="Times New Roman" pitchFamily="18" charset="0"/>
              </a:rPr>
              <a:t>, </a:t>
            </a: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extent, duration)</a:t>
            </a: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AU" baseline="0" dirty="0" smtClean="0">
                <a:cs typeface="Times New Roman" pitchFamily="18" charset="0"/>
              </a:rPr>
              <a:t>			-</a:t>
            </a:r>
            <a:r>
              <a:rPr lang="en-AU" dirty="0" smtClean="0">
                <a:cs typeface="Times New Roman" pitchFamily="18" charset="0"/>
              </a:rPr>
              <a:t> age of stock (spat </a:t>
            </a:r>
            <a:r>
              <a:rPr lang="en-AU" dirty="0" err="1" smtClean="0">
                <a:cs typeface="Times New Roman" pitchFamily="18" charset="0"/>
              </a:rPr>
              <a:t>vs</a:t>
            </a:r>
            <a:r>
              <a:rPr lang="en-AU" dirty="0" smtClean="0">
                <a:cs typeface="Times New Roman" pitchFamily="18" charset="0"/>
              </a:rPr>
              <a:t> adults)</a:t>
            </a:r>
          </a:p>
          <a:p>
            <a:pPr marL="274320" lvl="1" indent="-285750"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			- water</a:t>
            </a: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T</a:t>
            </a:r>
            <a:r>
              <a:rPr lang="en-AU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°C</a:t>
            </a:r>
          </a:p>
          <a:p>
            <a:pPr marL="274320" lvl="1" indent="-285750"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Times New Roman" pitchFamily="18" charset="0"/>
              </a:rPr>
              <a:t>			</a:t>
            </a: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-</a:t>
            </a: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possible contributing factors</a:t>
            </a:r>
            <a:endParaRPr kumimoji="0" lang="en-AU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25" y="102159"/>
            <a:ext cx="73818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POMS Response Plan</a:t>
            </a:r>
            <a:endParaRPr lang="en-US" sz="4000" dirty="0">
              <a:solidFill>
                <a:srgbClr val="70C2E2"/>
              </a:solidFill>
              <a:latin typeface="Arial Narrow Bold"/>
              <a:cs typeface="Arial Narrow Bold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sp>
        <p:nvSpPr>
          <p:cNvPr id="10" name="Flowchart: Alternate Process 9"/>
          <p:cNvSpPr/>
          <p:nvPr/>
        </p:nvSpPr>
        <p:spPr>
          <a:xfrm>
            <a:off x="304800" y="866774"/>
            <a:ext cx="4552950" cy="41910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0" y="866774"/>
            <a:ext cx="7380312" cy="5667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182880" lvl="1" indent="-285750">
              <a:spcBef>
                <a:spcPct val="50000"/>
              </a:spcBef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		Discovery </a:t>
            </a: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&amp; sampling for industry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AU" sz="800" dirty="0" smtClean="0">
              <a:cs typeface="Times New Roman" pitchFamily="18" charset="0"/>
            </a:endParaRP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sz="2000" dirty="0" smtClean="0">
                <a:cs typeface="Times New Roman" pitchFamily="18" charset="0"/>
              </a:rPr>
              <a:t>	4) Decontamination protocol</a:t>
            </a:r>
            <a:endParaRPr lang="en-AU" sz="2000" noProof="0" dirty="0" smtClean="0"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AU" noProof="0" dirty="0" smtClean="0">
                <a:cs typeface="Times New Roman" pitchFamily="18" charset="0"/>
              </a:rPr>
              <a:t>Wash down vessel &amp; equipment</a:t>
            </a:r>
            <a:endParaRPr lang="en-AU" sz="1600" noProof="0" dirty="0" smtClean="0"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Chlorine-based</a:t>
            </a: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disinfectants recommended</a:t>
            </a:r>
          </a:p>
          <a:p>
            <a:pPr marL="742950" lvl="1" indent="-285750">
              <a:spcBef>
                <a:spcPct val="50000"/>
              </a:spcBef>
              <a:defRPr/>
            </a:pPr>
            <a:endParaRPr lang="en-AU" sz="700" dirty="0" smtClean="0">
              <a:cs typeface="Times New Roman" pitchFamily="18" charset="0"/>
            </a:endParaRPr>
          </a:p>
          <a:p>
            <a:pPr marL="274320" lvl="1" indent="-285750">
              <a:spcBef>
                <a:spcPct val="50000"/>
              </a:spcBef>
              <a:defRPr/>
            </a:pPr>
            <a:r>
              <a:rPr lang="en-AU" dirty="0" smtClean="0">
                <a:cs typeface="Times New Roman" pitchFamily="18" charset="0"/>
              </a:rPr>
              <a:t>	5) Samples sent to lab. immediately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Samples bagged and labelled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On ice, courier to lab</a:t>
            </a:r>
          </a:p>
          <a:p>
            <a:pPr marL="742950" lvl="1" indent="-285750">
              <a:spcBef>
                <a:spcPts val="300"/>
              </a:spcBef>
              <a:defRPr/>
            </a:pPr>
            <a:r>
              <a:rPr lang="en-AU" dirty="0" smtClean="0">
                <a:cs typeface="Times New Roman" pitchFamily="18" charset="0"/>
              </a:rPr>
              <a:t>	</a:t>
            </a:r>
            <a:br>
              <a:rPr lang="en-AU" dirty="0" smtClean="0">
                <a:cs typeface="Times New Roman" pitchFamily="18" charset="0"/>
              </a:rPr>
            </a:br>
            <a:r>
              <a:rPr lang="en-AU" dirty="0" smtClean="0">
                <a:cs typeface="Times New Roman" pitchFamily="18" charset="0"/>
              </a:rPr>
              <a:t>Gribbles Specimen Collection</a:t>
            </a:r>
            <a:br>
              <a:rPr lang="en-AU" dirty="0" smtClean="0">
                <a:cs typeface="Times New Roman" pitchFamily="18" charset="0"/>
              </a:rPr>
            </a:br>
            <a:r>
              <a:rPr lang="en-AU" dirty="0" smtClean="0">
                <a:cs typeface="Times New Roman" pitchFamily="18" charset="0"/>
              </a:rPr>
              <a:t>33 Flemington St.</a:t>
            </a:r>
            <a:br>
              <a:rPr lang="en-AU" dirty="0" smtClean="0">
                <a:cs typeface="Times New Roman" pitchFamily="18" charset="0"/>
              </a:rPr>
            </a:br>
            <a:r>
              <a:rPr lang="en-AU" dirty="0" smtClean="0">
                <a:cs typeface="Times New Roman" pitchFamily="18" charset="0"/>
              </a:rPr>
              <a:t>Glenside, Adelaide 5065</a:t>
            </a:r>
            <a:br>
              <a:rPr lang="en-AU" dirty="0" smtClean="0">
                <a:cs typeface="Times New Roman" pitchFamily="18" charset="0"/>
              </a:rPr>
            </a:br>
            <a:r>
              <a:rPr lang="en-AU" dirty="0" smtClean="0">
                <a:cs typeface="Times New Roman" pitchFamily="18" charset="0"/>
              </a:rPr>
              <a:t>8202 3333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AU" sz="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A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	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25" y="102159"/>
            <a:ext cx="73818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POMS Response Plan</a:t>
            </a:r>
            <a:endParaRPr lang="en-US" sz="4000" dirty="0">
              <a:solidFill>
                <a:srgbClr val="70C2E2"/>
              </a:solidFill>
              <a:latin typeface="Arial Narrow Bold"/>
              <a:cs typeface="Arial Narrow Bold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 t="-2259"/>
          <a:stretch>
            <a:fillRect/>
          </a:stretch>
        </p:blipFill>
        <p:spPr bwMode="auto">
          <a:xfrm>
            <a:off x="5469781" y="342901"/>
            <a:ext cx="3581517" cy="6035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0" name="Picture 2" descr="C:\Shane\SHANE_PIRSA AAH Officer\Emergency Disease Response\AAH exercise 2012-SEAFOX\presentations\pic-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6300" y="5237520"/>
            <a:ext cx="2297957" cy="1482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959883"/>
            <a:ext cx="4857750" cy="4195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Flowchart: Alternate Process 8"/>
          <p:cNvSpPr/>
          <p:nvPr/>
        </p:nvSpPr>
        <p:spPr>
          <a:xfrm>
            <a:off x="304800" y="866774"/>
            <a:ext cx="2352675" cy="41910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866774"/>
            <a:ext cx="7380312" cy="5667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182880" lvl="1" indent="-285750">
              <a:spcBef>
                <a:spcPct val="50000"/>
              </a:spcBef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	  Response </a:t>
            </a: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options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AU" sz="800" dirty="0" smtClean="0">
              <a:cs typeface="Times New Roman" pitchFamily="18" charset="0"/>
            </a:endParaRP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AU" sz="2000" dirty="0" smtClean="0">
                <a:cs typeface="Times New Roman" pitchFamily="18" charset="0"/>
              </a:rPr>
              <a:t>	Immediate 72h standstill – up to 1 week</a:t>
            </a:r>
            <a:endParaRPr lang="en-AU" sz="2000" noProof="0" dirty="0" smtClean="0"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AU" noProof="0" dirty="0" smtClean="0">
                <a:cs typeface="Times New Roman" pitchFamily="18" charset="0"/>
              </a:rPr>
              <a:t>Report investigated</a:t>
            </a:r>
            <a:endParaRPr lang="en-AU" sz="1600" noProof="0" dirty="0" smtClean="0"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Pending laboratory results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AU" dirty="0" smtClean="0">
                <a:cs typeface="Times New Roman" pitchFamily="18" charset="0"/>
              </a:rPr>
              <a:t>Options considered 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AU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lvl="1" indent="-285750">
              <a:spcBef>
                <a:spcPct val="50000"/>
              </a:spcBef>
              <a:defRPr/>
            </a:pPr>
            <a:endParaRPr lang="en-AU" sz="700" dirty="0" smtClean="0">
              <a:cs typeface="Times New Roman" pitchFamily="18" charset="0"/>
            </a:endParaRPr>
          </a:p>
          <a:p>
            <a:pPr marL="274320" lvl="1" indent="-285750">
              <a:spcBef>
                <a:spcPct val="50000"/>
              </a:spcBef>
              <a:spcAft>
                <a:spcPts val="600"/>
              </a:spcAft>
              <a:defRPr/>
            </a:pPr>
            <a:r>
              <a:rPr lang="en-AU" dirty="0" smtClean="0">
                <a:cs typeface="Times New Roman" pitchFamily="18" charset="0"/>
              </a:rPr>
              <a:t>	</a:t>
            </a:r>
            <a:r>
              <a:rPr lang="en-AU" sz="2000" dirty="0" smtClean="0">
                <a:cs typeface="Times New Roman" pitchFamily="18" charset="0"/>
              </a:rPr>
              <a:t>1) </a:t>
            </a:r>
            <a:r>
              <a:rPr lang="en-AU" sz="2000" u="sng" dirty="0" smtClean="0">
                <a:cs typeface="Times New Roman" pitchFamily="18" charset="0"/>
              </a:rPr>
              <a:t>Eradicate preferred option</a:t>
            </a:r>
            <a:r>
              <a:rPr lang="en-AU" sz="2000" dirty="0" smtClean="0">
                <a:cs typeface="Times New Roman" pitchFamily="18" charset="0"/>
              </a:rPr>
              <a:t>, if feasible: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Semi-closed system (e.g. Hatchery)  or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Restricted outbreak (1 or 2 Bays) and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Feral oyster populations minimal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AU" dirty="0" smtClean="0">
              <a:cs typeface="Times New Roman" pitchFamily="18" charset="0"/>
            </a:endParaRPr>
          </a:p>
          <a:p>
            <a:pPr marL="742950" lvl="1" indent="-285750">
              <a:spcBef>
                <a:spcPts val="300"/>
              </a:spcBef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How: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Rapid e</a:t>
            </a:r>
            <a:r>
              <a:rPr kumimoji="0" lang="en-AU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mergency</a:t>
            </a: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harvest / destock 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Resources available (industry</a:t>
            </a: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support)</a:t>
            </a:r>
            <a:endParaRPr kumimoji="0" lang="en-AU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Movement restrictions, quarantine,</a:t>
            </a: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decontamination</a:t>
            </a:r>
            <a:endParaRPr kumimoji="0" lang="en-AU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A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	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25" y="102159"/>
            <a:ext cx="73818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POMS Response Plan</a:t>
            </a:r>
            <a:endParaRPr lang="en-US" sz="4000" dirty="0">
              <a:solidFill>
                <a:srgbClr val="70C2E2"/>
              </a:solidFill>
              <a:latin typeface="Arial Narrow Bold"/>
              <a:cs typeface="Arial Narrow Bold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959883"/>
            <a:ext cx="4857750" cy="4195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Flowchart: Alternate Process 8"/>
          <p:cNvSpPr/>
          <p:nvPr/>
        </p:nvSpPr>
        <p:spPr>
          <a:xfrm>
            <a:off x="304800" y="866774"/>
            <a:ext cx="2352675" cy="41910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847724"/>
            <a:ext cx="7380312" cy="5667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182880" lvl="1" indent="-285750">
              <a:spcBef>
                <a:spcPct val="50000"/>
              </a:spcBef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	  Response </a:t>
            </a: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options</a:t>
            </a: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AU" sz="700" dirty="0" smtClean="0">
              <a:cs typeface="Times New Roman" pitchFamily="18" charset="0"/>
            </a:endParaRPr>
          </a:p>
          <a:p>
            <a:pPr marL="274320" lvl="1" indent="-285750">
              <a:spcBef>
                <a:spcPct val="50000"/>
              </a:spcBef>
              <a:spcAft>
                <a:spcPts val="600"/>
              </a:spcAft>
              <a:defRPr/>
            </a:pPr>
            <a:r>
              <a:rPr lang="en-AU" dirty="0" smtClean="0">
                <a:cs typeface="Times New Roman" pitchFamily="18" charset="0"/>
              </a:rPr>
              <a:t>	</a:t>
            </a:r>
            <a:r>
              <a:rPr lang="en-AU" sz="2000" dirty="0" smtClean="0">
                <a:cs typeface="Times New Roman" pitchFamily="18" charset="0"/>
              </a:rPr>
              <a:t>2) </a:t>
            </a:r>
            <a:r>
              <a:rPr lang="en-AU" sz="2000" u="sng" dirty="0" smtClean="0">
                <a:cs typeface="Times New Roman" pitchFamily="18" charset="0"/>
              </a:rPr>
              <a:t>Containment, Control &amp; Zoning </a:t>
            </a:r>
            <a:r>
              <a:rPr lang="en-AU" sz="2000" dirty="0" smtClean="0">
                <a:cs typeface="Times New Roman" pitchFamily="18" charset="0"/>
              </a:rPr>
              <a:t>if: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Infection restricted to part of the Sector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Zoning feasible</a:t>
            </a:r>
            <a:endParaRPr lang="en-AU" sz="1600" dirty="0" smtClean="0">
              <a:cs typeface="Times New Roman" pitchFamily="18" charset="0"/>
            </a:endParaRP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Disease-free spat available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Will and ability of industry to adjust</a:t>
            </a:r>
          </a:p>
          <a:p>
            <a:pPr marL="742950" lvl="1" indent="-285750">
              <a:spcBef>
                <a:spcPts val="300"/>
              </a:spcBef>
              <a:defRPr/>
            </a:pPr>
            <a:endParaRPr lang="en-AU" dirty="0" smtClean="0">
              <a:cs typeface="Times New Roman" pitchFamily="18" charset="0"/>
            </a:endParaRPr>
          </a:p>
          <a:p>
            <a:pPr marL="742950" lvl="1" indent="-285750">
              <a:spcBef>
                <a:spcPts val="300"/>
              </a:spcBef>
              <a:defRPr/>
            </a:pPr>
            <a:r>
              <a:rPr lang="en-AU" sz="2000" dirty="0" smtClean="0">
                <a:cs typeface="Times New Roman" pitchFamily="18" charset="0"/>
              </a:rPr>
              <a:t>How: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Infected and free zones identified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Restrictions placed on infected areas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Prevent</a:t>
            </a: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further spread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noProof="0" dirty="0" smtClean="0">
                <a:cs typeface="Times New Roman" pitchFamily="18" charset="0"/>
              </a:rPr>
              <a:t>Surveillance 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noProof="0" dirty="0" smtClean="0">
                <a:cs typeface="Times New Roman" pitchFamily="18" charset="0"/>
              </a:rPr>
              <a:t>Investigate / manage outbreaks in ‘free’ zones</a:t>
            </a:r>
            <a:endParaRPr kumimoji="0" lang="en-AU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25" y="102159"/>
            <a:ext cx="73818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POMS Response Plan</a:t>
            </a:r>
            <a:endParaRPr lang="en-US" sz="4000" dirty="0">
              <a:solidFill>
                <a:srgbClr val="70C2E2"/>
              </a:solidFill>
              <a:latin typeface="Arial Narrow Bold"/>
              <a:cs typeface="Arial Narrow Bold"/>
            </a:endParaRPr>
          </a:p>
        </p:txBody>
      </p:sp>
      <p:pic>
        <p:nvPicPr>
          <p:cNvPr id="2" name="Picture 2" descr="C:\Shane\SHANE_PIRSA AAH Officer\Emergency Disease Response\AAH exercise 2012-SEAFOX\presentations\restricted-area-sign-thumb508356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66006" y="5250463"/>
            <a:ext cx="1409537" cy="1409537"/>
          </a:xfrm>
          <a:prstGeom prst="rect">
            <a:avLst/>
          </a:prstGeom>
          <a:noFill/>
        </p:spPr>
      </p:pic>
      <p:pic>
        <p:nvPicPr>
          <p:cNvPr id="12" name="Picture 1" descr="C:\Shane\SHANE_PIRSA AAH Officer\Emergency Disease Response\AAH exercise 2012-SEAFOX\presentations\211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78958" y="5063907"/>
            <a:ext cx="2042999" cy="1596093"/>
          </a:xfrm>
          <a:prstGeom prst="rect">
            <a:avLst/>
          </a:prstGeom>
          <a:noFill/>
        </p:spPr>
      </p:pic>
      <p:sp>
        <p:nvSpPr>
          <p:cNvPr id="13" name="Multiply 12"/>
          <p:cNvSpPr/>
          <p:nvPr/>
        </p:nvSpPr>
        <p:spPr>
          <a:xfrm>
            <a:off x="6994551" y="5422107"/>
            <a:ext cx="1827406" cy="1764150"/>
          </a:xfrm>
          <a:prstGeom prst="mathMultiply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uiExpand="1" build="p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959883"/>
            <a:ext cx="4857750" cy="4195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Flowchart: Alternate Process 8"/>
          <p:cNvSpPr/>
          <p:nvPr/>
        </p:nvSpPr>
        <p:spPr>
          <a:xfrm>
            <a:off x="304800" y="866774"/>
            <a:ext cx="2352675" cy="41910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866774"/>
            <a:ext cx="7380312" cy="5667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182880" lvl="1" indent="-285750">
              <a:spcBef>
                <a:spcPct val="50000"/>
              </a:spcBef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	  Response </a:t>
            </a: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options</a:t>
            </a:r>
          </a:p>
          <a:p>
            <a:pPr marL="27432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AU" sz="700" dirty="0" smtClean="0">
              <a:cs typeface="Times New Roman" pitchFamily="18" charset="0"/>
            </a:endParaRPr>
          </a:p>
          <a:p>
            <a:pPr marL="274320" lvl="1" indent="-285750">
              <a:spcBef>
                <a:spcPct val="50000"/>
              </a:spcBef>
              <a:spcAft>
                <a:spcPts val="600"/>
              </a:spcAft>
              <a:defRPr/>
            </a:pPr>
            <a:r>
              <a:rPr lang="en-AU" dirty="0" smtClean="0">
                <a:cs typeface="Times New Roman" pitchFamily="18" charset="0"/>
              </a:rPr>
              <a:t>	</a:t>
            </a:r>
            <a:r>
              <a:rPr lang="en-AU" sz="2000" dirty="0" smtClean="0">
                <a:cs typeface="Times New Roman" pitchFamily="18" charset="0"/>
              </a:rPr>
              <a:t>3) </a:t>
            </a:r>
            <a:r>
              <a:rPr lang="en-AU" sz="2000" u="sng" dirty="0" smtClean="0">
                <a:cs typeface="Times New Roman" pitchFamily="18" charset="0"/>
              </a:rPr>
              <a:t>Control &amp; mitigation</a:t>
            </a:r>
            <a:r>
              <a:rPr lang="en-AU" sz="2000" dirty="0" smtClean="0">
                <a:cs typeface="Times New Roman" pitchFamily="18" charset="0"/>
              </a:rPr>
              <a:t>, if: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Disease widespread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Containment not feasible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Disease-free spat available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Industry adjustment</a:t>
            </a:r>
          </a:p>
          <a:p>
            <a:pPr marL="742950" lvl="1" indent="-285750">
              <a:spcBef>
                <a:spcPts val="300"/>
              </a:spcBef>
              <a:defRPr/>
            </a:pPr>
            <a:endParaRPr lang="en-AU" sz="2000" dirty="0" smtClean="0">
              <a:cs typeface="Times New Roman" pitchFamily="18" charset="0"/>
            </a:endParaRPr>
          </a:p>
          <a:p>
            <a:pPr marL="742950" lvl="1" indent="-285750">
              <a:spcBef>
                <a:spcPts val="300"/>
              </a:spcBef>
              <a:defRPr/>
            </a:pPr>
            <a:r>
              <a:rPr lang="en-AU" sz="2000" dirty="0" smtClean="0">
                <a:cs typeface="Times New Roman" pitchFamily="18" charset="0"/>
              </a:rPr>
              <a:t>How: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Best practice (Biosecurity) to </a:t>
            </a: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minimise </a:t>
            </a:r>
            <a:b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</a:b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disease outbreaks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Farm surveillance and response to</a:t>
            </a:r>
            <a:b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</a:b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reduce effects of disease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AU" dirty="0" smtClean="0">
                <a:cs typeface="Times New Roman" pitchFamily="18" charset="0"/>
              </a:rPr>
              <a:t>Maintain policies to prevent re-infections where feasible</a:t>
            </a:r>
            <a:br>
              <a:rPr lang="en-AU" dirty="0" smtClean="0">
                <a:cs typeface="Times New Roman" pitchFamily="18" charset="0"/>
              </a:rPr>
            </a:br>
            <a:r>
              <a:rPr lang="en-AU" dirty="0" smtClean="0">
                <a:cs typeface="Times New Roman" pitchFamily="18" charset="0"/>
              </a:rPr>
              <a:t>(e.g. Interstate translocations)</a:t>
            </a:r>
            <a: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/>
            </a:r>
            <a:br>
              <a:rPr kumimoji="0" lang="en-A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</a:br>
            <a:endParaRPr kumimoji="0" lang="en-AU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lvl="1" indent="-285750">
              <a:spcBef>
                <a:spcPts val="300"/>
              </a:spcBef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25" y="102159"/>
            <a:ext cx="73818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POMS Response Plan</a:t>
            </a:r>
            <a:endParaRPr lang="en-US" sz="4000" dirty="0">
              <a:solidFill>
                <a:srgbClr val="70C2E2"/>
              </a:solidFill>
              <a:latin typeface="Arial Narrow Bold"/>
              <a:cs typeface="Arial Narrow Bold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000" y="409936"/>
            <a:ext cx="1350000" cy="16153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1095" y="247650"/>
            <a:ext cx="8661455" cy="39703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Summary – </a:t>
            </a:r>
            <a:r>
              <a:rPr lang="en-AU" sz="2800" b="1" i="1" dirty="0" smtClean="0">
                <a:solidFill>
                  <a:schemeClr val="tx2"/>
                </a:solidFill>
                <a:cs typeface="Times New Roman" pitchFamily="18" charset="0"/>
              </a:rPr>
              <a:t>What </a:t>
            </a:r>
            <a:r>
              <a:rPr lang="en-AU" sz="2800" b="1" i="1" u="sng" dirty="0" smtClean="0">
                <a:solidFill>
                  <a:schemeClr val="tx2"/>
                </a:solidFill>
                <a:cs typeface="Times New Roman" pitchFamily="18" charset="0"/>
              </a:rPr>
              <a:t>WE</a:t>
            </a:r>
            <a:r>
              <a:rPr lang="en-AU" sz="2800" b="1" i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en-AU" sz="2400" b="1" i="1" dirty="0" smtClean="0">
                <a:solidFill>
                  <a:schemeClr val="tx2"/>
                </a:solidFill>
                <a:cs typeface="Times New Roman" pitchFamily="18" charset="0"/>
              </a:rPr>
              <a:t>(Gov. &amp; Industry) </a:t>
            </a:r>
            <a:r>
              <a:rPr lang="en-AU" sz="2800" b="1" i="1" dirty="0" smtClean="0">
                <a:solidFill>
                  <a:schemeClr val="tx2"/>
                </a:solidFill>
                <a:cs typeface="Times New Roman" pitchFamily="18" charset="0"/>
              </a:rPr>
              <a:t>are doing</a:t>
            </a: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	</a:t>
            </a:r>
            <a:endParaRPr lang="en-AU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AU" sz="2800" b="1" dirty="0" smtClean="0">
                <a:latin typeface="Arial" pitchFamily="34" charset="0"/>
                <a:cs typeface="Arial" pitchFamily="34" charset="0"/>
              </a:rPr>
              <a:t>Prevention</a:t>
            </a:r>
            <a:r>
              <a:rPr lang="en-AU" sz="28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AU" sz="2800" u="sng" dirty="0" smtClean="0">
                <a:latin typeface="Arial" pitchFamily="34" charset="0"/>
                <a:cs typeface="Arial" pitchFamily="34" charset="0"/>
              </a:rPr>
              <a:t>BEST</a:t>
            </a:r>
            <a:r>
              <a:rPr lang="en-AU" sz="2800" dirty="0" smtClean="0">
                <a:latin typeface="Arial" pitchFamily="34" charset="0"/>
                <a:cs typeface="Arial" pitchFamily="34" charset="0"/>
              </a:rPr>
              <a:t> !</a:t>
            </a:r>
            <a:br>
              <a:rPr lang="en-AU" sz="2800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risk assessment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(direct resources)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policies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(translocation)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</a:t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controls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(e.g.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bait/berley use)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codes of practice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(Biosecurity)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</a:t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national communication, awareness </a:t>
            </a: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endParaRPr lang="en-AU" sz="28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spcBef>
                <a:spcPct val="50000"/>
              </a:spcBef>
            </a:pP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000" y="409936"/>
            <a:ext cx="1350000" cy="16153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1095" y="247650"/>
            <a:ext cx="8661455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Summary – </a:t>
            </a:r>
            <a:r>
              <a:rPr lang="en-AU" sz="2800" b="1" i="1" dirty="0" smtClean="0">
                <a:solidFill>
                  <a:schemeClr val="tx2"/>
                </a:solidFill>
                <a:cs typeface="Times New Roman" pitchFamily="18" charset="0"/>
              </a:rPr>
              <a:t>What </a:t>
            </a:r>
            <a:r>
              <a:rPr lang="en-AU" sz="2800" b="1" i="1" u="sng" dirty="0" smtClean="0">
                <a:solidFill>
                  <a:schemeClr val="tx2"/>
                </a:solidFill>
                <a:cs typeface="Times New Roman" pitchFamily="18" charset="0"/>
              </a:rPr>
              <a:t>WE</a:t>
            </a:r>
            <a:r>
              <a:rPr lang="en-AU" sz="2800" b="1" i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en-AU" sz="2400" b="1" i="1" dirty="0" smtClean="0">
                <a:solidFill>
                  <a:schemeClr val="tx2"/>
                </a:solidFill>
                <a:cs typeface="Times New Roman" pitchFamily="18" charset="0"/>
              </a:rPr>
              <a:t>(Gov. &amp; Industry) </a:t>
            </a:r>
            <a:r>
              <a:rPr lang="en-AU" sz="2800" b="1" i="1" dirty="0" smtClean="0">
                <a:solidFill>
                  <a:schemeClr val="tx2"/>
                </a:solidFill>
                <a:cs typeface="Times New Roman" pitchFamily="18" charset="0"/>
              </a:rPr>
              <a:t>are doing</a:t>
            </a: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	</a:t>
            </a:r>
            <a:endParaRPr lang="en-AU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AU" sz="2800" b="1" dirty="0" smtClean="0">
                <a:latin typeface="Arial" pitchFamily="34" charset="0"/>
                <a:cs typeface="Arial" pitchFamily="34" charset="0"/>
              </a:rPr>
              <a:t>Prevention</a:t>
            </a:r>
            <a:r>
              <a:rPr lang="en-AU" sz="28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AU" sz="2800" u="sng" dirty="0" smtClean="0">
                <a:latin typeface="Arial" pitchFamily="34" charset="0"/>
                <a:cs typeface="Arial" pitchFamily="34" charset="0"/>
              </a:rPr>
              <a:t>BEST</a:t>
            </a:r>
            <a:r>
              <a:rPr lang="en-AU" sz="2800" dirty="0" smtClean="0">
                <a:latin typeface="Arial" pitchFamily="34" charset="0"/>
                <a:cs typeface="Arial" pitchFamily="34" charset="0"/>
              </a:rPr>
              <a:t> !</a:t>
            </a:r>
            <a:br>
              <a:rPr lang="en-AU" sz="2800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risk assessment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(direct resources)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policies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(translocation)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</a:t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controls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(e.g. bait/berley use)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codes of practice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(Biosecurity)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</a:t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national communication, awareness </a:t>
            </a: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endParaRPr lang="en-AU" sz="28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AU" sz="2800" b="1" dirty="0" smtClean="0">
                <a:latin typeface="Arial" pitchFamily="34" charset="0"/>
                <a:cs typeface="Arial" pitchFamily="34" charset="0"/>
              </a:rPr>
              <a:t>Preparedness</a:t>
            </a:r>
            <a:r>
              <a:rPr lang="en-AU" sz="2800" dirty="0" smtClean="0">
                <a:latin typeface="Arial" pitchFamily="34" charset="0"/>
                <a:cs typeface="Arial" pitchFamily="34" charset="0"/>
              </a:rPr>
              <a:t>  </a:t>
            </a:r>
            <a:br>
              <a:rPr lang="en-AU" sz="2800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response plans, response policies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(Emergency Lease Policy)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training, contingency plans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(alternate species, spat supply)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 </a:t>
            </a: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endParaRPr lang="en-AU" sz="28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spcBef>
                <a:spcPct val="50000"/>
              </a:spcBef>
            </a:pP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000" y="409936"/>
            <a:ext cx="1350000" cy="16153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1095" y="247650"/>
            <a:ext cx="8661455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Summary – </a:t>
            </a:r>
            <a:r>
              <a:rPr lang="en-AU" sz="2800" b="1" i="1" dirty="0" smtClean="0">
                <a:solidFill>
                  <a:schemeClr val="tx2"/>
                </a:solidFill>
                <a:cs typeface="Times New Roman" pitchFamily="18" charset="0"/>
              </a:rPr>
              <a:t>What </a:t>
            </a:r>
            <a:r>
              <a:rPr lang="en-AU" sz="2800" b="1" i="1" u="sng" dirty="0" smtClean="0">
                <a:solidFill>
                  <a:schemeClr val="tx2"/>
                </a:solidFill>
                <a:cs typeface="Times New Roman" pitchFamily="18" charset="0"/>
              </a:rPr>
              <a:t>WE</a:t>
            </a:r>
            <a:r>
              <a:rPr lang="en-AU" sz="2800" b="1" i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en-AU" sz="2400" b="1" i="1" dirty="0" smtClean="0">
                <a:solidFill>
                  <a:schemeClr val="tx2"/>
                </a:solidFill>
                <a:cs typeface="Times New Roman" pitchFamily="18" charset="0"/>
              </a:rPr>
              <a:t>(Gov. &amp; Industry) </a:t>
            </a:r>
            <a:r>
              <a:rPr lang="en-AU" sz="2800" b="1" i="1" dirty="0" smtClean="0">
                <a:solidFill>
                  <a:schemeClr val="tx2"/>
                </a:solidFill>
                <a:cs typeface="Times New Roman" pitchFamily="18" charset="0"/>
              </a:rPr>
              <a:t>are doing</a:t>
            </a: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	</a:t>
            </a:r>
            <a:endParaRPr lang="en-AU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AU" sz="2800" b="1" dirty="0" smtClean="0">
                <a:latin typeface="Arial" pitchFamily="34" charset="0"/>
                <a:cs typeface="Arial" pitchFamily="34" charset="0"/>
              </a:rPr>
              <a:t>Prevention</a:t>
            </a:r>
            <a:r>
              <a:rPr lang="en-AU" sz="28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AU" sz="2800" u="sng" dirty="0" smtClean="0">
                <a:latin typeface="Arial" pitchFamily="34" charset="0"/>
                <a:cs typeface="Arial" pitchFamily="34" charset="0"/>
              </a:rPr>
              <a:t>BEST</a:t>
            </a:r>
            <a:r>
              <a:rPr lang="en-AU" sz="2800" dirty="0" smtClean="0">
                <a:latin typeface="Arial" pitchFamily="34" charset="0"/>
                <a:cs typeface="Arial" pitchFamily="34" charset="0"/>
              </a:rPr>
              <a:t> !</a:t>
            </a:r>
            <a:br>
              <a:rPr lang="en-AU" sz="2800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risk assessment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(direct resources)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policies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(translocation)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</a:t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controls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(e.g. bait/berley use)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codes of practice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(Biosecurity)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</a:t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national communication, awareness </a:t>
            </a: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endParaRPr lang="en-AU" sz="28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AU" sz="2800" b="1" dirty="0" smtClean="0">
                <a:latin typeface="Arial" pitchFamily="34" charset="0"/>
                <a:cs typeface="Arial" pitchFamily="34" charset="0"/>
              </a:rPr>
              <a:t>Preparedness</a:t>
            </a:r>
            <a:r>
              <a:rPr lang="en-AU" sz="2800" dirty="0" smtClean="0">
                <a:latin typeface="Arial" pitchFamily="34" charset="0"/>
                <a:cs typeface="Arial" pitchFamily="34" charset="0"/>
              </a:rPr>
              <a:t>  </a:t>
            </a:r>
            <a:br>
              <a:rPr lang="en-AU" sz="2800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response plans, response policies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(Emergency Lease Policy)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, training, contingency plans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(alternate species, spat supply)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> </a:t>
            </a: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endParaRPr lang="en-AU" sz="28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AU" sz="2800" b="1" dirty="0" smtClean="0">
                <a:latin typeface="Arial" pitchFamily="34" charset="0"/>
                <a:cs typeface="Arial" pitchFamily="34" charset="0"/>
              </a:rPr>
              <a:t>Response</a:t>
            </a:r>
            <a:r>
              <a:rPr lang="en-AU" sz="28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improved capability but need to ....</a:t>
            </a:r>
            <a:br>
              <a:rPr lang="en-AU" sz="2400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1) Ensure early </a:t>
            </a:r>
            <a:r>
              <a:rPr lang="en-AU" dirty="0">
                <a:latin typeface="Arial" pitchFamily="34" charset="0"/>
                <a:cs typeface="Arial" pitchFamily="34" charset="0"/>
              </a:rPr>
              <a:t>detection </a:t>
            </a:r>
            <a:r>
              <a:rPr lang="en-AU" sz="1600" dirty="0">
                <a:latin typeface="Arial" pitchFamily="34" charset="0"/>
                <a:cs typeface="Arial" pitchFamily="34" charset="0"/>
              </a:rPr>
              <a:t>(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report mortality, surveillance program) 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2) Ensure eradication possible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(maintain feral oyster knock-down program !)</a:t>
            </a:r>
            <a:r>
              <a:rPr lang="en-AU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AU" dirty="0" smtClean="0">
                <a:latin typeface="Arial" pitchFamily="34" charset="0"/>
                <a:cs typeface="Arial" pitchFamily="34" charset="0"/>
              </a:rPr>
            </a:br>
            <a:r>
              <a:rPr lang="en-AU" dirty="0" smtClean="0">
                <a:latin typeface="Arial" pitchFamily="34" charset="0"/>
                <a:cs typeface="Arial" pitchFamily="34" charset="0"/>
              </a:rPr>
              <a:t>3) Ensure accessible stock records </a:t>
            </a:r>
            <a:r>
              <a:rPr lang="en-AU" sz="1600" dirty="0" smtClean="0">
                <a:latin typeface="Arial" pitchFamily="34" charset="0"/>
                <a:cs typeface="Arial" pitchFamily="34" charset="0"/>
              </a:rPr>
              <a:t>(tracing, improve response time)</a:t>
            </a: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000" y="409936"/>
            <a:ext cx="1350000" cy="16153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1095" y="409936"/>
            <a:ext cx="8661455" cy="5047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Acknowledgements	</a:t>
            </a:r>
            <a:endParaRPr lang="en-AU" sz="2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Exercise Sea Fox Planning Team: </a:t>
            </a:r>
            <a:b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Nancy Bombardieri, 	Dr Marty Deveney</a:t>
            </a:r>
            <a:b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Alex Chalupa,			Danielle Kowalski</a:t>
            </a:r>
            <a:b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Dr Peter Lauer,			Carlie Heaven</a:t>
            </a:r>
            <a:b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Bruce Zippel,			Dr Rob Rahaley </a:t>
            </a:r>
            <a:r>
              <a:rPr lang="en-A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(CVO)</a:t>
            </a: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Prof Mehdi Doroudi </a:t>
            </a:r>
            <a:r>
              <a:rPr lang="en-A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(Executive Director, Fisheries &amp; Aquaculture)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Will Zacharin </a:t>
            </a:r>
            <a:r>
              <a:rPr lang="en-A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(Executive Director, Biosecurity SA</a:t>
            </a:r>
            <a:r>
              <a:rPr lang="en-A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) &amp; Sean </a:t>
            </a:r>
            <a:r>
              <a:rPr lang="en-A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Sloan (Director, </a:t>
            </a:r>
            <a:r>
              <a:rPr lang="en-A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F&amp;A)</a:t>
            </a:r>
            <a:endParaRPr lang="en-A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Jill Coates &amp; Trudy McGowan (SAOGA)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Jedd Routledge, Carl </a:t>
            </a:r>
            <a:r>
              <a:rPr lang="en-AU" sz="20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Jaeschke</a:t>
            </a: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Steve </a:t>
            </a:r>
            <a:r>
              <a:rPr lang="en-AU" sz="20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Bowley</a:t>
            </a: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Max Lowe, </a:t>
            </a:r>
            <a:b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Adam Butterworth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Exercise Sea Fox Participants 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Funding from DAFF, FRDC, PIRSA</a:t>
            </a:r>
            <a:endParaRPr lang="en-A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000" y="5457472"/>
            <a:ext cx="1027957" cy="1139422"/>
          </a:xfrm>
          <a:prstGeom prst="rect">
            <a:avLst/>
          </a:prstGeom>
        </p:spPr>
      </p:pic>
      <p:pic>
        <p:nvPicPr>
          <p:cNvPr id="6" name="Picture 5" descr="C:\UserData\Documents\My Documents\Training\Exercises\Sea Fox\Sea Fox LOGO COLOUR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9625" y="1245125"/>
            <a:ext cx="1061682" cy="106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18224" y="5379235"/>
            <a:ext cx="1702801" cy="133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1095" y="5759999"/>
            <a:ext cx="4211244" cy="7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60258" y="296973"/>
            <a:ext cx="68337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Pacific Oyster Mortality Syndrome (POMS)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000" y="810000"/>
            <a:ext cx="1350000" cy="1615384"/>
          </a:xfrm>
          <a:prstGeom prst="rect">
            <a:avLst/>
          </a:prstGeom>
        </p:spPr>
      </p:pic>
      <p:pic>
        <p:nvPicPr>
          <p:cNvPr id="13" name="Picture 12" descr="oyster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95119" y="2425384"/>
            <a:ext cx="2348880" cy="2348880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49224" y="1166018"/>
            <a:ext cx="8672733" cy="504398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National listed disease (2011)</a:t>
            </a:r>
            <a:b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</a:br>
            <a:r>
              <a:rPr kumimoji="0" lang="en-AU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Ostreid</a:t>
            </a:r>
            <a:r>
              <a:rPr kumimoji="0" lang="en-A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herpesvirus-1 µ variant (OsHV-1 µ</a:t>
            </a:r>
            <a:r>
              <a:rPr kumimoji="0" lang="en-AU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var</a:t>
            </a:r>
            <a:r>
              <a:rPr kumimoji="0" lang="en-A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) </a:t>
            </a:r>
          </a:p>
          <a:p>
            <a:pPr marL="74295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Significant disease of </a:t>
            </a:r>
            <a:r>
              <a:rPr lang="en-AU" sz="2400" dirty="0"/>
              <a:t>Pacific oysters </a:t>
            </a:r>
            <a:r>
              <a:rPr lang="en-AU" dirty="0"/>
              <a:t>(</a:t>
            </a:r>
            <a:r>
              <a:rPr lang="en-AU" i="1" dirty="0" err="1"/>
              <a:t>Crassostrea</a:t>
            </a:r>
            <a:r>
              <a:rPr lang="en-AU" i="1" dirty="0"/>
              <a:t> </a:t>
            </a:r>
            <a:r>
              <a:rPr lang="en-AU" i="1" dirty="0" err="1"/>
              <a:t>gigas</a:t>
            </a:r>
            <a:r>
              <a:rPr lang="en-AU" dirty="0" smtClean="0"/>
              <a:t>)</a:t>
            </a:r>
            <a:endParaRPr kumimoji="0" lang="en-AU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2008-2010 – mortalities (~80-100%) in Europe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2010 – New Zealand outbreak</a:t>
            </a:r>
          </a:p>
          <a:p>
            <a:pPr marL="74295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400" dirty="0" smtClean="0">
                <a:cs typeface="Times New Roman" pitchFamily="18" charset="0"/>
              </a:rPr>
              <a:t>2010 – </a:t>
            </a: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NSW, outbreak in 2 estuaries</a:t>
            </a:r>
            <a:endParaRPr lang="en-AU" sz="2400" dirty="0">
              <a:cs typeface="Times New Roman" pitchFamily="18" charset="0"/>
            </a:endParaRPr>
          </a:p>
          <a:p>
            <a:pPr marL="74295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400" dirty="0" smtClean="0">
                <a:cs typeface="Times New Roman" pitchFamily="18" charset="0"/>
              </a:rPr>
              <a:t>2013 – NSW, outbreak in Hawkesbury estuary</a:t>
            </a:r>
          </a:p>
          <a:p>
            <a:pPr marL="74295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400" dirty="0" smtClean="0">
                <a:solidFill>
                  <a:srgbClr val="000000"/>
                </a:solidFill>
              </a:rPr>
              <a:t>NSW </a:t>
            </a:r>
            <a:r>
              <a:rPr lang="en-AU" sz="2400" dirty="0" smtClean="0">
                <a:solidFill>
                  <a:srgbClr val="000000"/>
                </a:solidFill>
              </a:rPr>
              <a:t>– Containment &amp; Control</a:t>
            </a:r>
            <a:r>
              <a:rPr lang="en-AU" sz="2400" dirty="0" smtClean="0">
                <a:solidFill>
                  <a:srgbClr val="000000"/>
                </a:solidFill>
              </a:rPr>
              <a:t/>
            </a:r>
            <a:br>
              <a:rPr lang="en-AU" sz="2400" dirty="0" smtClean="0">
                <a:solidFill>
                  <a:srgbClr val="000000"/>
                </a:solidFill>
              </a:rPr>
            </a:br>
            <a:r>
              <a:rPr lang="en-AU" sz="2400" dirty="0" smtClean="0">
                <a:solidFill>
                  <a:srgbClr val="000000"/>
                </a:solidFill>
              </a:rPr>
              <a:t>			oyster movement restrictions</a:t>
            </a:r>
            <a:br>
              <a:rPr lang="en-AU" sz="2400" dirty="0" smtClean="0">
                <a:solidFill>
                  <a:srgbClr val="000000"/>
                </a:solidFill>
              </a:rPr>
            </a:br>
            <a:r>
              <a:rPr lang="en-AU" sz="2400" dirty="0">
                <a:solidFill>
                  <a:srgbClr val="000000"/>
                </a:solidFill>
              </a:rPr>
              <a:t>	</a:t>
            </a:r>
            <a:r>
              <a:rPr lang="en-AU" sz="2400" dirty="0" smtClean="0">
                <a:solidFill>
                  <a:srgbClr val="000000"/>
                </a:solidFill>
              </a:rPr>
              <a:t>	   	equipment &amp; people restrictions</a:t>
            </a:r>
            <a:endParaRPr lang="en-AU" sz="2400" dirty="0">
              <a:solidFill>
                <a:srgbClr val="000000"/>
              </a:solidFill>
            </a:endParaRPr>
          </a:p>
          <a:p>
            <a:pPr marL="74295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400" dirty="0">
                <a:solidFill>
                  <a:srgbClr val="000000"/>
                </a:solidFill>
                <a:cs typeface="Times New Roman" pitchFamily="18" charset="0"/>
              </a:rPr>
              <a:t>Movement of oysters around Australia </a:t>
            </a:r>
            <a:br>
              <a:rPr lang="en-AU" sz="2400" dirty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AU" sz="2400" dirty="0">
                <a:solidFill>
                  <a:srgbClr val="000000"/>
                </a:solidFill>
                <a:cs typeface="Times New Roman" pitchFamily="18" charset="0"/>
              </a:rPr>
              <a:t>strictly </a:t>
            </a:r>
            <a:r>
              <a:rPr lang="en-AU" sz="2400" dirty="0" smtClean="0">
                <a:solidFill>
                  <a:srgbClr val="000000"/>
                </a:solidFill>
                <a:cs typeface="Times New Roman" pitchFamily="18" charset="0"/>
              </a:rPr>
              <a:t>controlled</a:t>
            </a:r>
            <a:endParaRPr kumimoji="0" lang="en-AU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AU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AU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612" y="4838865"/>
            <a:ext cx="2259291" cy="18948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8326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0"/>
            <a:ext cx="63246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3257" y="5277634"/>
            <a:ext cx="1054100" cy="1168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52" y="5187830"/>
            <a:ext cx="1820542" cy="136540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71600" y="2067639"/>
            <a:ext cx="5343398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 Bold"/>
                <a:cs typeface="Arial Narrow Bold"/>
              </a:rPr>
              <a:t>QUESTIONS </a:t>
            </a:r>
          </a:p>
          <a:p>
            <a:endParaRPr 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 Bold"/>
              <a:cs typeface="Arial Narrow Bold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4000" y="810000"/>
            <a:ext cx="2160000" cy="2584615"/>
          </a:xfrm>
          <a:prstGeom prst="rect">
            <a:avLst/>
          </a:prstGeom>
        </p:spPr>
      </p:pic>
      <p:pic>
        <p:nvPicPr>
          <p:cNvPr id="8" name="Picture 7" descr="C:\UserData\Documents\My Documents\Training\Exercises\Sea Fox\Sea Fox LOGO COLOUR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31575" y="5483750"/>
            <a:ext cx="1061682" cy="106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02850" y="5906335"/>
            <a:ext cx="704850" cy="553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5325" y="6460146"/>
            <a:ext cx="2126250" cy="4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670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36520" y="260407"/>
            <a:ext cx="851223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Exercise Sea Fox Nov/Dec 2012</a:t>
            </a:r>
            <a:endParaRPr lang="en-US" sz="3200" dirty="0">
              <a:solidFill>
                <a:srgbClr val="70C2E2"/>
              </a:solidFill>
              <a:latin typeface="Arial Narrow Bold"/>
              <a:cs typeface="Arial Narrow Bold"/>
            </a:endParaRPr>
          </a:p>
        </p:txBody>
      </p:sp>
      <p:pic>
        <p:nvPicPr>
          <p:cNvPr id="13" name="Picture 3" descr="C:\UserData\Documents\My Documents\Training\Exercises\Sea Fox\Sea Fox LOGO COLOU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3497" y="3071812"/>
            <a:ext cx="1083720" cy="1083721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29482" y="2638864"/>
            <a:ext cx="1681165" cy="132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0524" y="3516627"/>
            <a:ext cx="2352675" cy="44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Shane\SHANE_PIRSA AAH Officer\Emergency Disease Response\AAH exercise 2012-SEAFOX\pictures\IMG_134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6236" y="4106862"/>
            <a:ext cx="4000500" cy="26670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5080" y="984104"/>
            <a:ext cx="7386071" cy="188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94000" y="409936"/>
            <a:ext cx="1350000" cy="1615384"/>
          </a:xfrm>
          <a:prstGeom prst="rect">
            <a:avLst/>
          </a:prstGeom>
        </p:spPr>
      </p:pic>
      <p:pic>
        <p:nvPicPr>
          <p:cNvPr id="21" name="Picture 2" descr="C:\Shane\SHANE_PIRSA AAH Officer\Emergency Disease Response\AAH exercise 2012-SEAFOX\pictures\IMG_124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62207" y="4106862"/>
            <a:ext cx="3981450" cy="2654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9479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000" y="409936"/>
            <a:ext cx="1350000" cy="16153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6519" y="443567"/>
            <a:ext cx="8037843" cy="65248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PARTICIPANTS </a:t>
            </a: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(government  &amp;  industry)</a:t>
            </a:r>
            <a:r>
              <a:rPr lang="en-AU" sz="24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endParaRPr lang="en-AU" sz="24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AU" sz="1400" i="1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New Zealand </a:t>
            </a: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New South Wales</a:t>
            </a: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Tasmania</a:t>
            </a: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Western Australia</a:t>
            </a: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DAFF (Canberra)</a:t>
            </a:r>
          </a:p>
          <a:p>
            <a:pPr>
              <a:spcBef>
                <a:spcPct val="50000"/>
              </a:spcBef>
            </a:pPr>
            <a:r>
              <a:rPr lang="en-AU" sz="2400" i="1" dirty="0">
                <a:latin typeface="Arial" pitchFamily="34" charset="0"/>
                <a:cs typeface="Arial" pitchFamily="34" charset="0"/>
              </a:rPr>
              <a:t>SARDI Aquatic Sciences</a:t>
            </a: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Industry: oysters, tuna, abalone</a:t>
            </a: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PIRSA Fisheries &amp; Aquaculture, </a:t>
            </a:r>
            <a:r>
              <a:rPr lang="en-AU" sz="2400" i="1" dirty="0">
                <a:latin typeface="Arial" pitchFamily="34" charset="0"/>
                <a:cs typeface="Arial" pitchFamily="34" charset="0"/>
              </a:rPr>
              <a:t>B</a:t>
            </a: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iosecurity SA</a:t>
            </a: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Adelaide University, Animal Science &amp; Vet. School</a:t>
            </a:r>
          </a:p>
          <a:p>
            <a:pPr>
              <a:spcBef>
                <a:spcPct val="50000"/>
              </a:spcBef>
            </a:pPr>
            <a:endParaRPr lang="en-AU" sz="2400" i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841" y="1474803"/>
            <a:ext cx="4063074" cy="2518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C:\UserData\Documents\My Documents\Training\Exercises\Sea Fox\Sea Fox LOGO COLOU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74118" y="4458682"/>
            <a:ext cx="1083720" cy="10837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9901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000" y="409936"/>
            <a:ext cx="1350000" cy="16153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19100" y="442670"/>
            <a:ext cx="8037843" cy="4385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800" b="1" u="sng" dirty="0" smtClean="0">
                <a:solidFill>
                  <a:schemeClr val="tx2"/>
                </a:solidFill>
                <a:cs typeface="Times New Roman" pitchFamily="18" charset="0"/>
              </a:rPr>
              <a:t>FIELD TRIP</a:t>
            </a: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en-AU" sz="2400" b="1" i="1" dirty="0" smtClean="0">
                <a:solidFill>
                  <a:schemeClr val="tx2"/>
                </a:solidFill>
                <a:cs typeface="Times New Roman" pitchFamily="18" charset="0"/>
              </a:rPr>
              <a:t>  </a:t>
            </a:r>
            <a:r>
              <a:rPr lang="en-AU" sz="2000" b="1" i="1" dirty="0" smtClean="0">
                <a:solidFill>
                  <a:schemeClr val="tx2"/>
                </a:solidFill>
                <a:cs typeface="Times New Roman" pitchFamily="18" charset="0"/>
              </a:rPr>
              <a:t>Port Lincoln / Coffin Bay 23-25 October 2012</a:t>
            </a:r>
            <a:endParaRPr lang="en-AU" sz="20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AU" sz="1000" i="1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Who:  government emergency response personnel</a:t>
            </a:r>
          </a:p>
          <a:p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AU" sz="2800" dirty="0" smtClean="0">
                <a:latin typeface="Arial" pitchFamily="34" charset="0"/>
                <a:cs typeface="Arial" pitchFamily="34" charset="0"/>
              </a:rPr>
              <a:t>Experience / understanding of aquaculture</a:t>
            </a: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r>
              <a:rPr lang="en-AU" sz="2800" dirty="0" smtClean="0">
                <a:latin typeface="Arial" pitchFamily="34" charset="0"/>
                <a:cs typeface="Arial" pitchFamily="34" charset="0"/>
              </a:rPr>
              <a:t>How to respond to disease in the aquatic environment</a:t>
            </a: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cs typeface="Times New Roman" pitchFamily="18" charset="0"/>
            </a:endParaRPr>
          </a:p>
        </p:txBody>
      </p:sp>
      <p:pic>
        <p:nvPicPr>
          <p:cNvPr id="18" name="Picture 2" descr="C:\Shane\SHANE_PIRSA AAH Officer\Emergency Disease Response\AAH exercise 2012-SEAFOX\pictures\IMG_124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" y="4005700"/>
            <a:ext cx="3981450" cy="2654300"/>
          </a:xfrm>
          <a:prstGeom prst="rect">
            <a:avLst/>
          </a:prstGeom>
          <a:noFill/>
        </p:spPr>
      </p:pic>
      <p:pic>
        <p:nvPicPr>
          <p:cNvPr id="9" name="Picture 8" descr="Screen-Shot-2012-09-17-at-12_33_17-PM.png"/>
          <p:cNvPicPr>
            <a:picLocks noChangeAspect="1"/>
          </p:cNvPicPr>
          <p:nvPr/>
        </p:nvPicPr>
        <p:blipFill>
          <a:blip r:embed="rId6"/>
          <a:srcRect r="27653"/>
          <a:stretch>
            <a:fillRect/>
          </a:stretch>
        </p:blipFill>
        <p:spPr>
          <a:xfrm>
            <a:off x="5164990" y="3993000"/>
            <a:ext cx="3656967" cy="2667000"/>
          </a:xfrm>
          <a:prstGeom prst="rect">
            <a:avLst/>
          </a:prstGeom>
        </p:spPr>
      </p:pic>
      <p:pic>
        <p:nvPicPr>
          <p:cNvPr id="10" name="Picture 3" descr="C:\UserData\Documents\My Documents\Training\Exercises\Sea Fox\Sea Fox LOGO COLOUR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38269" y="2879115"/>
            <a:ext cx="1083720" cy="10837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6554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000" y="409936"/>
            <a:ext cx="1350000" cy="16153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31157" y="445543"/>
            <a:ext cx="8037843" cy="3785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800" b="1" u="sng" dirty="0" smtClean="0">
                <a:solidFill>
                  <a:schemeClr val="tx2"/>
                </a:solidFill>
                <a:cs typeface="Times New Roman" pitchFamily="18" charset="0"/>
              </a:rPr>
              <a:t>WORKSHOP</a:t>
            </a: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	  </a:t>
            </a:r>
            <a:r>
              <a:rPr lang="en-AU" sz="2000" b="1" i="1" dirty="0" smtClean="0">
                <a:solidFill>
                  <a:schemeClr val="tx2"/>
                </a:solidFill>
                <a:cs typeface="Times New Roman" pitchFamily="18" charset="0"/>
              </a:rPr>
              <a:t>Port </a:t>
            </a:r>
            <a:r>
              <a:rPr lang="en-AU" sz="2000" b="1" i="1" dirty="0">
                <a:solidFill>
                  <a:schemeClr val="tx2"/>
                </a:solidFill>
                <a:cs typeface="Times New Roman" pitchFamily="18" charset="0"/>
              </a:rPr>
              <a:t>Lincoln </a:t>
            </a:r>
            <a:r>
              <a:rPr lang="en-AU" sz="2000" b="1" i="1" dirty="0" smtClean="0">
                <a:solidFill>
                  <a:schemeClr val="tx2"/>
                </a:solidFill>
                <a:cs typeface="Times New Roman" pitchFamily="18" charset="0"/>
              </a:rPr>
              <a:t>25-26 October 2012</a:t>
            </a:r>
            <a:endParaRPr lang="en-AU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AU" sz="1000" i="1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AU" sz="1000" i="1" dirty="0" smtClean="0">
              <a:latin typeface="Arial" pitchFamily="34" charset="0"/>
              <a:cs typeface="Arial" pitchFamily="34" charset="0"/>
            </a:endParaRPr>
          </a:p>
          <a:p>
            <a:r>
              <a:rPr lang="en-AU" sz="2400" i="1" dirty="0" smtClean="0">
                <a:latin typeface="Arial" pitchFamily="34" charset="0"/>
                <a:cs typeface="Arial" pitchFamily="34" charset="0"/>
              </a:rPr>
              <a:t>Who:  government  &amp;  industry</a:t>
            </a:r>
          </a:p>
          <a:p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AU" sz="2800" dirty="0" smtClean="0">
                <a:latin typeface="Arial" pitchFamily="34" charset="0"/>
                <a:cs typeface="Arial" pitchFamily="34" charset="0"/>
              </a:rPr>
              <a:t>Awareness of aquatic diseases, prevention and emergency response frameworks</a:t>
            </a: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cs typeface="Times New Roman" pitchFamily="18" charset="0"/>
            </a:endParaRPr>
          </a:p>
        </p:txBody>
      </p:sp>
      <p:pic>
        <p:nvPicPr>
          <p:cNvPr id="9" name="Picture 3" descr="C:\Shane\SHANE_PIRSA AAH Officer\Emergency Disease Response\AAH exercise 2012-SEAFOX\pictures\IMG_13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" y="3778687"/>
            <a:ext cx="4000500" cy="2667000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440" y="3768650"/>
            <a:ext cx="4359959" cy="2812337"/>
          </a:xfrm>
          <a:prstGeom prst="rect">
            <a:avLst/>
          </a:prstGeom>
          <a:blipFill dpi="0" rotWithShape="1">
            <a:blip r:embed="rId6">
              <a:alphaModFix amt="52000"/>
            </a:blip>
            <a:srcRect/>
            <a:tile tx="0" ty="0" sx="100000" sy="100000" flip="none" algn="tl"/>
          </a:blipFill>
          <a:ln>
            <a:noFill/>
          </a:ln>
          <a:effectLst>
            <a:softEdge rad="114300"/>
          </a:effec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55441" y="3711498"/>
            <a:ext cx="4370778" cy="68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 descr="C:\UserData\Documents\My Documents\Training\Exercises\Sea Fox\Sea Fox LOGO COLOUR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38269" y="2664795"/>
            <a:ext cx="1083720" cy="10837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3363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000" y="409936"/>
            <a:ext cx="1350000" cy="16153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1095" y="409936"/>
            <a:ext cx="8661455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800" b="1" u="sng" dirty="0" smtClean="0">
                <a:solidFill>
                  <a:schemeClr val="tx2"/>
                </a:solidFill>
                <a:cs typeface="Times New Roman" pitchFamily="18" charset="0"/>
              </a:rPr>
              <a:t>DISCUSSION EXERCISE</a:t>
            </a:r>
            <a:r>
              <a:rPr lang="en-AU" sz="2800" b="1" dirty="0" smtClean="0">
                <a:solidFill>
                  <a:schemeClr val="tx2"/>
                </a:solidFill>
                <a:cs typeface="Times New Roman" pitchFamily="18" charset="0"/>
              </a:rPr>
              <a:t>	 </a:t>
            </a:r>
            <a:r>
              <a:rPr lang="en-AU" sz="2000" b="1" i="1" dirty="0" smtClean="0">
                <a:solidFill>
                  <a:schemeClr val="tx2"/>
                </a:solidFill>
                <a:cs typeface="Times New Roman" pitchFamily="18" charset="0"/>
              </a:rPr>
              <a:t>Adelaide 27-29 November 2012</a:t>
            </a:r>
          </a:p>
          <a:p>
            <a:pPr>
              <a:spcBef>
                <a:spcPct val="50000"/>
              </a:spcBef>
            </a:pPr>
            <a:endParaRPr lang="en-AU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AU" sz="2400" i="1" dirty="0" smtClean="0">
                <a:latin typeface="Arial" pitchFamily="34" charset="0"/>
                <a:cs typeface="Arial" pitchFamily="34" charset="0"/>
              </a:rPr>
              <a:t>Who:  government  &amp;  industry  (State, national + NZ)</a:t>
            </a:r>
          </a:p>
          <a:p>
            <a:pPr>
              <a:spcBef>
                <a:spcPct val="50000"/>
              </a:spcBef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AU" sz="2800" dirty="0" smtClean="0">
                <a:latin typeface="Arial" pitchFamily="34" charset="0"/>
                <a:cs typeface="Arial" pitchFamily="34" charset="0"/>
              </a:rPr>
              <a:t>Practice response to a mock disease outbreak</a:t>
            </a:r>
          </a:p>
          <a:p>
            <a:pPr marL="914400" lvl="1" indent="-457200">
              <a:spcBef>
                <a:spcPts val="1200"/>
              </a:spcBef>
              <a:buFont typeface="Arial" pitchFamily="34" charset="0"/>
              <a:buChar char="•"/>
            </a:pPr>
            <a:r>
              <a:rPr lang="en-AU" sz="2800" dirty="0" smtClean="0">
                <a:latin typeface="Arial" pitchFamily="34" charset="0"/>
                <a:cs typeface="Arial" pitchFamily="34" charset="0"/>
              </a:rPr>
              <a:t>Identify gaps in response framework for POMS</a:t>
            </a: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spcBef>
                <a:spcPct val="50000"/>
              </a:spcBef>
              <a:buFont typeface="Arial" pitchFamily="34" charset="0"/>
              <a:buChar char="•"/>
            </a:pPr>
            <a:endParaRPr lang="en-AU" sz="2800" dirty="0" smtClean="0">
              <a:cs typeface="Times New Roman" pitchFamily="18" charset="0"/>
            </a:endParaRPr>
          </a:p>
        </p:txBody>
      </p:sp>
      <p:pic>
        <p:nvPicPr>
          <p:cNvPr id="10" name="Picture 6" descr="D:\SHANE_PIRSA AAH Officer\Emergency Disease Response\Phantom FOX\IMG_3151.jpg"/>
          <p:cNvPicPr>
            <a:picLocks noChangeAspect="1" noChangeArrowheads="1"/>
          </p:cNvPicPr>
          <p:nvPr/>
        </p:nvPicPr>
        <p:blipFill>
          <a:blip r:embed="rId4"/>
          <a:srcRect t="22685"/>
          <a:stretch>
            <a:fillRect/>
          </a:stretch>
        </p:blipFill>
        <p:spPr bwMode="auto">
          <a:xfrm>
            <a:off x="106314" y="3676534"/>
            <a:ext cx="4980036" cy="2875836"/>
          </a:xfrm>
          <a:prstGeom prst="rect">
            <a:avLst/>
          </a:prstGeom>
          <a:noFill/>
        </p:spPr>
      </p:pic>
      <p:pic>
        <p:nvPicPr>
          <p:cNvPr id="1026" name="Picture 2" descr="C:\Shane\SHANE_PIRSA AAH Officer\Emergency Disease Response\AAH exercise 2012-SEAFOX\pictures\P10100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66800" y="3676534"/>
            <a:ext cx="3834325" cy="2875836"/>
          </a:xfrm>
          <a:prstGeom prst="rect">
            <a:avLst/>
          </a:prstGeom>
          <a:noFill/>
        </p:spPr>
      </p:pic>
      <p:pic>
        <p:nvPicPr>
          <p:cNvPr id="13" name="Picture 3" descr="C:\UserData\Documents\My Documents\Training\Exercises\Sea Fox\Sea Fox LOGO COLOU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58176" y="5972175"/>
            <a:ext cx="885824" cy="885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3893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00" y="5760000"/>
            <a:ext cx="811957" cy="90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50" y="102159"/>
            <a:ext cx="73818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POMS Response Plans</a:t>
            </a:r>
            <a:endParaRPr lang="en-US" sz="4000" dirty="0">
              <a:solidFill>
                <a:srgbClr val="70C2E2"/>
              </a:solidFill>
              <a:latin typeface="Arial Narrow Bold"/>
              <a:cs typeface="Arial Narrow Bold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" y="845583"/>
            <a:ext cx="3909985" cy="5814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71450" y="434934"/>
            <a:ext cx="110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National</a:t>
            </a:r>
            <a:endParaRPr lang="en-US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114775" y="374093"/>
            <a:ext cx="874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State</a:t>
            </a:r>
            <a:endParaRPr lang="en-US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0334" y="845583"/>
            <a:ext cx="4111623" cy="5814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0"/>
            <a:ext cx="87249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1925" y="102159"/>
            <a:ext cx="73818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dirty="0" smtClean="0">
                <a:solidFill>
                  <a:srgbClr val="70C2E2"/>
                </a:solidFill>
                <a:latin typeface="Arial Narrow Bold"/>
                <a:cs typeface="Arial Narrow Bold"/>
              </a:rPr>
              <a:t>POMS Response Plan</a:t>
            </a:r>
            <a:endParaRPr lang="en-US" sz="4000" dirty="0">
              <a:solidFill>
                <a:srgbClr val="70C2E2"/>
              </a:solidFill>
              <a:latin typeface="Arial Narrow Bold"/>
              <a:cs typeface="Arial Narrow Bold"/>
            </a:endParaRPr>
          </a:p>
        </p:txBody>
      </p:sp>
      <p:sp>
        <p:nvSpPr>
          <p:cNvPr id="16" name="Flowchart: Alternate Process 15"/>
          <p:cNvSpPr/>
          <p:nvPr/>
        </p:nvSpPr>
        <p:spPr>
          <a:xfrm>
            <a:off x="304800" y="2114550"/>
            <a:ext cx="4048125" cy="41910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Alternate Process 16"/>
          <p:cNvSpPr/>
          <p:nvPr/>
        </p:nvSpPr>
        <p:spPr>
          <a:xfrm>
            <a:off x="304800" y="866774"/>
            <a:ext cx="4552950" cy="41910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Alternate Process 17"/>
          <p:cNvSpPr/>
          <p:nvPr/>
        </p:nvSpPr>
        <p:spPr>
          <a:xfrm>
            <a:off x="304800" y="4267200"/>
            <a:ext cx="2762250" cy="41910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0" y="866774"/>
            <a:ext cx="7380312" cy="5667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Triggers for investigation  </a:t>
            </a:r>
            <a:r>
              <a:rPr lang="en-AU" sz="2000" dirty="0" err="1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vs</a:t>
            </a: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  response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Communication strategy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Response framework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Discovery &amp; sampling for industry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Monitoring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Destruction, disposal &amp; decontamination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Tracing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Legal powers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Response options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Quarantine and movement controls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Aquaculture management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Contacts</a:t>
            </a:r>
          </a:p>
          <a:p>
            <a:pPr marL="18288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  <a:latin typeface="Arial"/>
                <a:cs typeface="Times New Roman" pitchFamily="18" charset="0"/>
              </a:rPr>
              <a:t>Sample preparation</a:t>
            </a:r>
          </a:p>
          <a:p>
            <a:pPr marL="742950" lvl="1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endParaRPr kumimoji="0" lang="en-AU" sz="2000" b="0" i="0" u="none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AU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AU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AU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5424" y="730582"/>
            <a:ext cx="3980413" cy="56288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18473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pirsa_fisheri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pirsa_fisheries</Template>
  <TotalTime>3292</TotalTime>
  <Words>260</Words>
  <Application>Microsoft Office PowerPoint</Application>
  <PresentationFormat>On-screen Show (4:3)</PresentationFormat>
  <Paragraphs>192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pirsa_fisheries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PIRSA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Shane Roberts</dc:creator>
  <cp:lastModifiedBy>Shane Roberts</cp:lastModifiedBy>
  <cp:revision>279</cp:revision>
  <dcterms:created xsi:type="dcterms:W3CDTF">2012-02-13T23:58:44Z</dcterms:created>
  <dcterms:modified xsi:type="dcterms:W3CDTF">2013-08-07T06:51:21Z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A1358369</vt:lpwstr>
  </property>
  <property fmtid="{D5CDD505-2E9C-101B-9397-08002B2CF9AE}" pid="4" name="Objective-Title">
    <vt:lpwstr>2012-04 -viral pathogens_Mehdi presentation to Adelaide Uni</vt:lpwstr>
  </property>
  <property fmtid="{D5CDD505-2E9C-101B-9397-08002B2CF9AE}" pid="5" name="Objective-Comment">
    <vt:lpwstr/>
  </property>
  <property fmtid="{D5CDD505-2E9C-101B-9397-08002B2CF9AE}" pid="6" name="Objective-CreationStamp">
    <vt:filetime>2012-05-01T00:55:10Z</vt:filetime>
  </property>
  <property fmtid="{D5CDD505-2E9C-101B-9397-08002B2CF9AE}" pid="7" name="Objective-IsApproved">
    <vt:bool>false</vt:bool>
  </property>
  <property fmtid="{D5CDD505-2E9C-101B-9397-08002B2CF9AE}" pid="8" name="Objective-IsPublished">
    <vt:bool>false</vt:bool>
  </property>
  <property fmtid="{D5CDD505-2E9C-101B-9397-08002B2CF9AE}" pid="9" name="Objective-DatePublished">
    <vt:lpwstr/>
  </property>
  <property fmtid="{D5CDD505-2E9C-101B-9397-08002B2CF9AE}" pid="10" name="Objective-ModificationStamp">
    <vt:filetime>2012-05-07T02:27:20Z</vt:filetime>
  </property>
  <property fmtid="{D5CDD505-2E9C-101B-9397-08002B2CF9AE}" pid="11" name="Objective-Owner">
    <vt:lpwstr>Roberts, Shane</vt:lpwstr>
  </property>
  <property fmtid="{D5CDD505-2E9C-101B-9397-08002B2CF9AE}" pid="12" name="Objective-Path">
    <vt:lpwstr>PIRSA Global Folder:01 Aquaculture:Aquaculture Files:Aquaculture:Marketing &amp; Promotion:Promotional Material:AQUACULTURE - Marketing &amp; Promotion - Aquaculture Electronic Presentations:Aquaculture Presentations:</vt:lpwstr>
  </property>
  <property fmtid="{D5CDD505-2E9C-101B-9397-08002B2CF9AE}" pid="13" name="Objective-Parent">
    <vt:lpwstr>Aquaculture Presentations</vt:lpwstr>
  </property>
  <property fmtid="{D5CDD505-2E9C-101B-9397-08002B2CF9AE}" pid="14" name="Objective-State">
    <vt:lpwstr>Being Drafted</vt:lpwstr>
  </property>
  <property fmtid="{D5CDD505-2E9C-101B-9397-08002B2CF9AE}" pid="15" name="Objective-Version">
    <vt:lpwstr>0.2</vt:lpwstr>
  </property>
  <property fmtid="{D5CDD505-2E9C-101B-9397-08002B2CF9AE}" pid="16" name="Objective-VersionNumber">
    <vt:i4>2</vt:i4>
  </property>
  <property fmtid="{D5CDD505-2E9C-101B-9397-08002B2CF9AE}" pid="17" name="Objective-VersionComment">
    <vt:lpwstr/>
  </property>
  <property fmtid="{D5CDD505-2E9C-101B-9397-08002B2CF9AE}" pid="18" name="Objective-FileNumber">
    <vt:lpwstr/>
  </property>
  <property fmtid="{D5CDD505-2E9C-101B-9397-08002B2CF9AE}" pid="19" name="Objective-Classification">
    <vt:lpwstr>[Inherited - none]</vt:lpwstr>
  </property>
  <property fmtid="{D5CDD505-2E9C-101B-9397-08002B2CF9AE}" pid="20" name="Objective-Caveats">
    <vt:lpwstr/>
  </property>
  <property fmtid="{D5CDD505-2E9C-101B-9397-08002B2CF9AE}" pid="21" name="Objective-Agency [system]">
    <vt:lpwstr>Primary Industries and Resources SA</vt:lpwstr>
  </property>
  <property fmtid="{D5CDD505-2E9C-101B-9397-08002B2CF9AE}" pid="22" name="Objective-Business Division [system]">
    <vt:lpwstr>Aquaculture AQUA</vt:lpwstr>
  </property>
  <property fmtid="{D5CDD505-2E9C-101B-9397-08002B2CF9AE}" pid="23" name="Objective-Workgroup [system]">
    <vt:lpwstr>AQUA Environment &amp; Bio-Security Programs</vt:lpwstr>
  </property>
  <property fmtid="{D5CDD505-2E9C-101B-9397-08002B2CF9AE}" pid="24" name="Objective-Section [system]">
    <vt:lpwstr/>
  </property>
  <property fmtid="{D5CDD505-2E9C-101B-9397-08002B2CF9AE}" pid="25" name="Objective-Document Type [system]">
    <vt:lpwstr>Presentation</vt:lpwstr>
  </property>
  <property fmtid="{D5CDD505-2E9C-101B-9397-08002B2CF9AE}" pid="26" name="Objective-Security Classification [system]">
    <vt:lpwstr>Unclassified</vt:lpwstr>
  </property>
  <property fmtid="{D5CDD505-2E9C-101B-9397-08002B2CF9AE}" pid="27" name="Objective-Customer Person [system]">
    <vt:lpwstr/>
  </property>
  <property fmtid="{D5CDD505-2E9C-101B-9397-08002B2CF9AE}" pid="28" name="Objective-Customer Organisation [system]">
    <vt:lpwstr/>
  </property>
  <property fmtid="{D5CDD505-2E9C-101B-9397-08002B2CF9AE}" pid="29" name="Objective-Transaction Reference [system]">
    <vt:lpwstr/>
  </property>
  <property fmtid="{D5CDD505-2E9C-101B-9397-08002B2CF9AE}" pid="30" name="Objective-Place Name [system]">
    <vt:lpwstr/>
  </property>
  <property fmtid="{D5CDD505-2E9C-101B-9397-08002B2CF9AE}" pid="31" name="Objective-Description or Summary [system]">
    <vt:lpwstr/>
  </property>
  <property fmtid="{D5CDD505-2E9C-101B-9397-08002B2CF9AE}" pid="32" name="Objective-Document Created By - if different from User Registering Document [system]">
    <vt:lpwstr/>
  </property>
  <property fmtid="{D5CDD505-2E9C-101B-9397-08002B2CF9AE}" pid="33" name="Objective-Date Created On - if different from Document Registration Date [system]">
    <vt:lpwstr/>
  </property>
  <property fmtid="{D5CDD505-2E9C-101B-9397-08002B2CF9AE}" pid="34" name="Objective-Date Received [system]">
    <vt:lpwstr/>
  </property>
  <property fmtid="{D5CDD505-2E9C-101B-9397-08002B2CF9AE}" pid="35" name="Objective-Action Delegator [system]">
    <vt:lpwstr/>
  </property>
  <property fmtid="{D5CDD505-2E9C-101B-9397-08002B2CF9AE}" pid="36" name="Objective-Action Officer [system]">
    <vt:lpwstr/>
  </property>
  <property fmtid="{D5CDD505-2E9C-101B-9397-08002B2CF9AE}" pid="37" name="Objective-Action Required [system]">
    <vt:lpwstr/>
  </property>
  <property fmtid="{D5CDD505-2E9C-101B-9397-08002B2CF9AE}" pid="38" name="Objective-Date Action Due By [system]">
    <vt:lpwstr/>
  </property>
  <property fmtid="{D5CDD505-2E9C-101B-9397-08002B2CF9AE}" pid="39" name="Objective-Date Action Assigned [system]">
    <vt:lpwstr/>
  </property>
  <property fmtid="{D5CDD505-2E9C-101B-9397-08002B2CF9AE}" pid="40" name="Objective-Action Approved by [system]">
    <vt:lpwstr/>
  </property>
  <property fmtid="{D5CDD505-2E9C-101B-9397-08002B2CF9AE}" pid="41" name="Objective-Date Action Approved [system]">
    <vt:lpwstr/>
  </property>
  <property fmtid="{D5CDD505-2E9C-101B-9397-08002B2CF9AE}" pid="42" name="Objective-Date Interim Reply Sent [system]">
    <vt:lpwstr/>
  </property>
  <property fmtid="{D5CDD505-2E9C-101B-9397-08002B2CF9AE}" pid="43" name="Objective-Date Final Reply Sent [system]">
    <vt:lpwstr/>
  </property>
  <property fmtid="{D5CDD505-2E9C-101B-9397-08002B2CF9AE}" pid="44" name="Objective-Date Completed On [system]">
    <vt:lpwstr/>
  </property>
  <property fmtid="{D5CDD505-2E9C-101B-9397-08002B2CF9AE}" pid="45" name="Objective-Covers Period From [system]">
    <vt:lpwstr/>
  </property>
  <property fmtid="{D5CDD505-2E9C-101B-9397-08002B2CF9AE}" pid="46" name="Objective-Covers Period To [system]">
    <vt:lpwstr/>
  </property>
  <property fmtid="{D5CDD505-2E9C-101B-9397-08002B2CF9AE}" pid="47" name="Objective-Access Rights [system]">
    <vt:lpwstr>Closed</vt:lpwstr>
  </property>
  <property fmtid="{D5CDD505-2E9C-101B-9397-08002B2CF9AE}" pid="48" name="Objective-Vital Record Indicator [system]">
    <vt:lpwstr>No</vt:lpwstr>
  </property>
  <property fmtid="{D5CDD505-2E9C-101B-9397-08002B2CF9AE}" pid="49" name="Objective-Access Use Conditions [system]">
    <vt:lpwstr/>
  </property>
  <property fmtid="{D5CDD505-2E9C-101B-9397-08002B2CF9AE}" pid="50" name="Objective-Access Security Review Due Date [system]">
    <vt:lpwstr/>
  </property>
  <property fmtid="{D5CDD505-2E9C-101B-9397-08002B2CF9AE}" pid="51" name="Objective-Vital Records Review Due Date [system]">
    <vt:lpwstr/>
  </property>
  <property fmtid="{D5CDD505-2E9C-101B-9397-08002B2CF9AE}" pid="52" name="Objective-Free Text Subjects [system]">
    <vt:lpwstr/>
  </property>
  <property fmtid="{D5CDD505-2E9C-101B-9397-08002B2CF9AE}" pid="53" name="Objective-Internal Reference [system]">
    <vt:lpwstr/>
  </property>
  <property fmtid="{D5CDD505-2E9C-101B-9397-08002B2CF9AE}" pid="54" name="Objective-Media Storage Format [system]">
    <vt:lpwstr>Text</vt:lpwstr>
  </property>
  <property fmtid="{D5CDD505-2E9C-101B-9397-08002B2CF9AE}" pid="55" name="Objective-Jurisdiction [system]">
    <vt:lpwstr>SA</vt:lpwstr>
  </property>
  <property fmtid="{D5CDD505-2E9C-101B-9397-08002B2CF9AE}" pid="56" name="Objective-Language [system]">
    <vt:lpwstr>English (en)</vt:lpwstr>
  </property>
  <property fmtid="{D5CDD505-2E9C-101B-9397-08002B2CF9AE}" pid="57" name="Objective-Intellectual Property Rights [system]">
    <vt:lpwstr>SA Government</vt:lpwstr>
  </property>
  <property fmtid="{D5CDD505-2E9C-101B-9397-08002B2CF9AE}" pid="58" name="Objective-Disposal Reasons [system]">
    <vt:lpwstr/>
  </property>
  <property fmtid="{D5CDD505-2E9C-101B-9397-08002B2CF9AE}" pid="59" name="Objective-Date to be Exported [system]">
    <vt:lpwstr/>
  </property>
  <property fmtid="{D5CDD505-2E9C-101B-9397-08002B2CF9AE}" pid="60" name="Objective-Old Agency [system]">
    <vt:lpwstr/>
  </property>
  <property fmtid="{D5CDD505-2E9C-101B-9397-08002B2CF9AE}" pid="61" name="Objective-Old Business Division [system]">
    <vt:lpwstr/>
  </property>
  <property fmtid="{D5CDD505-2E9C-101B-9397-08002B2CF9AE}" pid="62" name="Objective-Old Workgroup [system]">
    <vt:lpwstr/>
  </property>
  <property fmtid="{D5CDD505-2E9C-101B-9397-08002B2CF9AE}" pid="63" name="Objective-Old Section [system]">
    <vt:lpwstr/>
  </property>
</Properties>
</file>