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4" r:id="rId3"/>
    <p:sldId id="273" r:id="rId4"/>
    <p:sldId id="257" r:id="rId5"/>
    <p:sldId id="258" r:id="rId6"/>
    <p:sldId id="259" r:id="rId7"/>
    <p:sldId id="275" r:id="rId8"/>
    <p:sldId id="260" r:id="rId9"/>
    <p:sldId id="262" r:id="rId10"/>
    <p:sldId id="263" r:id="rId11"/>
    <p:sldId id="264" r:id="rId12"/>
    <p:sldId id="265" r:id="rId13"/>
    <p:sldId id="266"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51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B0ACB6C-5D78-464D-A15E-589F39F3B8B9}" type="datetimeFigureOut">
              <a:rPr lang="en-AU" smtClean="0">
                <a:solidFill>
                  <a:srgbClr val="DBF5F9">
                    <a:shade val="90000"/>
                  </a:srgbClr>
                </a:solidFill>
              </a:rPr>
              <a:pPr/>
              <a:t>8/08/2013</a:t>
            </a:fld>
            <a:endParaRPr lang="en-AU">
              <a:solidFill>
                <a:srgbClr val="DBF5F9">
                  <a:shade val="90000"/>
                </a:srgbClr>
              </a:solidFill>
            </a:endParaRPr>
          </a:p>
        </p:txBody>
      </p:sp>
      <p:sp>
        <p:nvSpPr>
          <p:cNvPr id="5" name="Footer Placeholder 4"/>
          <p:cNvSpPr>
            <a:spLocks noGrp="1"/>
          </p:cNvSpPr>
          <p:nvPr>
            <p:ph type="ftr" sz="quarter" idx="11"/>
          </p:nvPr>
        </p:nvSpPr>
        <p:spPr/>
        <p:txBody>
          <a:bodyPr/>
          <a:lstStyle/>
          <a:p>
            <a:endParaRPr lang="en-AU">
              <a:solidFill>
                <a:srgbClr val="DBF5F9">
                  <a:shade val="90000"/>
                </a:srgbClr>
              </a:solidFill>
            </a:endParaRPr>
          </a:p>
        </p:txBody>
      </p:sp>
      <p:sp>
        <p:nvSpPr>
          <p:cNvPr id="6" name="Slide Number Placeholder 5"/>
          <p:cNvSpPr>
            <a:spLocks noGrp="1"/>
          </p:cNvSpPr>
          <p:nvPr>
            <p:ph type="sldNum" sz="quarter" idx="12"/>
          </p:nvPr>
        </p:nvSpPr>
        <p:spPr/>
        <p:txBody>
          <a:bodyPr/>
          <a:lstStyle/>
          <a:p>
            <a:fld id="{E8AA72CD-D649-4D5D-A29C-EF0D6B909DB1}" type="slidenum">
              <a:rPr lang="en-AU" smtClean="0">
                <a:solidFill>
                  <a:srgbClr val="DBF5F9">
                    <a:shade val="90000"/>
                  </a:srgbClr>
                </a:solidFill>
              </a:rPr>
              <a:pPr/>
              <a:t>‹#›</a:t>
            </a:fld>
            <a:endParaRPr lang="en-AU">
              <a:solidFill>
                <a:srgbClr val="DBF5F9">
                  <a:shade val="90000"/>
                </a:srgbClr>
              </a:solidFill>
            </a:endParaRP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5" name="Footer Placeholder 4"/>
          <p:cNvSpPr>
            <a:spLocks noGrp="1"/>
          </p:cNvSpPr>
          <p:nvPr>
            <p:ph type="ftr" sz="quarter" idx="11"/>
          </p:nvPr>
        </p:nvSpPr>
        <p:spPr/>
        <p:txBody>
          <a:bodyPr/>
          <a:lstStyle/>
          <a:p>
            <a:endParaRPr lang="en-AU">
              <a:solidFill>
                <a:srgbClr val="04617B">
                  <a:shade val="90000"/>
                </a:srgbClr>
              </a:solidFill>
            </a:endParaRPr>
          </a:p>
        </p:txBody>
      </p:sp>
      <p:sp>
        <p:nvSpPr>
          <p:cNvPr id="6" name="Slide Number Placeholder 5"/>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5" name="Footer Placeholder 4"/>
          <p:cNvSpPr>
            <a:spLocks noGrp="1"/>
          </p:cNvSpPr>
          <p:nvPr>
            <p:ph type="ftr" sz="quarter" idx="11"/>
          </p:nvPr>
        </p:nvSpPr>
        <p:spPr/>
        <p:txBody>
          <a:bodyPr/>
          <a:lstStyle/>
          <a:p>
            <a:endParaRPr lang="en-AU">
              <a:solidFill>
                <a:srgbClr val="04617B">
                  <a:shade val="90000"/>
                </a:srgbClr>
              </a:solidFill>
            </a:endParaRPr>
          </a:p>
        </p:txBody>
      </p:sp>
      <p:sp>
        <p:nvSpPr>
          <p:cNvPr id="6" name="Slide Number Placeholder 5"/>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5" name="Footer Placeholder 4"/>
          <p:cNvSpPr>
            <a:spLocks noGrp="1"/>
          </p:cNvSpPr>
          <p:nvPr>
            <p:ph type="ftr" sz="quarter" idx="11"/>
          </p:nvPr>
        </p:nvSpPr>
        <p:spPr/>
        <p:txBody>
          <a:bodyPr/>
          <a:lstStyle/>
          <a:p>
            <a:endParaRPr lang="en-AU">
              <a:solidFill>
                <a:srgbClr val="04617B">
                  <a:shade val="90000"/>
                </a:srgbClr>
              </a:solidFill>
            </a:endParaRPr>
          </a:p>
        </p:txBody>
      </p:sp>
      <p:sp>
        <p:nvSpPr>
          <p:cNvPr id="6" name="Slide Number Placeholder 5"/>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0ACB6C-5D78-464D-A15E-589F39F3B8B9}" type="datetimeFigureOut">
              <a:rPr lang="en-AU" smtClean="0">
                <a:solidFill>
                  <a:srgbClr val="DBF5F9">
                    <a:shade val="90000"/>
                  </a:srgbClr>
                </a:solidFill>
              </a:rPr>
              <a:pPr/>
              <a:t>8/08/2013</a:t>
            </a:fld>
            <a:endParaRPr lang="en-AU">
              <a:solidFill>
                <a:srgbClr val="DBF5F9">
                  <a:shade val="90000"/>
                </a:srgbClr>
              </a:solidFill>
            </a:endParaRPr>
          </a:p>
        </p:txBody>
      </p:sp>
      <p:sp>
        <p:nvSpPr>
          <p:cNvPr id="5" name="Footer Placeholder 4"/>
          <p:cNvSpPr>
            <a:spLocks noGrp="1"/>
          </p:cNvSpPr>
          <p:nvPr>
            <p:ph type="ftr" sz="quarter" idx="11"/>
          </p:nvPr>
        </p:nvSpPr>
        <p:spPr/>
        <p:txBody>
          <a:bodyPr/>
          <a:lstStyle/>
          <a:p>
            <a:endParaRPr lang="en-AU">
              <a:solidFill>
                <a:srgbClr val="DBF5F9">
                  <a:shade val="90000"/>
                </a:srgbClr>
              </a:solidFill>
            </a:endParaRPr>
          </a:p>
        </p:txBody>
      </p:sp>
      <p:sp>
        <p:nvSpPr>
          <p:cNvPr id="6" name="Slide Number Placeholder 5"/>
          <p:cNvSpPr>
            <a:spLocks noGrp="1"/>
          </p:cNvSpPr>
          <p:nvPr>
            <p:ph type="sldNum" sz="quarter" idx="12"/>
          </p:nvPr>
        </p:nvSpPr>
        <p:spPr/>
        <p:txBody>
          <a:bodyPr/>
          <a:lstStyle/>
          <a:p>
            <a:fld id="{E8AA72CD-D649-4D5D-A29C-EF0D6B909DB1}" type="slidenum">
              <a:rPr lang="en-AU" smtClean="0">
                <a:solidFill>
                  <a:srgbClr val="DBF5F9">
                    <a:shade val="90000"/>
                  </a:srgbClr>
                </a:solidFill>
              </a:rPr>
              <a:pPr/>
              <a:t>‹#›</a:t>
            </a:fld>
            <a:endParaRPr lang="en-AU">
              <a:solidFill>
                <a:srgbClr val="DBF5F9">
                  <a:shade val="90000"/>
                </a:srgbClr>
              </a:solidFill>
            </a:endParaRP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6" name="Footer Placeholder 5"/>
          <p:cNvSpPr>
            <a:spLocks noGrp="1"/>
          </p:cNvSpPr>
          <p:nvPr>
            <p:ph type="ftr" sz="quarter" idx="11"/>
          </p:nvPr>
        </p:nvSpPr>
        <p:spPr/>
        <p:txBody>
          <a:bodyPr/>
          <a:lstStyle/>
          <a:p>
            <a:endParaRPr lang="en-AU">
              <a:solidFill>
                <a:srgbClr val="04617B">
                  <a:shade val="90000"/>
                </a:srgbClr>
              </a:solidFill>
            </a:endParaRPr>
          </a:p>
        </p:txBody>
      </p:sp>
      <p:sp>
        <p:nvSpPr>
          <p:cNvPr id="7" name="Slide Number Placeholder 6"/>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8" name="Footer Placeholder 7"/>
          <p:cNvSpPr>
            <a:spLocks noGrp="1"/>
          </p:cNvSpPr>
          <p:nvPr>
            <p:ph type="ftr" sz="quarter" idx="11"/>
          </p:nvPr>
        </p:nvSpPr>
        <p:spPr/>
        <p:txBody>
          <a:bodyPr/>
          <a:lstStyle/>
          <a:p>
            <a:endParaRPr lang="en-AU">
              <a:solidFill>
                <a:srgbClr val="04617B">
                  <a:shade val="90000"/>
                </a:srgbClr>
              </a:solidFill>
            </a:endParaRPr>
          </a:p>
        </p:txBody>
      </p:sp>
      <p:sp>
        <p:nvSpPr>
          <p:cNvPr id="9" name="Slide Number Placeholder 8"/>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4" name="Footer Placeholder 3"/>
          <p:cNvSpPr>
            <a:spLocks noGrp="1"/>
          </p:cNvSpPr>
          <p:nvPr>
            <p:ph type="ftr" sz="quarter" idx="11"/>
          </p:nvPr>
        </p:nvSpPr>
        <p:spPr/>
        <p:txBody>
          <a:bodyPr/>
          <a:lstStyle/>
          <a:p>
            <a:endParaRPr lang="en-AU">
              <a:solidFill>
                <a:srgbClr val="04617B">
                  <a:shade val="90000"/>
                </a:srgbClr>
              </a:solidFill>
            </a:endParaRPr>
          </a:p>
        </p:txBody>
      </p:sp>
      <p:sp>
        <p:nvSpPr>
          <p:cNvPr id="5" name="Slide Number Placeholder 4"/>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3" name="Footer Placeholder 2"/>
          <p:cNvSpPr>
            <a:spLocks noGrp="1"/>
          </p:cNvSpPr>
          <p:nvPr>
            <p:ph type="ftr" sz="quarter" idx="11"/>
          </p:nvPr>
        </p:nvSpPr>
        <p:spPr/>
        <p:txBody>
          <a:bodyPr/>
          <a:lstStyle/>
          <a:p>
            <a:endParaRPr lang="en-AU">
              <a:solidFill>
                <a:srgbClr val="04617B">
                  <a:shade val="90000"/>
                </a:srgbClr>
              </a:solidFill>
            </a:endParaRPr>
          </a:p>
        </p:txBody>
      </p:sp>
      <p:sp>
        <p:nvSpPr>
          <p:cNvPr id="4" name="Slide Number Placeholder 3"/>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6" name="Footer Placeholder 5"/>
          <p:cNvSpPr>
            <a:spLocks noGrp="1"/>
          </p:cNvSpPr>
          <p:nvPr>
            <p:ph type="ftr" sz="quarter" idx="11"/>
          </p:nvPr>
        </p:nvSpPr>
        <p:spPr/>
        <p:txBody>
          <a:bodyPr/>
          <a:lstStyle/>
          <a:p>
            <a:endParaRPr lang="en-AU">
              <a:solidFill>
                <a:srgbClr val="04617B">
                  <a:shade val="90000"/>
                </a:srgbClr>
              </a:solidFill>
            </a:endParaRPr>
          </a:p>
        </p:txBody>
      </p:sp>
      <p:sp>
        <p:nvSpPr>
          <p:cNvPr id="7" name="Slide Number Placeholder 6"/>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0ACB6C-5D78-464D-A15E-589F39F3B8B9}" type="datetimeFigureOut">
              <a:rPr lang="en-AU" smtClean="0">
                <a:solidFill>
                  <a:srgbClr val="04617B">
                    <a:shade val="90000"/>
                  </a:srgbClr>
                </a:solidFill>
              </a:rPr>
              <a:pPr/>
              <a:t>8/08/2013</a:t>
            </a:fld>
            <a:endParaRPr lang="en-AU">
              <a:solidFill>
                <a:srgbClr val="04617B">
                  <a:shade val="90000"/>
                </a:srgbClr>
              </a:solidFill>
            </a:endParaRPr>
          </a:p>
        </p:txBody>
      </p:sp>
      <p:sp>
        <p:nvSpPr>
          <p:cNvPr id="6" name="Footer Placeholder 5"/>
          <p:cNvSpPr>
            <a:spLocks noGrp="1"/>
          </p:cNvSpPr>
          <p:nvPr>
            <p:ph type="ftr" sz="quarter" idx="11"/>
          </p:nvPr>
        </p:nvSpPr>
        <p:spPr/>
        <p:txBody>
          <a:bodyPr/>
          <a:lstStyle/>
          <a:p>
            <a:endParaRPr lang="en-AU">
              <a:solidFill>
                <a:srgbClr val="04617B">
                  <a:shade val="90000"/>
                </a:srgbClr>
              </a:solidFill>
            </a:endParaRPr>
          </a:p>
        </p:txBody>
      </p:sp>
      <p:sp>
        <p:nvSpPr>
          <p:cNvPr id="7" name="Slide Number Placeholder 6"/>
          <p:cNvSpPr>
            <a:spLocks noGrp="1"/>
          </p:cNvSpPr>
          <p:nvPr>
            <p:ph type="sldNum" sz="quarter" idx="12"/>
          </p:nvPr>
        </p:nvSpPr>
        <p:spPr/>
        <p:txBody>
          <a:bodyPr/>
          <a:lstStyle/>
          <a:p>
            <a:fld id="{E8AA72CD-D649-4D5D-A29C-EF0D6B909DB1}" type="slidenum">
              <a:rPr lang="en-AU" smtClean="0">
                <a:solidFill>
                  <a:srgbClr val="04617B">
                    <a:shade val="90000"/>
                  </a:srgbClr>
                </a:solidFill>
              </a:rPr>
              <a:pPr/>
              <a:t>‹#›</a:t>
            </a:fld>
            <a:endParaRPr lang="en-AU">
              <a:solidFill>
                <a:srgbClr val="04617B">
                  <a:shade val="90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B0ACB6C-5D78-464D-A15E-589F39F3B8B9}" type="datetimeFigureOut">
              <a:rPr lang="en-AU" smtClean="0"/>
              <a:t>8/08/2013</a:t>
            </a:fld>
            <a:endParaRPr lang="en-A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A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8AA72CD-D649-4D5D-A29C-EF0D6B909DB1}"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smtClean="0"/>
              <a:t>SAOGA </a:t>
            </a:r>
            <a:br>
              <a:rPr lang="en-AU" b="1" dirty="0" smtClean="0"/>
            </a:br>
            <a:r>
              <a:rPr lang="en-AU" sz="2400" b="1" dirty="0" smtClean="0"/>
              <a:t>What are we doing about POMS?</a:t>
            </a:r>
            <a:endParaRPr lang="en-AU" sz="2400" b="1" dirty="0"/>
          </a:p>
        </p:txBody>
      </p:sp>
      <p:sp>
        <p:nvSpPr>
          <p:cNvPr id="3" name="Subtitle 2"/>
          <p:cNvSpPr>
            <a:spLocks noGrp="1"/>
          </p:cNvSpPr>
          <p:nvPr>
            <p:ph type="subTitle" idx="1"/>
          </p:nvPr>
        </p:nvSpPr>
        <p:spPr/>
        <p:txBody>
          <a:bodyPr/>
          <a:lstStyle/>
          <a:p>
            <a:endParaRPr lang="en-AU" dirty="0"/>
          </a:p>
        </p:txBody>
      </p:sp>
    </p:spTree>
    <p:extLst>
      <p:ext uri="{BB962C8B-B14F-4D97-AF65-F5344CB8AC3E}">
        <p14:creationId xmlns:p14="http://schemas.microsoft.com/office/powerpoint/2010/main" val="880633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readiness for poms</a:t>
            </a:r>
            <a:endParaRPr lang="en-AU" dirty="0"/>
          </a:p>
        </p:txBody>
      </p:sp>
      <p:sp>
        <p:nvSpPr>
          <p:cNvPr id="3" name="Content Placeholder 2"/>
          <p:cNvSpPr>
            <a:spLocks noGrp="1"/>
          </p:cNvSpPr>
          <p:nvPr>
            <p:ph idx="1"/>
          </p:nvPr>
        </p:nvSpPr>
        <p:spPr/>
        <p:txBody>
          <a:bodyPr>
            <a:normAutofit/>
          </a:bodyPr>
          <a:lstStyle/>
          <a:p>
            <a:r>
              <a:rPr lang="en-AU" b="1" dirty="0" smtClean="0"/>
              <a:t>Quarantine period</a:t>
            </a:r>
          </a:p>
          <a:p>
            <a:r>
              <a:rPr lang="en-AU" dirty="0" smtClean="0"/>
              <a:t>Maintaining the capacity of industry to recover from an outbreak.</a:t>
            </a:r>
          </a:p>
          <a:p>
            <a:pPr lvl="1"/>
            <a:r>
              <a:rPr lang="en-AU" dirty="0" smtClean="0"/>
              <a:t>Movement of spat into infected waters</a:t>
            </a:r>
          </a:p>
          <a:p>
            <a:pPr lvl="1"/>
            <a:r>
              <a:rPr lang="en-AU" dirty="0" smtClean="0"/>
              <a:t>Issues – conflict</a:t>
            </a:r>
          </a:p>
          <a:p>
            <a:pPr lvl="1"/>
            <a:r>
              <a:rPr lang="en-AU" dirty="0" smtClean="0"/>
              <a:t>Minimising the viral load in the waterways</a:t>
            </a:r>
          </a:p>
          <a:p>
            <a:pPr lvl="1"/>
            <a:r>
              <a:rPr lang="en-AU" dirty="0" err="1" smtClean="0"/>
              <a:t>vs</a:t>
            </a:r>
            <a:r>
              <a:rPr lang="en-AU" dirty="0" smtClean="0"/>
              <a:t> </a:t>
            </a:r>
          </a:p>
          <a:p>
            <a:pPr lvl="1"/>
            <a:r>
              <a:rPr lang="en-AU" dirty="0" smtClean="0"/>
              <a:t>opportunity for growers to carry loss of mortalities of newly purchased stock, try to manage mortalities with husbandry, managing time of year for restocking consistent with lower water temp and size of stock e.g. </a:t>
            </a:r>
            <a:r>
              <a:rPr lang="en-AU" dirty="0" err="1" smtClean="0"/>
              <a:t>ongrowns</a:t>
            </a:r>
            <a:r>
              <a:rPr lang="en-AU" dirty="0" smtClean="0"/>
              <a:t> to condition prior to summer months and anticipated increased losses again.</a:t>
            </a:r>
            <a:endParaRPr lang="en-AU" dirty="0"/>
          </a:p>
        </p:txBody>
      </p:sp>
    </p:spTree>
    <p:extLst>
      <p:ext uri="{BB962C8B-B14F-4D97-AF65-F5344CB8AC3E}">
        <p14:creationId xmlns:p14="http://schemas.microsoft.com/office/powerpoint/2010/main" val="1142202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Risk proofing the industry</a:t>
            </a:r>
            <a:endParaRPr lang="en-AU" dirty="0"/>
          </a:p>
        </p:txBody>
      </p:sp>
      <p:sp>
        <p:nvSpPr>
          <p:cNvPr id="3" name="Content Placeholder 2"/>
          <p:cNvSpPr>
            <a:spLocks noGrp="1"/>
          </p:cNvSpPr>
          <p:nvPr>
            <p:ph idx="1"/>
          </p:nvPr>
        </p:nvSpPr>
        <p:spPr/>
        <p:txBody>
          <a:bodyPr>
            <a:normAutofit/>
          </a:bodyPr>
          <a:lstStyle/>
          <a:p>
            <a:r>
              <a:rPr lang="en-AU" b="1" dirty="0" smtClean="0"/>
              <a:t>Where are our major risks?</a:t>
            </a:r>
          </a:p>
          <a:p>
            <a:pPr lvl="1"/>
            <a:r>
              <a:rPr lang="en-AU" dirty="0" smtClean="0"/>
              <a:t>Tasmanian Outbreak – risk to spat supply</a:t>
            </a:r>
          </a:p>
          <a:p>
            <a:pPr lvl="1"/>
            <a:r>
              <a:rPr lang="en-AU" dirty="0" smtClean="0"/>
              <a:t>Monoculture – pacific oysters</a:t>
            </a:r>
          </a:p>
          <a:p>
            <a:endParaRPr lang="en-AU" dirty="0"/>
          </a:p>
          <a:p>
            <a:r>
              <a:rPr lang="en-AU" dirty="0" smtClean="0"/>
              <a:t>What is </a:t>
            </a:r>
            <a:r>
              <a:rPr lang="en-AU" b="1" dirty="0" smtClean="0"/>
              <a:t>SAOGA</a:t>
            </a:r>
            <a:r>
              <a:rPr lang="en-AU" dirty="0" smtClean="0"/>
              <a:t> doing about this?</a:t>
            </a:r>
          </a:p>
          <a:p>
            <a:pPr lvl="1"/>
            <a:r>
              <a:rPr lang="en-AU" dirty="0" smtClean="0"/>
              <a:t>Progress with </a:t>
            </a:r>
            <a:r>
              <a:rPr lang="en-AU" dirty="0" err="1" smtClean="0"/>
              <a:t>angasi</a:t>
            </a:r>
            <a:endParaRPr lang="en-AU" dirty="0" smtClean="0"/>
          </a:p>
          <a:p>
            <a:pPr lvl="1"/>
            <a:r>
              <a:rPr lang="en-AU" dirty="0" smtClean="0"/>
              <a:t>SA hatchery project – to compliment Tasmanian supplies not to replace in lieu of “mothballing of SA hatchery”</a:t>
            </a:r>
          </a:p>
          <a:p>
            <a:pPr lvl="1"/>
            <a:r>
              <a:rPr lang="en-AU" dirty="0" smtClean="0"/>
              <a:t>Grant applications </a:t>
            </a:r>
          </a:p>
          <a:p>
            <a:pPr lvl="1"/>
            <a:r>
              <a:rPr lang="en-AU" b="1" dirty="0" smtClean="0"/>
              <a:t>Partnership</a:t>
            </a:r>
            <a:endParaRPr lang="en-AU" b="1" dirty="0"/>
          </a:p>
        </p:txBody>
      </p:sp>
    </p:spTree>
    <p:extLst>
      <p:ext uri="{BB962C8B-B14F-4D97-AF65-F5344CB8AC3E}">
        <p14:creationId xmlns:p14="http://schemas.microsoft.com/office/powerpoint/2010/main" val="4137609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Angasi</a:t>
            </a:r>
            <a:r>
              <a:rPr lang="en-AU" dirty="0" smtClean="0"/>
              <a:t> </a:t>
            </a:r>
            <a:endParaRPr lang="en-AU" dirty="0"/>
          </a:p>
        </p:txBody>
      </p:sp>
      <p:sp>
        <p:nvSpPr>
          <p:cNvPr id="3" name="Content Placeholder 2"/>
          <p:cNvSpPr>
            <a:spLocks noGrp="1"/>
          </p:cNvSpPr>
          <p:nvPr>
            <p:ph idx="1"/>
          </p:nvPr>
        </p:nvSpPr>
        <p:spPr/>
        <p:txBody>
          <a:bodyPr>
            <a:normAutofit/>
          </a:bodyPr>
          <a:lstStyle/>
          <a:p>
            <a:pPr marL="114300" indent="0">
              <a:buNone/>
            </a:pPr>
            <a:r>
              <a:rPr lang="en-AU" b="1" dirty="0" smtClean="0"/>
              <a:t>SARDI </a:t>
            </a:r>
            <a:r>
              <a:rPr lang="en-AU" dirty="0" smtClean="0"/>
              <a:t>– maintained hatchery capacity at SARDI and some supply of </a:t>
            </a:r>
            <a:r>
              <a:rPr lang="en-AU" dirty="0" err="1" smtClean="0"/>
              <a:t>angasi</a:t>
            </a:r>
            <a:r>
              <a:rPr lang="en-AU" dirty="0" smtClean="0"/>
              <a:t> to growers in the absence of commercial supplies.</a:t>
            </a:r>
          </a:p>
          <a:p>
            <a:pPr marL="114300" indent="0">
              <a:buNone/>
            </a:pPr>
            <a:r>
              <a:rPr lang="en-AU" dirty="0" smtClean="0"/>
              <a:t>Aim is to increase supplies this year.</a:t>
            </a:r>
          </a:p>
          <a:p>
            <a:pPr marL="114300" indent="0">
              <a:buNone/>
            </a:pPr>
            <a:r>
              <a:rPr lang="en-AU" b="1" dirty="0" smtClean="0"/>
              <a:t>PIRSA</a:t>
            </a:r>
            <a:r>
              <a:rPr lang="en-AU" dirty="0" smtClean="0"/>
              <a:t> – endorsement of </a:t>
            </a:r>
            <a:r>
              <a:rPr lang="en-AU" dirty="0" err="1" smtClean="0"/>
              <a:t>angasi</a:t>
            </a:r>
            <a:r>
              <a:rPr lang="en-AU" dirty="0" smtClean="0"/>
              <a:t> on oyster growers’ licences</a:t>
            </a:r>
          </a:p>
          <a:p>
            <a:pPr marL="114300" indent="0">
              <a:buNone/>
            </a:pPr>
            <a:r>
              <a:rPr lang="en-AU" dirty="0" smtClean="0"/>
              <a:t>Working to expedite this process for growers en masse to support growers to diversify – reduced red tape, reduced cost, reduced timeframe.</a:t>
            </a:r>
          </a:p>
          <a:p>
            <a:pPr marL="114300" indent="0">
              <a:buNone/>
            </a:pPr>
            <a:endParaRPr lang="en-AU" dirty="0"/>
          </a:p>
        </p:txBody>
      </p:sp>
    </p:spTree>
    <p:extLst>
      <p:ext uri="{BB962C8B-B14F-4D97-AF65-F5344CB8AC3E}">
        <p14:creationId xmlns:p14="http://schemas.microsoft.com/office/powerpoint/2010/main" val="1032672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 Oyster hatchery</a:t>
            </a:r>
            <a:endParaRPr lang="en-AU" dirty="0"/>
          </a:p>
        </p:txBody>
      </p:sp>
      <p:sp>
        <p:nvSpPr>
          <p:cNvPr id="3" name="Content Placeholder 2"/>
          <p:cNvSpPr>
            <a:spLocks noGrp="1"/>
          </p:cNvSpPr>
          <p:nvPr>
            <p:ph idx="1"/>
          </p:nvPr>
        </p:nvSpPr>
        <p:spPr/>
        <p:txBody>
          <a:bodyPr>
            <a:normAutofit/>
          </a:bodyPr>
          <a:lstStyle/>
          <a:p>
            <a:r>
              <a:rPr lang="en-AU" b="1" dirty="0" smtClean="0"/>
              <a:t>SAOGA/PIRSA/SARDI</a:t>
            </a:r>
          </a:p>
          <a:p>
            <a:endParaRPr lang="en-AU" b="1" dirty="0" smtClean="0"/>
          </a:p>
          <a:p>
            <a:r>
              <a:rPr lang="en-AU" b="1" dirty="0" smtClean="0"/>
              <a:t>Exploration of state government regional development funds and processes to:</a:t>
            </a:r>
          </a:p>
          <a:p>
            <a:pPr lvl="1"/>
            <a:r>
              <a:rPr lang="en-AU" sz="2400" dirty="0" smtClean="0"/>
              <a:t>Develop a business plan</a:t>
            </a:r>
          </a:p>
          <a:p>
            <a:pPr lvl="1"/>
            <a:r>
              <a:rPr lang="en-AU" sz="2400" dirty="0" smtClean="0"/>
              <a:t>Feasibility study including site exploration</a:t>
            </a:r>
          </a:p>
          <a:p>
            <a:pPr lvl="1"/>
            <a:r>
              <a:rPr lang="en-AU" sz="2400" dirty="0" smtClean="0"/>
              <a:t>Project brief</a:t>
            </a:r>
          </a:p>
          <a:p>
            <a:pPr lvl="1"/>
            <a:r>
              <a:rPr lang="en-AU" sz="2400" dirty="0" smtClean="0"/>
              <a:t>Project plan</a:t>
            </a:r>
          </a:p>
          <a:p>
            <a:pPr lvl="1"/>
            <a:endParaRPr lang="en-AU" dirty="0"/>
          </a:p>
          <a:p>
            <a:pPr marL="114300" indent="0">
              <a:buNone/>
            </a:pPr>
            <a:endParaRPr lang="en-AU" b="1" dirty="0" smtClean="0"/>
          </a:p>
          <a:p>
            <a:endParaRPr lang="en-AU" dirty="0"/>
          </a:p>
        </p:txBody>
      </p:sp>
    </p:spTree>
    <p:extLst>
      <p:ext uri="{BB962C8B-B14F-4D97-AF65-F5344CB8AC3E}">
        <p14:creationId xmlns:p14="http://schemas.microsoft.com/office/powerpoint/2010/main" val="3788027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Grant Funding Opportunity</a:t>
            </a:r>
            <a:endParaRPr lang="en-AU" dirty="0"/>
          </a:p>
        </p:txBody>
      </p:sp>
      <p:sp>
        <p:nvSpPr>
          <p:cNvPr id="3" name="Content Placeholder 2"/>
          <p:cNvSpPr>
            <a:spLocks noGrp="1"/>
          </p:cNvSpPr>
          <p:nvPr>
            <p:ph idx="1"/>
          </p:nvPr>
        </p:nvSpPr>
        <p:spPr/>
        <p:txBody>
          <a:bodyPr>
            <a:normAutofit/>
          </a:bodyPr>
          <a:lstStyle/>
          <a:p>
            <a:r>
              <a:rPr lang="en-AU" b="1" dirty="0" smtClean="0"/>
              <a:t>Caring for our Country</a:t>
            </a:r>
          </a:p>
          <a:p>
            <a:r>
              <a:rPr lang="en-AU" dirty="0" err="1" smtClean="0"/>
              <a:t>Approx</a:t>
            </a:r>
            <a:r>
              <a:rPr lang="en-AU" dirty="0" smtClean="0"/>
              <a:t> $900,000 sought </a:t>
            </a:r>
          </a:p>
          <a:p>
            <a:r>
              <a:rPr lang="en-AU" dirty="0" smtClean="0"/>
              <a:t>to enable industry to be supplied at no cost with </a:t>
            </a:r>
            <a:r>
              <a:rPr lang="en-AU" dirty="0" err="1" smtClean="0"/>
              <a:t>angasi</a:t>
            </a:r>
            <a:r>
              <a:rPr lang="en-AU" dirty="0" smtClean="0"/>
              <a:t> spat and </a:t>
            </a:r>
          </a:p>
          <a:p>
            <a:r>
              <a:rPr lang="en-AU" dirty="0" smtClean="0"/>
              <a:t>capacity of SARDI hatchery facilities strengthened</a:t>
            </a:r>
          </a:p>
          <a:p>
            <a:pPr lvl="1"/>
            <a:r>
              <a:rPr lang="en-AU" dirty="0" smtClean="0"/>
              <a:t>to supply </a:t>
            </a:r>
            <a:r>
              <a:rPr lang="en-AU" dirty="0" err="1" smtClean="0"/>
              <a:t>angasi</a:t>
            </a:r>
            <a:r>
              <a:rPr lang="en-AU" dirty="0" smtClean="0"/>
              <a:t> spat (not in commercial competition) </a:t>
            </a:r>
          </a:p>
          <a:p>
            <a:pPr lvl="1"/>
            <a:r>
              <a:rPr lang="en-AU" dirty="0" smtClean="0"/>
              <a:t>to support industry with pacific spat supply in the event of an emergency e.g. POMS outbreak in Tasmania</a:t>
            </a:r>
          </a:p>
          <a:p>
            <a:pPr lvl="1"/>
            <a:r>
              <a:rPr lang="en-AU" dirty="0"/>
              <a:t>t</a:t>
            </a:r>
            <a:r>
              <a:rPr lang="en-AU" dirty="0" smtClean="0"/>
              <a:t>o provide collaborative support for a revitalised SA hatchery ongoing.</a:t>
            </a:r>
            <a:endParaRPr lang="en-AU" dirty="0"/>
          </a:p>
        </p:txBody>
      </p:sp>
    </p:spTree>
    <p:extLst>
      <p:ext uri="{BB962C8B-B14F-4D97-AF65-F5344CB8AC3E}">
        <p14:creationId xmlns:p14="http://schemas.microsoft.com/office/powerpoint/2010/main" val="2820415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Industry responsibility</a:t>
            </a:r>
            <a:endParaRPr lang="en-AU" dirty="0"/>
          </a:p>
        </p:txBody>
      </p:sp>
      <p:sp>
        <p:nvSpPr>
          <p:cNvPr id="3" name="Content Placeholder 2"/>
          <p:cNvSpPr>
            <a:spLocks noGrp="1"/>
          </p:cNvSpPr>
          <p:nvPr>
            <p:ph idx="1"/>
          </p:nvPr>
        </p:nvSpPr>
        <p:spPr/>
        <p:txBody>
          <a:bodyPr>
            <a:normAutofit lnSpcReduction="10000"/>
          </a:bodyPr>
          <a:lstStyle/>
          <a:p>
            <a:r>
              <a:rPr lang="en-AU" b="1" dirty="0" smtClean="0"/>
              <a:t>BREEDING PROGRAM </a:t>
            </a:r>
          </a:p>
          <a:p>
            <a:r>
              <a:rPr lang="en-AU" dirty="0" smtClean="0"/>
              <a:t>An Industry responsibility</a:t>
            </a:r>
          </a:p>
          <a:p>
            <a:pPr marL="114300" indent="0">
              <a:buNone/>
            </a:pPr>
            <a:endParaRPr lang="en-AU" b="1" dirty="0"/>
          </a:p>
          <a:p>
            <a:r>
              <a:rPr lang="en-AU" b="1" dirty="0" smtClean="0"/>
              <a:t>STOCK</a:t>
            </a:r>
          </a:p>
          <a:p>
            <a:r>
              <a:rPr lang="en-AU" dirty="0" smtClean="0"/>
              <a:t>Identifying and Reporting </a:t>
            </a:r>
            <a:r>
              <a:rPr lang="en-AU" dirty="0"/>
              <a:t>M</a:t>
            </a:r>
            <a:r>
              <a:rPr lang="en-AU" dirty="0" smtClean="0"/>
              <a:t>ortalities</a:t>
            </a:r>
          </a:p>
          <a:p>
            <a:r>
              <a:rPr lang="en-AU" dirty="0" smtClean="0"/>
              <a:t>Stock Register</a:t>
            </a:r>
          </a:p>
          <a:p>
            <a:r>
              <a:rPr lang="en-AU" dirty="0" smtClean="0"/>
              <a:t>Reporting stock movement</a:t>
            </a:r>
          </a:p>
          <a:p>
            <a:endParaRPr lang="en-AU" dirty="0" smtClean="0"/>
          </a:p>
          <a:p>
            <a:r>
              <a:rPr lang="en-AU" b="1" dirty="0" smtClean="0"/>
              <a:t>ENVIRONMENT</a:t>
            </a:r>
          </a:p>
          <a:p>
            <a:r>
              <a:rPr lang="en-AU" dirty="0" smtClean="0"/>
              <a:t>Collection? and monitoring of data</a:t>
            </a:r>
          </a:p>
          <a:p>
            <a:endParaRPr lang="en-AU" b="1" dirty="0"/>
          </a:p>
          <a:p>
            <a:r>
              <a:rPr lang="en-AU" b="1" dirty="0" smtClean="0"/>
              <a:t>SURVEILLANCE FOR POMS</a:t>
            </a:r>
            <a:endParaRPr lang="en-AU" b="1" dirty="0"/>
          </a:p>
        </p:txBody>
      </p:sp>
    </p:spTree>
    <p:extLst>
      <p:ext uri="{BB962C8B-B14F-4D97-AF65-F5344CB8AC3E}">
        <p14:creationId xmlns:p14="http://schemas.microsoft.com/office/powerpoint/2010/main" val="4203662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progress?</a:t>
            </a:r>
            <a:endParaRPr lang="en-AU" dirty="0"/>
          </a:p>
        </p:txBody>
      </p:sp>
      <p:sp>
        <p:nvSpPr>
          <p:cNvPr id="3" name="Content Placeholder 2"/>
          <p:cNvSpPr>
            <a:spLocks noGrp="1"/>
          </p:cNvSpPr>
          <p:nvPr>
            <p:ph idx="1"/>
          </p:nvPr>
        </p:nvSpPr>
        <p:spPr/>
        <p:txBody>
          <a:bodyPr>
            <a:normAutofit/>
          </a:bodyPr>
          <a:lstStyle/>
          <a:p>
            <a:pPr marL="114300" indent="0">
              <a:buNone/>
            </a:pPr>
            <a:r>
              <a:rPr lang="en-AU" b="1" dirty="0" smtClean="0"/>
              <a:t>Breeding Program – investing as an industry – levy?</a:t>
            </a:r>
          </a:p>
          <a:p>
            <a:endParaRPr lang="en-AU" dirty="0" smtClean="0"/>
          </a:p>
          <a:p>
            <a:pPr marL="114300" indent="0">
              <a:buNone/>
            </a:pPr>
            <a:r>
              <a:rPr lang="en-AU" b="1" dirty="0" smtClean="0"/>
              <a:t>IT systems</a:t>
            </a:r>
          </a:p>
          <a:p>
            <a:r>
              <a:rPr lang="en-AU" dirty="0" smtClean="0"/>
              <a:t>Environmental Monitoring</a:t>
            </a:r>
          </a:p>
          <a:p>
            <a:r>
              <a:rPr lang="en-AU" dirty="0" smtClean="0"/>
              <a:t>Data loggers in each bay</a:t>
            </a:r>
          </a:p>
          <a:p>
            <a:r>
              <a:rPr lang="en-AU" dirty="0" smtClean="0"/>
              <a:t>IT database system – cloud based</a:t>
            </a:r>
          </a:p>
          <a:p>
            <a:r>
              <a:rPr lang="en-AU" dirty="0" smtClean="0"/>
              <a:t>Investigating several options for industry which could be accessed through an android application and the functionality it could provide is as follows:</a:t>
            </a:r>
            <a:endParaRPr lang="en-AU" dirty="0"/>
          </a:p>
        </p:txBody>
      </p:sp>
    </p:spTree>
    <p:extLst>
      <p:ext uri="{BB962C8B-B14F-4D97-AF65-F5344CB8AC3E}">
        <p14:creationId xmlns:p14="http://schemas.microsoft.com/office/powerpoint/2010/main" val="27020755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Stock Register/EMS IT Solution</a:t>
            </a:r>
            <a:endParaRPr lang="en-AU" dirty="0"/>
          </a:p>
        </p:txBody>
      </p:sp>
      <p:sp>
        <p:nvSpPr>
          <p:cNvPr id="3" name="Content Placeholder 2"/>
          <p:cNvSpPr>
            <a:spLocks noGrp="1"/>
          </p:cNvSpPr>
          <p:nvPr>
            <p:ph sz="half" idx="1"/>
          </p:nvPr>
        </p:nvSpPr>
        <p:spPr/>
        <p:txBody>
          <a:bodyPr>
            <a:normAutofit fontScale="85000" lnSpcReduction="10000"/>
          </a:bodyPr>
          <a:lstStyle/>
          <a:p>
            <a:r>
              <a:rPr lang="en-AU" b="1" dirty="0" smtClean="0"/>
              <a:t>Stock Register</a:t>
            </a:r>
          </a:p>
          <a:p>
            <a:r>
              <a:rPr lang="en-AU" dirty="0" smtClean="0"/>
              <a:t>On farm daily transfer and processing of stock – can update on the water, in the shed, in the office</a:t>
            </a:r>
          </a:p>
          <a:p>
            <a:r>
              <a:rPr lang="en-AU" dirty="0" smtClean="0"/>
              <a:t>Recording mortalities on the lease, shed, in crates</a:t>
            </a:r>
          </a:p>
          <a:p>
            <a:r>
              <a:rPr lang="en-AU" dirty="0" smtClean="0"/>
              <a:t>Recording translocation of stock on sending lease, and then at time of putting out at receiving lease</a:t>
            </a:r>
          </a:p>
          <a:p>
            <a:endParaRPr lang="en-AU" dirty="0"/>
          </a:p>
        </p:txBody>
      </p:sp>
      <p:sp>
        <p:nvSpPr>
          <p:cNvPr id="4" name="Content Placeholder 3"/>
          <p:cNvSpPr>
            <a:spLocks noGrp="1"/>
          </p:cNvSpPr>
          <p:nvPr>
            <p:ph sz="half" idx="2"/>
          </p:nvPr>
        </p:nvSpPr>
        <p:spPr/>
        <p:txBody>
          <a:bodyPr>
            <a:normAutofit fontScale="85000" lnSpcReduction="10000"/>
          </a:bodyPr>
          <a:lstStyle/>
          <a:p>
            <a:r>
              <a:rPr lang="en-AU" b="1" dirty="0" smtClean="0"/>
              <a:t>Environmental Monitoring System</a:t>
            </a:r>
          </a:p>
          <a:p>
            <a:r>
              <a:rPr lang="en-AU" dirty="0" smtClean="0"/>
              <a:t>Data loggers collect data in each bay</a:t>
            </a:r>
          </a:p>
          <a:p>
            <a:r>
              <a:rPr lang="en-AU" dirty="0" smtClean="0"/>
              <a:t>Telemetry transfer to data collection point – SASQAP?</a:t>
            </a:r>
          </a:p>
          <a:p>
            <a:r>
              <a:rPr lang="en-AU" dirty="0" smtClean="0"/>
              <a:t>Real time transfer of data to growers </a:t>
            </a:r>
          </a:p>
          <a:p>
            <a:pPr lvl="1"/>
            <a:r>
              <a:rPr lang="en-AU" dirty="0" err="1" smtClean="0"/>
              <a:t>E.g</a:t>
            </a:r>
            <a:r>
              <a:rPr lang="en-AU" dirty="0" smtClean="0"/>
              <a:t> temperature</a:t>
            </a:r>
          </a:p>
          <a:p>
            <a:pPr lvl="1"/>
            <a:r>
              <a:rPr lang="en-AU" dirty="0" smtClean="0"/>
              <a:t>PH, chlorophyll, phytoplankton counts, surveillance data, alerts</a:t>
            </a:r>
          </a:p>
          <a:p>
            <a:endParaRPr lang="en-AU" dirty="0"/>
          </a:p>
        </p:txBody>
      </p:sp>
    </p:spTree>
    <p:extLst>
      <p:ext uri="{BB962C8B-B14F-4D97-AF65-F5344CB8AC3E}">
        <p14:creationId xmlns:p14="http://schemas.microsoft.com/office/powerpoint/2010/main" val="3395088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 for Industry</a:t>
            </a:r>
            <a:endParaRPr lang="en-AU" dirty="0"/>
          </a:p>
        </p:txBody>
      </p:sp>
      <p:sp>
        <p:nvSpPr>
          <p:cNvPr id="3" name="Content Placeholder 2"/>
          <p:cNvSpPr>
            <a:spLocks noGrp="1"/>
          </p:cNvSpPr>
          <p:nvPr>
            <p:ph idx="1"/>
          </p:nvPr>
        </p:nvSpPr>
        <p:spPr/>
        <p:txBody>
          <a:bodyPr>
            <a:normAutofit/>
          </a:bodyPr>
          <a:lstStyle/>
          <a:p>
            <a:pPr marL="114300" indent="0">
              <a:buNone/>
            </a:pPr>
            <a:r>
              <a:rPr lang="en-AU" b="1" dirty="0" smtClean="0"/>
              <a:t>Industry feedback </a:t>
            </a:r>
          </a:p>
          <a:p>
            <a:pPr marL="571500" indent="-457200">
              <a:buFont typeface="+mj-lt"/>
              <a:buAutoNum type="arabicPeriod"/>
            </a:pPr>
            <a:r>
              <a:rPr lang="en-AU" dirty="0" smtClean="0"/>
              <a:t>An increase in levy paid through hatcheries to support Breeding Program</a:t>
            </a:r>
          </a:p>
          <a:p>
            <a:pPr marL="571500" indent="-457200">
              <a:buFont typeface="+mj-lt"/>
              <a:buAutoNum type="arabicPeriod"/>
            </a:pPr>
            <a:r>
              <a:rPr lang="en-AU" dirty="0" smtClean="0"/>
              <a:t>SAOGA working with PIRSA/SARDI to support </a:t>
            </a:r>
          </a:p>
          <a:p>
            <a:pPr marL="868680" lvl="1" indent="-457200">
              <a:buFont typeface="+mj-lt"/>
              <a:buAutoNum type="arabicPeriod"/>
            </a:pPr>
            <a:r>
              <a:rPr lang="en-AU" dirty="0" smtClean="0"/>
              <a:t>the consolidation of a SA hatchery</a:t>
            </a:r>
          </a:p>
          <a:p>
            <a:pPr marL="868680" lvl="1" indent="-457200">
              <a:buFont typeface="+mj-lt"/>
              <a:buAutoNum type="arabicPeriod"/>
            </a:pPr>
            <a:r>
              <a:rPr lang="en-AU" dirty="0" smtClean="0"/>
              <a:t>endorsing all licences for </a:t>
            </a:r>
            <a:r>
              <a:rPr lang="en-AU" dirty="0" err="1" smtClean="0"/>
              <a:t>angasi</a:t>
            </a:r>
            <a:r>
              <a:rPr lang="en-AU" dirty="0" smtClean="0"/>
              <a:t> with diminished red tape and cost to industry</a:t>
            </a:r>
          </a:p>
          <a:p>
            <a:pPr marL="571500" indent="-457200">
              <a:buFont typeface="+mj-lt"/>
              <a:buAutoNum type="arabicPeriod"/>
            </a:pPr>
            <a:r>
              <a:rPr lang="en-AU" dirty="0" smtClean="0"/>
              <a:t>SAOGA exploring development of IT solutions for stock register/EMS and would they subscribe</a:t>
            </a:r>
          </a:p>
          <a:p>
            <a:pPr marL="571500" indent="-457200">
              <a:buFont typeface="+mj-lt"/>
              <a:buAutoNum type="arabicPeriod"/>
            </a:pPr>
            <a:r>
              <a:rPr lang="en-AU" dirty="0" smtClean="0"/>
              <a:t>Research on virus (Tim Green) in SA </a:t>
            </a:r>
          </a:p>
          <a:p>
            <a:pPr marL="114300" indent="0">
              <a:buNone/>
            </a:pPr>
            <a:endParaRPr lang="en-AU" dirty="0"/>
          </a:p>
        </p:txBody>
      </p:sp>
    </p:spTree>
    <p:extLst>
      <p:ext uri="{BB962C8B-B14F-4D97-AF65-F5344CB8AC3E}">
        <p14:creationId xmlns:p14="http://schemas.microsoft.com/office/powerpoint/2010/main" val="2473920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8229600" cy="1143000"/>
          </a:xfrm>
        </p:spPr>
        <p:txBody>
          <a:bodyPr>
            <a:normAutofit/>
          </a:bodyPr>
          <a:lstStyle/>
          <a:p>
            <a:r>
              <a:rPr lang="en-AU" sz="4000" dirty="0" smtClean="0"/>
              <a:t>SAOGA – POMS Responses</a:t>
            </a:r>
            <a:endParaRPr lang="en-AU" sz="4000" dirty="0"/>
          </a:p>
        </p:txBody>
      </p:sp>
      <p:sp>
        <p:nvSpPr>
          <p:cNvPr id="3" name="Content Placeholder 2"/>
          <p:cNvSpPr>
            <a:spLocks noGrp="1"/>
          </p:cNvSpPr>
          <p:nvPr>
            <p:ph idx="1"/>
          </p:nvPr>
        </p:nvSpPr>
        <p:spPr>
          <a:xfrm>
            <a:off x="539552" y="1628800"/>
            <a:ext cx="8229600" cy="4525963"/>
          </a:xfrm>
        </p:spPr>
        <p:txBody>
          <a:bodyPr>
            <a:normAutofit/>
          </a:bodyPr>
          <a:lstStyle/>
          <a:p>
            <a:r>
              <a:rPr lang="en-AU" sz="2800" dirty="0" smtClean="0"/>
              <a:t>From </a:t>
            </a:r>
            <a:r>
              <a:rPr lang="en-AU" sz="2800" dirty="0" err="1" smtClean="0"/>
              <a:t>Seafox</a:t>
            </a:r>
            <a:r>
              <a:rPr lang="en-AU" sz="2800" dirty="0" smtClean="0"/>
              <a:t> Exercise:</a:t>
            </a:r>
          </a:p>
          <a:p>
            <a:pPr marL="114300" indent="0">
              <a:buNone/>
            </a:pPr>
            <a:endParaRPr lang="en-AU" sz="2800" dirty="0" smtClean="0"/>
          </a:p>
          <a:p>
            <a:r>
              <a:rPr lang="en-AU" sz="2800" dirty="0" smtClean="0"/>
              <a:t>Reviewing </a:t>
            </a:r>
            <a:r>
              <a:rPr lang="en-AU" sz="2800" dirty="0" err="1" smtClean="0"/>
              <a:t>Aquavet</a:t>
            </a:r>
            <a:r>
              <a:rPr lang="en-AU" sz="2800" dirty="0" smtClean="0"/>
              <a:t> Plan for POMS – current</a:t>
            </a:r>
          </a:p>
          <a:p>
            <a:r>
              <a:rPr lang="en-AU" sz="2800" dirty="0" smtClean="0"/>
              <a:t>PIRSA Emergency Response Plan - draft</a:t>
            </a:r>
          </a:p>
          <a:p>
            <a:r>
              <a:rPr lang="en-AU" sz="2800" dirty="0" smtClean="0"/>
              <a:t>Industry Response Plan – underway</a:t>
            </a:r>
          </a:p>
          <a:p>
            <a:endParaRPr lang="en-AU" sz="2800" dirty="0"/>
          </a:p>
          <a:p>
            <a:endParaRPr lang="en-AU" sz="2800" dirty="0" smtClean="0"/>
          </a:p>
          <a:p>
            <a:pPr lvl="1"/>
            <a:endParaRPr lang="en-AU" sz="2800" dirty="0"/>
          </a:p>
          <a:p>
            <a:pPr lvl="1"/>
            <a:endParaRPr lang="en-AU" sz="2400" dirty="0" smtClean="0"/>
          </a:p>
          <a:p>
            <a:pPr marL="114300" indent="0">
              <a:buNone/>
            </a:pPr>
            <a:endParaRPr lang="en-AU" sz="2800" dirty="0" smtClean="0"/>
          </a:p>
        </p:txBody>
      </p:sp>
    </p:spTree>
    <p:extLst>
      <p:ext uri="{BB962C8B-B14F-4D97-AF65-F5344CB8AC3E}">
        <p14:creationId xmlns:p14="http://schemas.microsoft.com/office/powerpoint/2010/main" val="657782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8229600" cy="1143000"/>
          </a:xfrm>
        </p:spPr>
        <p:txBody>
          <a:bodyPr>
            <a:normAutofit/>
          </a:bodyPr>
          <a:lstStyle/>
          <a:p>
            <a:r>
              <a:rPr lang="en-AU" sz="4000" dirty="0" smtClean="0"/>
              <a:t>SAOGA – POMS Responses</a:t>
            </a:r>
            <a:endParaRPr lang="en-AU" sz="4000" dirty="0"/>
          </a:p>
        </p:txBody>
      </p:sp>
      <p:sp>
        <p:nvSpPr>
          <p:cNvPr id="3" name="Content Placeholder 2"/>
          <p:cNvSpPr>
            <a:spLocks noGrp="1"/>
          </p:cNvSpPr>
          <p:nvPr>
            <p:ph idx="1"/>
          </p:nvPr>
        </p:nvSpPr>
        <p:spPr>
          <a:xfrm>
            <a:off x="539552" y="1628800"/>
            <a:ext cx="8229600" cy="4824536"/>
          </a:xfrm>
        </p:spPr>
        <p:txBody>
          <a:bodyPr>
            <a:normAutofit/>
          </a:bodyPr>
          <a:lstStyle/>
          <a:p>
            <a:r>
              <a:rPr lang="en-AU" sz="2800" dirty="0" smtClean="0"/>
              <a:t>Updated website</a:t>
            </a:r>
          </a:p>
          <a:p>
            <a:pPr lvl="1"/>
            <a:r>
              <a:rPr lang="en-AU" sz="2400" dirty="0" smtClean="0"/>
              <a:t>Member login</a:t>
            </a:r>
          </a:p>
          <a:p>
            <a:pPr lvl="1"/>
            <a:r>
              <a:rPr lang="en-AU" sz="2400" dirty="0" smtClean="0"/>
              <a:t>Membership fees </a:t>
            </a:r>
            <a:r>
              <a:rPr lang="en-AU" sz="2400" dirty="0" err="1" smtClean="0"/>
              <a:t>etc</a:t>
            </a:r>
            <a:r>
              <a:rPr lang="en-AU" sz="2400" dirty="0" smtClean="0"/>
              <a:t> payment online</a:t>
            </a:r>
          </a:p>
          <a:p>
            <a:pPr lvl="1"/>
            <a:r>
              <a:rPr lang="en-AU" sz="2400" b="1" dirty="0" smtClean="0"/>
              <a:t>Stock tracking register - movement</a:t>
            </a:r>
            <a:endParaRPr lang="en-AU" sz="2400" dirty="0" smtClean="0"/>
          </a:p>
          <a:p>
            <a:r>
              <a:rPr lang="en-AU" sz="2800" dirty="0" smtClean="0"/>
              <a:t>Reviewing Code of Practice</a:t>
            </a:r>
            <a:endParaRPr lang="en-AU" sz="2800" dirty="0"/>
          </a:p>
          <a:p>
            <a:pPr lvl="1"/>
            <a:r>
              <a:rPr lang="en-AU" sz="2400" dirty="0" smtClean="0"/>
              <a:t>Risk Assessment Framework for POMS </a:t>
            </a:r>
          </a:p>
          <a:p>
            <a:pPr lvl="1"/>
            <a:r>
              <a:rPr lang="en-AU" sz="2400" dirty="0" smtClean="0"/>
              <a:t>workshop held growers and experts in June 2013</a:t>
            </a:r>
          </a:p>
          <a:p>
            <a:pPr lvl="1"/>
            <a:r>
              <a:rPr lang="en-AU" sz="2400" dirty="0" smtClean="0"/>
              <a:t>Discussion next session</a:t>
            </a:r>
          </a:p>
          <a:p>
            <a:r>
              <a:rPr lang="en-AU" sz="2800" dirty="0" smtClean="0"/>
              <a:t>Industry Record Keeping  </a:t>
            </a:r>
          </a:p>
          <a:p>
            <a:pPr lvl="1"/>
            <a:r>
              <a:rPr lang="en-AU" sz="2400" b="1" dirty="0"/>
              <a:t>M</a:t>
            </a:r>
            <a:r>
              <a:rPr lang="en-AU" sz="2400" b="1" dirty="0" smtClean="0"/>
              <a:t>ortalities</a:t>
            </a:r>
          </a:p>
        </p:txBody>
      </p:sp>
    </p:spTree>
    <p:extLst>
      <p:ext uri="{BB962C8B-B14F-4D97-AF65-F5344CB8AC3E}">
        <p14:creationId xmlns:p14="http://schemas.microsoft.com/office/powerpoint/2010/main" val="161958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POMS – What is SAOGA’s position?</a:t>
            </a:r>
            <a:endParaRPr lang="en-AU" dirty="0"/>
          </a:p>
        </p:txBody>
      </p:sp>
      <p:sp>
        <p:nvSpPr>
          <p:cNvPr id="3" name="Content Placeholder 2"/>
          <p:cNvSpPr>
            <a:spLocks noGrp="1"/>
          </p:cNvSpPr>
          <p:nvPr>
            <p:ph idx="1"/>
          </p:nvPr>
        </p:nvSpPr>
        <p:spPr>
          <a:xfrm>
            <a:off x="457200" y="1752600"/>
            <a:ext cx="8229600" cy="4628728"/>
          </a:xfrm>
        </p:spPr>
        <p:txBody>
          <a:bodyPr>
            <a:noAutofit/>
          </a:bodyPr>
          <a:lstStyle/>
          <a:p>
            <a:r>
              <a:rPr lang="en-AU" sz="2800" b="1" dirty="0" smtClean="0"/>
              <a:t>Research</a:t>
            </a:r>
          </a:p>
          <a:p>
            <a:pPr lvl="1"/>
            <a:r>
              <a:rPr lang="en-AU" sz="2800" dirty="0" smtClean="0"/>
              <a:t>By its very nature is keenly focussed</a:t>
            </a:r>
          </a:p>
          <a:p>
            <a:pPr marL="411480" lvl="1" indent="0">
              <a:buNone/>
            </a:pPr>
            <a:endParaRPr lang="en-AU" sz="2800" dirty="0" smtClean="0"/>
          </a:p>
          <a:p>
            <a:pPr lvl="1"/>
            <a:r>
              <a:rPr lang="en-AU" sz="2800" dirty="0" smtClean="0"/>
              <a:t>Design –isolate one area and eliminate all other variables</a:t>
            </a:r>
          </a:p>
          <a:p>
            <a:pPr marL="411480" lvl="1" indent="0">
              <a:buNone/>
            </a:pPr>
            <a:endParaRPr lang="en-AU" sz="2800" dirty="0" smtClean="0"/>
          </a:p>
          <a:p>
            <a:pPr lvl="1"/>
            <a:r>
              <a:rPr lang="en-AU" sz="2800" dirty="0"/>
              <a:t>C</a:t>
            </a:r>
            <a:r>
              <a:rPr lang="en-AU" sz="2800" dirty="0" smtClean="0"/>
              <a:t>ontext - often highly complex.</a:t>
            </a:r>
          </a:p>
          <a:p>
            <a:pPr lvl="1"/>
            <a:endParaRPr lang="en-AU" sz="2800" dirty="0"/>
          </a:p>
          <a:p>
            <a:pPr lvl="1"/>
            <a:r>
              <a:rPr lang="en-AU" sz="2800" dirty="0" smtClean="0"/>
              <a:t>Maintain a balanced approach </a:t>
            </a:r>
          </a:p>
        </p:txBody>
      </p:sp>
    </p:spTree>
    <p:extLst>
      <p:ext uri="{BB962C8B-B14F-4D97-AF65-F5344CB8AC3E}">
        <p14:creationId xmlns:p14="http://schemas.microsoft.com/office/powerpoint/2010/main" val="767020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Research in themes</a:t>
            </a:r>
            <a:r>
              <a:rPr lang="en-AU" dirty="0"/>
              <a:t/>
            </a:r>
            <a:br>
              <a:rPr lang="en-AU" dirty="0"/>
            </a:br>
            <a:endParaRPr lang="en-AU" dirty="0"/>
          </a:p>
        </p:txBody>
      </p:sp>
      <p:sp>
        <p:nvSpPr>
          <p:cNvPr id="3" name="Content Placeholder 2"/>
          <p:cNvSpPr>
            <a:spLocks noGrp="1"/>
          </p:cNvSpPr>
          <p:nvPr>
            <p:ph idx="1"/>
          </p:nvPr>
        </p:nvSpPr>
        <p:spPr>
          <a:xfrm>
            <a:off x="457200" y="1752600"/>
            <a:ext cx="8229600" cy="4484712"/>
          </a:xfrm>
        </p:spPr>
        <p:txBody>
          <a:bodyPr>
            <a:normAutofit lnSpcReduction="10000"/>
          </a:bodyPr>
          <a:lstStyle/>
          <a:p>
            <a:r>
              <a:rPr lang="en-AU" b="1" dirty="0" smtClean="0"/>
              <a:t>Environmental</a:t>
            </a:r>
          </a:p>
          <a:p>
            <a:pPr lvl="1"/>
            <a:r>
              <a:rPr lang="en-AU" dirty="0" smtClean="0"/>
              <a:t>Kirsten Rough’s oceanography</a:t>
            </a:r>
          </a:p>
          <a:p>
            <a:pPr lvl="1"/>
            <a:r>
              <a:rPr lang="en-AU" dirty="0" smtClean="0"/>
              <a:t>Clinton Wilkinson’s phytoplankton</a:t>
            </a:r>
          </a:p>
          <a:p>
            <a:pPr lvl="1"/>
            <a:r>
              <a:rPr lang="en-AU" dirty="0" smtClean="0"/>
              <a:t>La Nina events 2011/12 and 1998 and 1988</a:t>
            </a:r>
          </a:p>
          <a:p>
            <a:pPr lvl="1"/>
            <a:r>
              <a:rPr lang="en-AU" dirty="0" smtClean="0"/>
              <a:t>Climate Change</a:t>
            </a:r>
          </a:p>
          <a:p>
            <a:pPr lvl="1"/>
            <a:r>
              <a:rPr lang="en-AU" dirty="0" smtClean="0"/>
              <a:t>Ocean Acidification</a:t>
            </a:r>
          </a:p>
          <a:p>
            <a:pPr lvl="1"/>
            <a:r>
              <a:rPr lang="en-AU" dirty="0" smtClean="0"/>
              <a:t>Accurate and up to date data </a:t>
            </a:r>
          </a:p>
          <a:p>
            <a:pPr lvl="2"/>
            <a:r>
              <a:rPr lang="en-AU" dirty="0" smtClean="0"/>
              <a:t>temperature, </a:t>
            </a:r>
          </a:p>
          <a:p>
            <a:pPr lvl="2"/>
            <a:r>
              <a:rPr lang="en-AU" dirty="0" err="1" smtClean="0"/>
              <a:t>ph</a:t>
            </a:r>
            <a:r>
              <a:rPr lang="en-AU" dirty="0" smtClean="0"/>
              <a:t>, </a:t>
            </a:r>
          </a:p>
          <a:p>
            <a:pPr lvl="2"/>
            <a:r>
              <a:rPr lang="en-AU" dirty="0" smtClean="0"/>
              <a:t>Chlorophyll</a:t>
            </a:r>
          </a:p>
          <a:p>
            <a:pPr lvl="1"/>
            <a:r>
              <a:rPr lang="en-AU" b="1" dirty="0" smtClean="0"/>
              <a:t>Environmental Monitoring Systems - data loggers, telemetry, IT cloud based databases, androids and aps for data entering and data monitoring reports.</a:t>
            </a:r>
            <a:endParaRPr lang="en-AU" b="1" dirty="0"/>
          </a:p>
        </p:txBody>
      </p:sp>
    </p:spTree>
    <p:extLst>
      <p:ext uri="{BB962C8B-B14F-4D97-AF65-F5344CB8AC3E}">
        <p14:creationId xmlns:p14="http://schemas.microsoft.com/office/powerpoint/2010/main" val="958463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Research in themes</a:t>
            </a:r>
          </a:p>
        </p:txBody>
      </p:sp>
      <p:sp>
        <p:nvSpPr>
          <p:cNvPr id="3" name="Content Placeholder 2"/>
          <p:cNvSpPr>
            <a:spLocks noGrp="1"/>
          </p:cNvSpPr>
          <p:nvPr>
            <p:ph idx="1"/>
          </p:nvPr>
        </p:nvSpPr>
        <p:spPr>
          <a:xfrm>
            <a:off x="457200" y="1752600"/>
            <a:ext cx="8229600" cy="4772744"/>
          </a:xfrm>
        </p:spPr>
        <p:txBody>
          <a:bodyPr>
            <a:normAutofit/>
          </a:bodyPr>
          <a:lstStyle/>
          <a:p>
            <a:r>
              <a:rPr lang="en-AU" b="1" dirty="0" smtClean="0"/>
              <a:t>Husbandry</a:t>
            </a:r>
          </a:p>
          <a:p>
            <a:pPr lvl="1"/>
            <a:r>
              <a:rPr lang="en-AU" sz="2400" dirty="0" smtClean="0"/>
              <a:t>Richard Whittington’s work – University of NSW</a:t>
            </a:r>
          </a:p>
          <a:p>
            <a:pPr marL="411480" lvl="1" indent="0">
              <a:buNone/>
            </a:pPr>
            <a:endParaRPr lang="en-AU" sz="2400" dirty="0" smtClean="0"/>
          </a:p>
          <a:p>
            <a:pPr lvl="1"/>
            <a:r>
              <a:rPr lang="en-AU" sz="2400" dirty="0" smtClean="0"/>
              <a:t>Emphasises two key areas for consideration:</a:t>
            </a:r>
          </a:p>
          <a:p>
            <a:pPr marL="411480" lvl="1" indent="0">
              <a:buNone/>
            </a:pPr>
            <a:endParaRPr lang="en-AU" sz="2400" dirty="0" smtClean="0"/>
          </a:p>
          <a:p>
            <a:pPr lvl="1"/>
            <a:r>
              <a:rPr lang="en-AU" sz="2400" dirty="0" smtClean="0"/>
              <a:t>1. </a:t>
            </a:r>
            <a:r>
              <a:rPr lang="en-AU" sz="2400" smtClean="0"/>
              <a:t>Environmental </a:t>
            </a:r>
            <a:r>
              <a:rPr lang="en-AU" sz="2400" smtClean="0"/>
              <a:t>triggers</a:t>
            </a:r>
            <a:endParaRPr lang="en-AU" sz="2400" dirty="0" smtClean="0"/>
          </a:p>
          <a:p>
            <a:pPr marL="411480" lvl="1" indent="0">
              <a:buNone/>
            </a:pPr>
            <a:endParaRPr lang="en-AU" sz="2400" dirty="0" smtClean="0"/>
          </a:p>
          <a:p>
            <a:pPr lvl="1"/>
            <a:r>
              <a:rPr lang="en-AU" sz="2400" dirty="0" smtClean="0"/>
              <a:t>2. Husbandry factors – </a:t>
            </a:r>
          </a:p>
          <a:p>
            <a:pPr lvl="2"/>
            <a:r>
              <a:rPr lang="en-AU" sz="2400" dirty="0" smtClean="0"/>
              <a:t>influences on spat rearing in infected waters</a:t>
            </a:r>
          </a:p>
          <a:p>
            <a:pPr lvl="2"/>
            <a:r>
              <a:rPr lang="en-AU" sz="2400" dirty="0" smtClean="0"/>
              <a:t>Influence of raising heights on adult oyster survival</a:t>
            </a:r>
          </a:p>
          <a:p>
            <a:endParaRPr lang="en-AU" b="1" dirty="0" smtClean="0"/>
          </a:p>
        </p:txBody>
      </p:sp>
    </p:spTree>
    <p:extLst>
      <p:ext uri="{BB962C8B-B14F-4D97-AF65-F5344CB8AC3E}">
        <p14:creationId xmlns:p14="http://schemas.microsoft.com/office/powerpoint/2010/main" val="535373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Research in themes</a:t>
            </a:r>
          </a:p>
        </p:txBody>
      </p:sp>
      <p:sp>
        <p:nvSpPr>
          <p:cNvPr id="3" name="Content Placeholder 2"/>
          <p:cNvSpPr>
            <a:spLocks noGrp="1"/>
          </p:cNvSpPr>
          <p:nvPr>
            <p:ph idx="1"/>
          </p:nvPr>
        </p:nvSpPr>
        <p:spPr>
          <a:xfrm>
            <a:off x="457200" y="1752600"/>
            <a:ext cx="8229600" cy="4772744"/>
          </a:xfrm>
        </p:spPr>
        <p:txBody>
          <a:bodyPr/>
          <a:lstStyle/>
          <a:p>
            <a:r>
              <a:rPr lang="en-AU" sz="2800" b="1" dirty="0" smtClean="0"/>
              <a:t>Breeding Program</a:t>
            </a:r>
          </a:p>
          <a:p>
            <a:pPr marL="114300" indent="0">
              <a:buNone/>
            </a:pPr>
            <a:endParaRPr lang="en-AU" sz="2800" b="1" dirty="0" smtClean="0"/>
          </a:p>
          <a:p>
            <a:pPr lvl="1"/>
            <a:r>
              <a:rPr lang="en-AU" sz="2800" dirty="0" smtClean="0"/>
              <a:t>Development of resistant breeding stock – positive signs.</a:t>
            </a:r>
          </a:p>
          <a:p>
            <a:pPr lvl="2"/>
            <a:r>
              <a:rPr lang="en-AU" sz="2800" dirty="0" smtClean="0"/>
              <a:t>ASI</a:t>
            </a:r>
          </a:p>
          <a:p>
            <a:pPr lvl="2"/>
            <a:r>
              <a:rPr lang="en-AU" sz="2800" dirty="0" smtClean="0"/>
              <a:t>Wild POMS survivors</a:t>
            </a:r>
          </a:p>
          <a:p>
            <a:pPr lvl="2"/>
            <a:endParaRPr lang="en-AU" sz="2800" dirty="0"/>
          </a:p>
          <a:p>
            <a:pPr lvl="1"/>
            <a:r>
              <a:rPr lang="en-AU" sz="2800" dirty="0" smtClean="0"/>
              <a:t>More than POMS</a:t>
            </a:r>
          </a:p>
          <a:p>
            <a:pPr lvl="2"/>
            <a:r>
              <a:rPr lang="en-AU" sz="2800" dirty="0" smtClean="0"/>
              <a:t>Ocean Acidification</a:t>
            </a:r>
          </a:p>
          <a:p>
            <a:pPr marL="685800" lvl="2" indent="0">
              <a:buNone/>
            </a:pPr>
            <a:endParaRPr lang="en-AU" dirty="0" smtClean="0"/>
          </a:p>
        </p:txBody>
      </p:sp>
    </p:spTree>
    <p:extLst>
      <p:ext uri="{BB962C8B-B14F-4D97-AF65-F5344CB8AC3E}">
        <p14:creationId xmlns:p14="http://schemas.microsoft.com/office/powerpoint/2010/main" val="3253623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does this means for SA?</a:t>
            </a:r>
            <a:endParaRPr lang="en-AU" dirty="0"/>
          </a:p>
        </p:txBody>
      </p:sp>
      <p:sp>
        <p:nvSpPr>
          <p:cNvPr id="3" name="Content Placeholder 2"/>
          <p:cNvSpPr>
            <a:spLocks noGrp="1"/>
          </p:cNvSpPr>
          <p:nvPr>
            <p:ph idx="1"/>
          </p:nvPr>
        </p:nvSpPr>
        <p:spPr/>
        <p:txBody>
          <a:bodyPr>
            <a:normAutofit/>
          </a:bodyPr>
          <a:lstStyle/>
          <a:p>
            <a:pPr marL="114300" indent="0">
              <a:buNone/>
            </a:pPr>
            <a:r>
              <a:rPr lang="en-AU" b="1" dirty="0" smtClean="0"/>
              <a:t>Questions?</a:t>
            </a:r>
          </a:p>
          <a:p>
            <a:pPr marL="114300" indent="0">
              <a:buNone/>
            </a:pPr>
            <a:r>
              <a:rPr lang="en-AU" dirty="0" smtClean="0"/>
              <a:t>Does SAMS – winter mortalities peculiar to SA in 1998, 2011/12 years mean:</a:t>
            </a:r>
          </a:p>
          <a:p>
            <a:pPr marL="114300" indent="0">
              <a:buNone/>
            </a:pPr>
            <a:endParaRPr lang="en-AU" dirty="0" smtClean="0"/>
          </a:p>
          <a:p>
            <a:r>
              <a:rPr lang="en-AU" dirty="0" smtClean="0"/>
              <a:t>Environmental conditions in SA different to NSW/ Tassie</a:t>
            </a:r>
          </a:p>
          <a:p>
            <a:endParaRPr lang="en-AU" dirty="0" smtClean="0"/>
          </a:p>
          <a:p>
            <a:r>
              <a:rPr lang="en-AU" dirty="0" smtClean="0"/>
              <a:t>Reduced wild populations</a:t>
            </a:r>
          </a:p>
          <a:p>
            <a:pPr marL="114300" indent="0">
              <a:buNone/>
            </a:pPr>
            <a:endParaRPr lang="en-AU" dirty="0" smtClean="0"/>
          </a:p>
          <a:p>
            <a:r>
              <a:rPr lang="en-AU" dirty="0" smtClean="0"/>
              <a:t>Widespread use of adjustable lines - husbandry</a:t>
            </a:r>
            <a:endParaRPr lang="en-AU" dirty="0"/>
          </a:p>
        </p:txBody>
      </p:sp>
    </p:spTree>
    <p:extLst>
      <p:ext uri="{BB962C8B-B14F-4D97-AF65-F5344CB8AC3E}">
        <p14:creationId xmlns:p14="http://schemas.microsoft.com/office/powerpoint/2010/main" val="1042461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8260672" cy="932396"/>
          </a:xfrm>
        </p:spPr>
        <p:txBody>
          <a:bodyPr/>
          <a:lstStyle/>
          <a:p>
            <a:r>
              <a:rPr lang="en-AU" dirty="0" smtClean="0"/>
              <a:t>In readiness for POMS</a:t>
            </a:r>
            <a:endParaRPr lang="en-AU" dirty="0"/>
          </a:p>
        </p:txBody>
      </p:sp>
      <p:sp>
        <p:nvSpPr>
          <p:cNvPr id="3" name="Content Placeholder 2"/>
          <p:cNvSpPr>
            <a:spLocks noGrp="1"/>
          </p:cNvSpPr>
          <p:nvPr>
            <p:ph idx="1"/>
          </p:nvPr>
        </p:nvSpPr>
        <p:spPr>
          <a:xfrm>
            <a:off x="457200" y="1628800"/>
            <a:ext cx="8229600" cy="4497363"/>
          </a:xfrm>
        </p:spPr>
        <p:txBody>
          <a:bodyPr>
            <a:normAutofit lnSpcReduction="10000"/>
          </a:bodyPr>
          <a:lstStyle/>
          <a:p>
            <a:r>
              <a:rPr lang="en-AU" b="1" dirty="0" smtClean="0"/>
              <a:t>Industry Emergency Response Plan</a:t>
            </a:r>
          </a:p>
          <a:p>
            <a:pPr lvl="1"/>
            <a:r>
              <a:rPr lang="en-AU" dirty="0" smtClean="0"/>
              <a:t>Draft Industry/PIRSA Risk </a:t>
            </a:r>
            <a:r>
              <a:rPr lang="en-AU" dirty="0"/>
              <a:t>A</a:t>
            </a:r>
            <a:r>
              <a:rPr lang="en-AU" dirty="0" smtClean="0"/>
              <a:t>ssessment </a:t>
            </a:r>
            <a:r>
              <a:rPr lang="en-AU" dirty="0"/>
              <a:t>P</a:t>
            </a:r>
            <a:r>
              <a:rPr lang="en-AU" dirty="0" smtClean="0"/>
              <a:t>lan</a:t>
            </a:r>
          </a:p>
          <a:p>
            <a:r>
              <a:rPr lang="en-AU" sz="2000" b="1" dirty="0" smtClean="0"/>
              <a:t>Emerging Themes for Industry to develop a position on:</a:t>
            </a:r>
          </a:p>
          <a:p>
            <a:pPr lvl="2"/>
            <a:r>
              <a:rPr lang="en-AU" dirty="0" smtClean="0"/>
              <a:t>Saleable live oysters should not leave the bay?</a:t>
            </a:r>
          </a:p>
          <a:p>
            <a:pPr lvl="2"/>
            <a:r>
              <a:rPr lang="en-AU" dirty="0" smtClean="0"/>
              <a:t>Is that a viable position to adopt? </a:t>
            </a:r>
          </a:p>
          <a:p>
            <a:pPr lvl="2"/>
            <a:r>
              <a:rPr lang="en-AU" dirty="0" smtClean="0"/>
              <a:t>If so…....</a:t>
            </a:r>
          </a:p>
          <a:p>
            <a:pPr lvl="2"/>
            <a:r>
              <a:rPr lang="en-AU" dirty="0" smtClean="0"/>
              <a:t>How to handle emergency harvest in each bay, process and freeze on site?</a:t>
            </a:r>
          </a:p>
          <a:p>
            <a:pPr lvl="2"/>
            <a:r>
              <a:rPr lang="en-AU" dirty="0" smtClean="0"/>
              <a:t>Alternatively……..</a:t>
            </a:r>
          </a:p>
          <a:p>
            <a:pPr lvl="2"/>
            <a:r>
              <a:rPr lang="en-AU" dirty="0" smtClean="0"/>
              <a:t>How to identify a processor off site but nearby and manage appropriate protocols which will limit the risk of transmission to other bays?</a:t>
            </a:r>
          </a:p>
          <a:p>
            <a:pPr lvl="2"/>
            <a:r>
              <a:rPr lang="en-AU" dirty="0" smtClean="0"/>
              <a:t>E.g. licenced facilities, codes of practice, cleaning of transport vehicles and equipment etc.</a:t>
            </a:r>
          </a:p>
          <a:p>
            <a:pPr lvl="1"/>
            <a:r>
              <a:rPr lang="en-AU" b="1" dirty="0" smtClean="0"/>
              <a:t>Action – each bay to meet discuss and report.</a:t>
            </a:r>
            <a:endParaRPr lang="en-AU" b="1" dirty="0"/>
          </a:p>
        </p:txBody>
      </p:sp>
    </p:spTree>
    <p:extLst>
      <p:ext uri="{BB962C8B-B14F-4D97-AF65-F5344CB8AC3E}">
        <p14:creationId xmlns:p14="http://schemas.microsoft.com/office/powerpoint/2010/main" val="13733705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211</TotalTime>
  <Words>919</Words>
  <Application>Microsoft Office PowerPoint</Application>
  <PresentationFormat>On-screen Show (4:3)</PresentationFormat>
  <Paragraphs>163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Clarity</vt:lpstr>
      <vt:lpstr>SAOGA  What are we doing about POMS?</vt:lpstr>
      <vt:lpstr>SAOGA – POMS Responses</vt:lpstr>
      <vt:lpstr>SAOGA – POMS Responses</vt:lpstr>
      <vt:lpstr>POMS – What is SAOGA’s position?</vt:lpstr>
      <vt:lpstr>Research in themes </vt:lpstr>
      <vt:lpstr>Research in themes</vt:lpstr>
      <vt:lpstr>Research in themes</vt:lpstr>
      <vt:lpstr>What does this means for SA?</vt:lpstr>
      <vt:lpstr>In readiness for POMS</vt:lpstr>
      <vt:lpstr>In readiness for poms</vt:lpstr>
      <vt:lpstr>Risk proofing the industry</vt:lpstr>
      <vt:lpstr>Angasi </vt:lpstr>
      <vt:lpstr>SA Oyster hatchery</vt:lpstr>
      <vt:lpstr>Grant Funding Opportunity</vt:lpstr>
      <vt:lpstr>Industry responsibility</vt:lpstr>
      <vt:lpstr>How to progress?</vt:lpstr>
      <vt:lpstr>Stock Register/EMS IT Solution</vt:lpstr>
      <vt:lpstr>Questions for Industry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SAOGA  </dc:title>
  <dc:creator>Windows7</dc:creator>
  <cp:lastModifiedBy>Gary Zippel</cp:lastModifiedBy>
  <cp:revision>31</cp:revision>
  <dcterms:created xsi:type="dcterms:W3CDTF">2013-07-20T03:46:10Z</dcterms:created>
  <dcterms:modified xsi:type="dcterms:W3CDTF">2013-08-08T03:49:58Z</dcterms:modified>
</cp:coreProperties>
</file>